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53"/>
  </p:notesMasterIdLst>
  <p:handoutMasterIdLst>
    <p:handoutMasterId r:id="rId54"/>
  </p:handoutMasterIdLst>
  <p:sldIdLst>
    <p:sldId id="280" r:id="rId2"/>
    <p:sldId id="748" r:id="rId3"/>
    <p:sldId id="304" r:id="rId4"/>
    <p:sldId id="369" r:id="rId5"/>
    <p:sldId id="371" r:id="rId6"/>
    <p:sldId id="372" r:id="rId7"/>
    <p:sldId id="734" r:id="rId8"/>
    <p:sldId id="373" r:id="rId9"/>
    <p:sldId id="379" r:id="rId10"/>
    <p:sldId id="565" r:id="rId11"/>
    <p:sldId id="377" r:id="rId12"/>
    <p:sldId id="378" r:id="rId13"/>
    <p:sldId id="705" r:id="rId14"/>
    <p:sldId id="704" r:id="rId15"/>
    <p:sldId id="787" r:id="rId16"/>
    <p:sldId id="735" r:id="rId17"/>
    <p:sldId id="679" r:id="rId18"/>
    <p:sldId id="788" r:id="rId19"/>
    <p:sldId id="789" r:id="rId20"/>
    <p:sldId id="736" r:id="rId21"/>
    <p:sldId id="738" r:id="rId22"/>
    <p:sldId id="781" r:id="rId23"/>
    <p:sldId id="329" r:id="rId24"/>
    <p:sldId id="783" r:id="rId25"/>
    <p:sldId id="374" r:id="rId26"/>
    <p:sldId id="375" r:id="rId27"/>
    <p:sldId id="749" r:id="rId28"/>
    <p:sldId id="714" r:id="rId29"/>
    <p:sldId id="506" r:id="rId30"/>
    <p:sldId id="354" r:id="rId31"/>
    <p:sldId id="746" r:id="rId32"/>
    <p:sldId id="343" r:id="rId33"/>
    <p:sldId id="682" r:id="rId34"/>
    <p:sldId id="627" r:id="rId35"/>
    <p:sldId id="782" r:id="rId36"/>
    <p:sldId id="784" r:id="rId37"/>
    <p:sldId id="631" r:id="rId38"/>
    <p:sldId id="472" r:id="rId39"/>
    <p:sldId id="674" r:id="rId40"/>
    <p:sldId id="618" r:id="rId41"/>
    <p:sldId id="715" r:id="rId42"/>
    <p:sldId id="716" r:id="rId43"/>
    <p:sldId id="620" r:id="rId44"/>
    <p:sldId id="621" r:id="rId45"/>
    <p:sldId id="629" r:id="rId46"/>
    <p:sldId id="630" r:id="rId47"/>
    <p:sldId id="599" r:id="rId48"/>
    <p:sldId id="703" r:id="rId49"/>
    <p:sldId id="605" r:id="rId50"/>
    <p:sldId id="730" r:id="rId51"/>
    <p:sldId id="617" r:id="rId52"/>
  </p:sldIdLst>
  <p:sldSz cx="9144000" cy="6858000" type="screen4x3"/>
  <p:notesSz cx="7010400" cy="9296400"/>
  <p:defaultTextStyle>
    <a:defPPr>
      <a:defRPr lang="en-US"/>
    </a:defPPr>
    <a:lvl1pPr algn="ctr" rtl="0" eaLnBrk="0" fontAlgn="base" hangingPunct="0">
      <a:lnSpc>
        <a:spcPct val="90000"/>
      </a:lnSpc>
      <a:spcBef>
        <a:spcPct val="0"/>
      </a:spcBef>
      <a:spcAft>
        <a:spcPct val="0"/>
      </a:spcAft>
      <a:defRPr sz="2400" b="1" kern="1200">
        <a:solidFill>
          <a:srgbClr val="0B0B11"/>
        </a:solidFill>
        <a:latin typeface="Arial" pitchFamily="34" charset="0"/>
        <a:ea typeface="+mn-ea"/>
        <a:cs typeface="+mn-cs"/>
      </a:defRPr>
    </a:lvl1pPr>
    <a:lvl2pPr marL="457200" algn="ctr" rtl="0" eaLnBrk="0" fontAlgn="base" hangingPunct="0">
      <a:lnSpc>
        <a:spcPct val="90000"/>
      </a:lnSpc>
      <a:spcBef>
        <a:spcPct val="0"/>
      </a:spcBef>
      <a:spcAft>
        <a:spcPct val="0"/>
      </a:spcAft>
      <a:defRPr sz="2400" b="1" kern="1200">
        <a:solidFill>
          <a:srgbClr val="0B0B11"/>
        </a:solidFill>
        <a:latin typeface="Arial" pitchFamily="34" charset="0"/>
        <a:ea typeface="+mn-ea"/>
        <a:cs typeface="+mn-cs"/>
      </a:defRPr>
    </a:lvl2pPr>
    <a:lvl3pPr marL="914400" algn="ctr" rtl="0" eaLnBrk="0" fontAlgn="base" hangingPunct="0">
      <a:lnSpc>
        <a:spcPct val="90000"/>
      </a:lnSpc>
      <a:spcBef>
        <a:spcPct val="0"/>
      </a:spcBef>
      <a:spcAft>
        <a:spcPct val="0"/>
      </a:spcAft>
      <a:defRPr sz="2400" b="1" kern="1200">
        <a:solidFill>
          <a:srgbClr val="0B0B11"/>
        </a:solidFill>
        <a:latin typeface="Arial" pitchFamily="34" charset="0"/>
        <a:ea typeface="+mn-ea"/>
        <a:cs typeface="+mn-cs"/>
      </a:defRPr>
    </a:lvl3pPr>
    <a:lvl4pPr marL="1371600" algn="ctr" rtl="0" eaLnBrk="0" fontAlgn="base" hangingPunct="0">
      <a:lnSpc>
        <a:spcPct val="90000"/>
      </a:lnSpc>
      <a:spcBef>
        <a:spcPct val="0"/>
      </a:spcBef>
      <a:spcAft>
        <a:spcPct val="0"/>
      </a:spcAft>
      <a:defRPr sz="2400" b="1" kern="1200">
        <a:solidFill>
          <a:srgbClr val="0B0B11"/>
        </a:solidFill>
        <a:latin typeface="Arial" pitchFamily="34" charset="0"/>
        <a:ea typeface="+mn-ea"/>
        <a:cs typeface="+mn-cs"/>
      </a:defRPr>
    </a:lvl4pPr>
    <a:lvl5pPr marL="1828800" algn="ctr" rtl="0" eaLnBrk="0" fontAlgn="base" hangingPunct="0">
      <a:lnSpc>
        <a:spcPct val="90000"/>
      </a:lnSpc>
      <a:spcBef>
        <a:spcPct val="0"/>
      </a:spcBef>
      <a:spcAft>
        <a:spcPct val="0"/>
      </a:spcAft>
      <a:defRPr sz="2400" b="1" kern="1200">
        <a:solidFill>
          <a:srgbClr val="0B0B11"/>
        </a:solidFill>
        <a:latin typeface="Arial" pitchFamily="34" charset="0"/>
        <a:ea typeface="+mn-ea"/>
        <a:cs typeface="+mn-cs"/>
      </a:defRPr>
    </a:lvl5pPr>
    <a:lvl6pPr marL="2286000" algn="l" defTabSz="914400" rtl="0" eaLnBrk="1" latinLnBrk="0" hangingPunct="1">
      <a:defRPr sz="2400" b="1" kern="1200">
        <a:solidFill>
          <a:srgbClr val="0B0B11"/>
        </a:solidFill>
        <a:latin typeface="Arial" pitchFamily="34" charset="0"/>
        <a:ea typeface="+mn-ea"/>
        <a:cs typeface="+mn-cs"/>
      </a:defRPr>
    </a:lvl6pPr>
    <a:lvl7pPr marL="2743200" algn="l" defTabSz="914400" rtl="0" eaLnBrk="1" latinLnBrk="0" hangingPunct="1">
      <a:defRPr sz="2400" b="1" kern="1200">
        <a:solidFill>
          <a:srgbClr val="0B0B11"/>
        </a:solidFill>
        <a:latin typeface="Arial" pitchFamily="34" charset="0"/>
        <a:ea typeface="+mn-ea"/>
        <a:cs typeface="+mn-cs"/>
      </a:defRPr>
    </a:lvl7pPr>
    <a:lvl8pPr marL="3200400" algn="l" defTabSz="914400" rtl="0" eaLnBrk="1" latinLnBrk="0" hangingPunct="1">
      <a:defRPr sz="2400" b="1" kern="1200">
        <a:solidFill>
          <a:srgbClr val="0B0B11"/>
        </a:solidFill>
        <a:latin typeface="Arial" pitchFamily="34" charset="0"/>
        <a:ea typeface="+mn-ea"/>
        <a:cs typeface="+mn-cs"/>
      </a:defRPr>
    </a:lvl8pPr>
    <a:lvl9pPr marL="3657600" algn="l" defTabSz="914400" rtl="0" eaLnBrk="1" latinLnBrk="0" hangingPunct="1">
      <a:defRPr sz="2400" b="1" kern="1200">
        <a:solidFill>
          <a:srgbClr val="0B0B11"/>
        </a:solidFill>
        <a:latin typeface="Arial" pitchFamily="34" charset="0"/>
        <a:ea typeface="+mn-ea"/>
        <a:cs typeface="+mn-cs"/>
      </a:defRPr>
    </a:lvl9pPr>
  </p:defaultTextStyle>
  <p:extLst>
    <p:ext uri="{EFAFB233-063F-42B5-8137-9DF3F51BA10A}">
      <p15:sldGuideLst xmlns:p15="http://schemas.microsoft.com/office/powerpoint/2012/main">
        <p15:guide id="1" orient="horz" pos="1104">
          <p15:clr>
            <a:srgbClr val="A4A3A4"/>
          </p15:clr>
        </p15:guide>
        <p15:guide id="2" pos="31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ould, Nancy CIV NAVAIR, 5.4.3.7" initials="GNCN5"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CC"/>
    <a:srgbClr val="FFFF99"/>
    <a:srgbClr val="CCFFCC"/>
    <a:srgbClr val="99FF99"/>
    <a:srgbClr val="FF0000"/>
    <a:srgbClr val="FF9900"/>
    <a:srgbClr val="3366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6224" autoAdjust="0"/>
  </p:normalViewPr>
  <p:slideViewPr>
    <p:cSldViewPr snapToObjects="1">
      <p:cViewPr varScale="1">
        <p:scale>
          <a:sx n="55" d="100"/>
          <a:sy n="55" d="100"/>
        </p:scale>
        <p:origin x="1560" y="40"/>
      </p:cViewPr>
      <p:guideLst>
        <p:guide orient="horz" pos="1104"/>
        <p:guide pos="312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60" d="100"/>
          <a:sy n="60" d="100"/>
        </p:scale>
        <p:origin x="-1692" y="-6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_rels/viewProps.xml.rels><?xml version="1.0" encoding="UTF-8" standalone="yes"?>
<Relationships xmlns="http://schemas.openxmlformats.org/package/2006/relationships"><Relationship Id="rId1"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3036888" cy="461963"/>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lgn="l" defTabSz="922338" eaLnBrk="1" hangingPunct="1">
              <a:lnSpc>
                <a:spcPct val="100000"/>
              </a:lnSpc>
              <a:defRPr sz="1200" b="0">
                <a:solidFill>
                  <a:schemeClr val="tx1"/>
                </a:solidFill>
                <a:latin typeface="Times New Roman" pitchFamily="18" charset="0"/>
              </a:defRPr>
            </a:lvl1pPr>
          </a:lstStyle>
          <a:p>
            <a:endParaRPr lang="en-US" dirty="0"/>
          </a:p>
        </p:txBody>
      </p:sp>
      <p:sp>
        <p:nvSpPr>
          <p:cNvPr id="51203" name="Rectangle 3"/>
          <p:cNvSpPr>
            <a:spLocks noGrp="1" noChangeArrowheads="1"/>
          </p:cNvSpPr>
          <p:nvPr>
            <p:ph type="dt" sz="quarter" idx="1"/>
          </p:nvPr>
        </p:nvSpPr>
        <p:spPr bwMode="auto">
          <a:xfrm>
            <a:off x="3948113" y="0"/>
            <a:ext cx="3036887" cy="461963"/>
          </a:xfrm>
          <a:prstGeom prst="rect">
            <a:avLst/>
          </a:prstGeom>
          <a:noFill/>
          <a:ln w="9525">
            <a:noFill/>
            <a:miter lim="800000"/>
            <a:headEnd/>
            <a:tailEnd/>
          </a:ln>
          <a:effectLst/>
        </p:spPr>
        <p:txBody>
          <a:bodyPr vert="horz" wrap="square" lIns="92300" tIns="46150" rIns="92300" bIns="46150" numCol="1" anchor="t" anchorCtr="0" compatLnSpc="1">
            <a:prstTxWarp prst="textNoShape">
              <a:avLst/>
            </a:prstTxWarp>
          </a:bodyPr>
          <a:lstStyle>
            <a:lvl1pPr algn="r" defTabSz="922338" eaLnBrk="1" hangingPunct="1">
              <a:lnSpc>
                <a:spcPct val="100000"/>
              </a:lnSpc>
              <a:defRPr sz="1200" b="0">
                <a:solidFill>
                  <a:schemeClr val="tx1"/>
                </a:solidFill>
                <a:latin typeface="Times New Roman" pitchFamily="18" charset="0"/>
              </a:defRPr>
            </a:lvl1pPr>
          </a:lstStyle>
          <a:p>
            <a:endParaRPr lang="en-US" dirty="0"/>
          </a:p>
        </p:txBody>
      </p:sp>
      <p:sp>
        <p:nvSpPr>
          <p:cNvPr id="51204" name="Rectangle 4"/>
          <p:cNvSpPr>
            <a:spLocks noGrp="1" noChangeArrowheads="1"/>
          </p:cNvSpPr>
          <p:nvPr>
            <p:ph type="ftr" sz="quarter" idx="2"/>
          </p:nvPr>
        </p:nvSpPr>
        <p:spPr bwMode="auto">
          <a:xfrm>
            <a:off x="0" y="8859838"/>
            <a:ext cx="3036888" cy="461962"/>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lgn="l" defTabSz="922338" eaLnBrk="1" hangingPunct="1">
              <a:lnSpc>
                <a:spcPct val="100000"/>
              </a:lnSpc>
              <a:defRPr sz="1200" b="0">
                <a:solidFill>
                  <a:schemeClr val="tx1"/>
                </a:solidFill>
                <a:latin typeface="Times New Roman" pitchFamily="18" charset="0"/>
              </a:defRPr>
            </a:lvl1pPr>
          </a:lstStyle>
          <a:p>
            <a:endParaRPr lang="en-US" dirty="0"/>
          </a:p>
        </p:txBody>
      </p:sp>
      <p:sp>
        <p:nvSpPr>
          <p:cNvPr id="51205" name="Rectangle 5"/>
          <p:cNvSpPr>
            <a:spLocks noGrp="1" noChangeArrowheads="1"/>
          </p:cNvSpPr>
          <p:nvPr>
            <p:ph type="sldNum" sz="quarter" idx="3"/>
          </p:nvPr>
        </p:nvSpPr>
        <p:spPr bwMode="auto">
          <a:xfrm>
            <a:off x="3948113" y="8859838"/>
            <a:ext cx="3036887" cy="461962"/>
          </a:xfrm>
          <a:prstGeom prst="rect">
            <a:avLst/>
          </a:prstGeom>
          <a:noFill/>
          <a:ln w="9525">
            <a:noFill/>
            <a:miter lim="800000"/>
            <a:headEnd/>
            <a:tailEnd/>
          </a:ln>
          <a:effectLst/>
        </p:spPr>
        <p:txBody>
          <a:bodyPr vert="horz" wrap="square" lIns="92300" tIns="46150" rIns="92300" bIns="46150" numCol="1" anchor="b" anchorCtr="0" compatLnSpc="1">
            <a:prstTxWarp prst="textNoShape">
              <a:avLst/>
            </a:prstTxWarp>
          </a:bodyPr>
          <a:lstStyle>
            <a:lvl1pPr algn="r" defTabSz="922338" eaLnBrk="1" hangingPunct="1">
              <a:lnSpc>
                <a:spcPct val="100000"/>
              </a:lnSpc>
              <a:defRPr sz="1200" b="0">
                <a:solidFill>
                  <a:schemeClr val="tx1"/>
                </a:solidFill>
                <a:latin typeface="Times New Roman" pitchFamily="18" charset="0"/>
              </a:defRPr>
            </a:lvl1pPr>
          </a:lstStyle>
          <a:p>
            <a:fld id="{682E2BCA-C603-49B3-83D4-5ABA0F3C4D87}" type="slidenum">
              <a:rPr lang="en-US"/>
              <a:pPr/>
              <a:t>‹#›</a:t>
            </a:fld>
            <a:endParaRPr lang="en-US" dirty="0"/>
          </a:p>
        </p:txBody>
      </p:sp>
    </p:spTree>
    <p:extLst>
      <p:ext uri="{BB962C8B-B14F-4D97-AF65-F5344CB8AC3E}">
        <p14:creationId xmlns:p14="http://schemas.microsoft.com/office/powerpoint/2010/main" val="3106886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615" tIns="46807" rIns="93615" bIns="46807" numCol="1" anchor="t" anchorCtr="0" compatLnSpc="1">
            <a:prstTxWarp prst="textNoShape">
              <a:avLst/>
            </a:prstTxWarp>
          </a:bodyPr>
          <a:lstStyle>
            <a:lvl1pPr algn="l" defTabSz="935038" eaLnBrk="1" hangingPunct="1">
              <a:lnSpc>
                <a:spcPct val="100000"/>
              </a:lnSpc>
              <a:defRPr sz="1200" b="0">
                <a:solidFill>
                  <a:schemeClr val="tx1"/>
                </a:solidFill>
                <a:latin typeface="Times New Roman" pitchFamily="18" charset="0"/>
              </a:defRPr>
            </a:lvl1pPr>
          </a:lstStyle>
          <a:p>
            <a:endParaRPr lang="en-US" dirty="0"/>
          </a:p>
        </p:txBody>
      </p:sp>
      <p:sp>
        <p:nvSpPr>
          <p:cNvPr id="15363"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615" tIns="46807" rIns="93615" bIns="46807" numCol="1" anchor="t" anchorCtr="0" compatLnSpc="1">
            <a:prstTxWarp prst="textNoShape">
              <a:avLst/>
            </a:prstTxWarp>
          </a:bodyPr>
          <a:lstStyle>
            <a:lvl1pPr algn="r" defTabSz="935038" eaLnBrk="1" hangingPunct="1">
              <a:lnSpc>
                <a:spcPct val="100000"/>
              </a:lnSpc>
              <a:defRPr sz="1200" b="0">
                <a:solidFill>
                  <a:schemeClr val="tx1"/>
                </a:solidFill>
                <a:latin typeface="Times New Roman" pitchFamily="18" charset="0"/>
              </a:defRPr>
            </a:lvl1pPr>
          </a:lstStyle>
          <a:p>
            <a:endParaRPr lang="en-US" dirty="0"/>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933450" y="4418013"/>
            <a:ext cx="5143500" cy="4181475"/>
          </a:xfrm>
          <a:prstGeom prst="rect">
            <a:avLst/>
          </a:prstGeom>
          <a:noFill/>
          <a:ln w="9525">
            <a:noFill/>
            <a:miter lim="800000"/>
            <a:headEnd/>
            <a:tailEnd/>
          </a:ln>
          <a:effectLst/>
        </p:spPr>
        <p:txBody>
          <a:bodyPr vert="horz" wrap="square" lIns="93615" tIns="46807" rIns="93615" bIns="4680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6"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615" tIns="46807" rIns="93615" bIns="46807" numCol="1" anchor="b" anchorCtr="0" compatLnSpc="1">
            <a:prstTxWarp prst="textNoShape">
              <a:avLst/>
            </a:prstTxWarp>
          </a:bodyPr>
          <a:lstStyle>
            <a:lvl1pPr algn="l" defTabSz="935038" eaLnBrk="1" hangingPunct="1">
              <a:lnSpc>
                <a:spcPct val="100000"/>
              </a:lnSpc>
              <a:defRPr sz="1200" b="0">
                <a:solidFill>
                  <a:schemeClr val="tx1"/>
                </a:solidFill>
                <a:latin typeface="Times New Roman" pitchFamily="18" charset="0"/>
              </a:defRPr>
            </a:lvl1pPr>
          </a:lstStyle>
          <a:p>
            <a:endParaRPr lang="en-US" dirty="0"/>
          </a:p>
        </p:txBody>
      </p:sp>
      <p:sp>
        <p:nvSpPr>
          <p:cNvPr id="15367"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615" tIns="46807" rIns="93615" bIns="46807" numCol="1" anchor="b" anchorCtr="0" compatLnSpc="1">
            <a:prstTxWarp prst="textNoShape">
              <a:avLst/>
            </a:prstTxWarp>
          </a:bodyPr>
          <a:lstStyle>
            <a:lvl1pPr algn="r" defTabSz="935038" eaLnBrk="1" hangingPunct="1">
              <a:lnSpc>
                <a:spcPct val="100000"/>
              </a:lnSpc>
              <a:defRPr sz="1200" b="0">
                <a:solidFill>
                  <a:schemeClr val="tx1"/>
                </a:solidFill>
                <a:latin typeface="Times New Roman" pitchFamily="18" charset="0"/>
              </a:defRPr>
            </a:lvl1pPr>
          </a:lstStyle>
          <a:p>
            <a:fld id="{75320B97-D4E7-4DA3-861D-FBC8C3686B7E}" type="slidenum">
              <a:rPr lang="en-US"/>
              <a:pPr/>
              <a:t>‹#›</a:t>
            </a:fld>
            <a:endParaRPr lang="en-US" dirty="0"/>
          </a:p>
        </p:txBody>
      </p:sp>
    </p:spTree>
    <p:extLst>
      <p:ext uri="{BB962C8B-B14F-4D97-AF65-F5344CB8AC3E}">
        <p14:creationId xmlns:p14="http://schemas.microsoft.com/office/powerpoint/2010/main" val="4079497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1C614A-DB9F-4523-B888-F01880DBF5BE}" type="slidenum">
              <a:rPr lang="en-US"/>
              <a:pPr/>
              <a:t>1</a:t>
            </a:fld>
            <a:endParaRPr lang="en-US" dirty="0"/>
          </a:p>
        </p:txBody>
      </p:sp>
      <p:sp>
        <p:nvSpPr>
          <p:cNvPr id="667650" name="Rectangle 2"/>
          <p:cNvSpPr>
            <a:spLocks noGrp="1" noRot="1" noChangeAspect="1" noChangeArrowheads="1" noTextEdit="1"/>
          </p:cNvSpPr>
          <p:nvPr>
            <p:ph type="sldImg"/>
          </p:nvPr>
        </p:nvSpPr>
        <p:spPr>
          <a:ln/>
        </p:spPr>
      </p:sp>
      <p:sp>
        <p:nvSpPr>
          <p:cNvPr id="667651" name="Rectangle 3"/>
          <p:cNvSpPr>
            <a:spLocks noGrp="1" noChangeArrowheads="1"/>
          </p:cNvSpPr>
          <p:nvPr>
            <p:ph type="body" idx="1"/>
          </p:nvPr>
        </p:nvSpPr>
        <p:spPr/>
        <p:txBody>
          <a:bodyPr/>
          <a:lstStyle/>
          <a:p>
            <a:r>
              <a:rPr lang="en-US" dirty="0"/>
              <a:t>This briefing provides a short overview of the VV&amp;A process used at the Naval Air Warfare Center, Aircraft Division (NAWC/AD) under the Naval Air Systems Command (NAVAIR).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0A3814-08AC-4F20-956A-FBB36741C303}" type="slidenum">
              <a:rPr lang="en-US"/>
              <a:pPr/>
              <a:t>10</a:t>
            </a:fld>
            <a:endParaRPr lang="en-US" dirty="0"/>
          </a:p>
        </p:txBody>
      </p:sp>
      <p:sp>
        <p:nvSpPr>
          <p:cNvPr id="501762" name="Rectangle 2"/>
          <p:cNvSpPr>
            <a:spLocks noGrp="1" noRot="1" noChangeAspect="1" noChangeArrowheads="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501763" name="Rectangle 3"/>
          <p:cNvSpPr>
            <a:spLocks noGrp="1" noChangeArrowheads="1"/>
          </p:cNvSpPr>
          <p:nvPr>
            <p:ph type="body" idx="1"/>
          </p:nvPr>
        </p:nvSpPr>
        <p:spPr bwMode="auto">
          <a:xfrm>
            <a:off x="468313" y="4416425"/>
            <a:ext cx="6073775" cy="2393950"/>
          </a:xfrm>
          <a:prstGeom prst="rect">
            <a:avLst/>
          </a:prstGeom>
          <a:solidFill>
            <a:srgbClr val="FFFFFF"/>
          </a:solidFill>
          <a:ln>
            <a:solidFill>
              <a:srgbClr val="000000"/>
            </a:solidFill>
            <a:miter lim="800000"/>
            <a:headEnd/>
            <a:tailEnd/>
          </a:ln>
        </p:spPr>
        <p:txBody>
          <a:bodyPr lIns="92300" tIns="46150" rIns="92300" bIns="46150"/>
          <a:lstStyle/>
          <a:p>
            <a:r>
              <a:rPr lang="en-US" dirty="0"/>
              <a:t>The purpose of the entire accreditation process and in particular the accreditation assessment is to demonstrate that the simulation has appropriate credibility for the intended  application.  It should be noted that this assessment does not add to or improve the basic credibility of the simulation which is built into it when it is developed.  Rather the assessment merely defines and builds a case that demonstrates how much credibility the simulation has and whether that level of credibility is sufficient for the application.</a:t>
            </a:r>
          </a:p>
          <a:p>
            <a:r>
              <a:rPr lang="en-US" dirty="0"/>
              <a:t>When discussing credibility, we note that it can be viewed as some function of capability, accuracy, and usability.  As noted on the chart, accuracy is broken down into types, namely software accuracy, data accuracy, and output accuracy.  In an accreditation assessment, each of these elements of the credibility picture are evaluated separately to gain an understanding of the overall level of credibility.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ECB90B-08FD-467A-9689-927978228D3E}" type="slidenum">
              <a:rPr lang="en-US"/>
              <a:pPr/>
              <a:t>11</a:t>
            </a:fld>
            <a:endParaRPr lang="en-US" dirty="0"/>
          </a:p>
        </p:txBody>
      </p:sp>
      <p:sp>
        <p:nvSpPr>
          <p:cNvPr id="196610" name="Rectangle 2"/>
          <p:cNvSpPr>
            <a:spLocks noGrp="1" noRot="1" noChangeAspect="1" noChangeArrowheads="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196611" name="Rectangle 3"/>
          <p:cNvSpPr>
            <a:spLocks noGrp="1" noChangeArrowheads="1"/>
          </p:cNvSpPr>
          <p:nvPr>
            <p:ph type="body" idx="1"/>
          </p:nvPr>
        </p:nvSpPr>
        <p:spPr bwMode="auto">
          <a:xfrm>
            <a:off x="468313" y="4183063"/>
            <a:ext cx="6073775" cy="2854325"/>
          </a:xfrm>
          <a:prstGeom prst="rect">
            <a:avLst/>
          </a:prstGeom>
          <a:solidFill>
            <a:srgbClr val="FFFFFF"/>
          </a:solidFill>
          <a:ln>
            <a:solidFill>
              <a:srgbClr val="000000"/>
            </a:solidFill>
            <a:miter lim="800000"/>
            <a:headEnd/>
            <a:tailEnd/>
          </a:ln>
        </p:spPr>
        <p:txBody>
          <a:bodyPr lIns="92300" tIns="46150" rIns="92300" bIns="46150"/>
          <a:lstStyle/>
          <a:p>
            <a:r>
              <a:rPr lang="en-US" dirty="0"/>
              <a:t>The key to making VV&amp;A activities fruitful is to focus on accreditation.  According to official documents accreditation  is  an official determination that a model is acceptable for a specific purpose.   In essence, a responsible official must make a judgment about model suitability and must be able to defend that judgment if challenged.  The official normally charged with this responsibility for acquisition programs is the acquisition program manager, who is responsible for making the final decision based on the outputs of the M&amp;S that are being accredited.</a:t>
            </a:r>
          </a:p>
          <a:p>
            <a:r>
              <a:rPr lang="en-US" dirty="0"/>
              <a:t>A defendable accreditation decision requires an assessment of evidence showing that the simulation is credible.  This evidence is organized and presented so as to evaluate whether the simulation has sufficient capability, accuracy, and usability to satisfy the needs of the application.</a:t>
            </a:r>
          </a:p>
          <a:p>
            <a:r>
              <a:rPr lang="en-US" dirty="0"/>
              <a:t>If accreditation is based on such a comprehensive assessment, the program manger, or whoever else makes the accreditation decision, can have confidence that the risks associated with an incorrect decision are understood and mitigated.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712721C2-BE0F-4BD4-A576-886D84CB8DD2}" type="slidenum">
              <a:rPr lang="en-US"/>
              <a:pPr/>
              <a:t>12</a:t>
            </a:fld>
            <a:endParaRPr lang="en-US" dirty="0"/>
          </a:p>
        </p:txBody>
      </p:sp>
      <p:sp>
        <p:nvSpPr>
          <p:cNvPr id="198658" name="Rectangle 2"/>
          <p:cNvSpPr>
            <a:spLocks noChangeArrowheads="1"/>
          </p:cNvSpPr>
          <p:nvPr/>
        </p:nvSpPr>
        <p:spPr bwMode="auto">
          <a:xfrm>
            <a:off x="833438" y="7123113"/>
            <a:ext cx="266700" cy="228600"/>
          </a:xfrm>
          <a:prstGeom prst="rect">
            <a:avLst/>
          </a:prstGeom>
          <a:noFill/>
          <a:ln w="50800">
            <a:noFill/>
            <a:miter lim="800000"/>
            <a:headEnd/>
            <a:tailEnd/>
          </a:ln>
          <a:effectLst/>
        </p:spPr>
        <p:txBody>
          <a:bodyPr wrap="none" anchor="ctr"/>
          <a:lstStyle/>
          <a:p>
            <a:endParaRPr lang="en-US" dirty="0"/>
          </a:p>
        </p:txBody>
      </p:sp>
      <p:sp>
        <p:nvSpPr>
          <p:cNvPr id="198659" name="Rectangle 3"/>
          <p:cNvSpPr>
            <a:spLocks noChangeArrowheads="1"/>
          </p:cNvSpPr>
          <p:nvPr/>
        </p:nvSpPr>
        <p:spPr bwMode="auto">
          <a:xfrm>
            <a:off x="517525" y="2849563"/>
            <a:ext cx="227013" cy="153987"/>
          </a:xfrm>
          <a:prstGeom prst="rect">
            <a:avLst/>
          </a:prstGeom>
          <a:noFill/>
          <a:ln w="50800">
            <a:noFill/>
            <a:miter lim="800000"/>
            <a:headEnd/>
            <a:tailEnd/>
          </a:ln>
          <a:effectLst/>
        </p:spPr>
        <p:txBody>
          <a:bodyPr wrap="none" anchor="ctr"/>
          <a:lstStyle/>
          <a:p>
            <a:endParaRPr lang="en-US" dirty="0"/>
          </a:p>
        </p:txBody>
      </p:sp>
      <p:sp>
        <p:nvSpPr>
          <p:cNvPr id="198660" name="Rectangle 4"/>
          <p:cNvSpPr>
            <a:spLocks noGrp="1" noRot="1" noChangeAspect="1" noChangeArrowheads="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198661" name="Rectangle 5"/>
          <p:cNvSpPr>
            <a:spLocks noGrp="1" noChangeArrowheads="1"/>
          </p:cNvSpPr>
          <p:nvPr>
            <p:ph type="body" idx="1"/>
          </p:nvPr>
        </p:nvSpPr>
        <p:spPr bwMode="auto">
          <a:xfrm>
            <a:off x="468313" y="4183063"/>
            <a:ext cx="6073775" cy="3887787"/>
          </a:xfrm>
          <a:prstGeom prst="rect">
            <a:avLst/>
          </a:prstGeom>
          <a:solidFill>
            <a:srgbClr val="FFFFFF"/>
          </a:solidFill>
          <a:ln>
            <a:solidFill>
              <a:srgbClr val="000000"/>
            </a:solidFill>
            <a:miter lim="800000"/>
            <a:headEnd/>
            <a:tailEnd/>
          </a:ln>
        </p:spPr>
        <p:txBody>
          <a:bodyPr lIns="92300" tIns="46150" rIns="92300" bIns="46150"/>
          <a:lstStyle/>
          <a:p>
            <a:r>
              <a:rPr lang="en-US" dirty="0"/>
              <a:t>An obvious question is where does one find the “evidence” is needed to make the accreditation assessment.  Most of this evidence is generated through verification and validation activities.</a:t>
            </a:r>
          </a:p>
          <a:p>
            <a:pPr lvl="1"/>
            <a:r>
              <a:rPr lang="en-US" dirty="0"/>
              <a:t>Verification - the process of determining that a model implementation accurately represents the developer's conceptual description and specifications. (That is, does your model do what you expect it to?)</a:t>
            </a:r>
          </a:p>
          <a:p>
            <a:pPr lvl="1"/>
            <a:r>
              <a:rPr lang="en-US" dirty="0"/>
              <a:t>Validation - the process of determining the degree to which a model is an accurate representation of the real world from the perspective of the intended uses of the model. (That is, just how well does the model represent your problem?)</a:t>
            </a:r>
          </a:p>
          <a:p>
            <a:r>
              <a:rPr lang="en-US" dirty="0"/>
              <a:t>The documented simulation verification and validation results provide information about the model’s capabilities, limitations, accuracy, and attributes.  Data V&amp;V provides information about data accuracy and suitability.  All this information provides the foundation on which the accreditation authority can build and defend his case to support model suitability.   </a:t>
            </a:r>
          </a:p>
          <a:p>
            <a:r>
              <a:rPr lang="en-US" dirty="0"/>
              <a:t>Although V&amp;V results are major inputs to an accreditation assessment, they are not the only inputs needed.  Information about the model’s basic functioning, operations, and results processing can also be found in the model documentation, from usage history, and from other users.  All this information provides the support for accreditation.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E75A60-FE5F-441B-AFA3-9E7618969740}" type="slidenum">
              <a:rPr lang="en-US"/>
              <a:pPr/>
              <a:t>13</a:t>
            </a:fld>
            <a:endParaRPr lang="en-US" dirty="0"/>
          </a:p>
        </p:txBody>
      </p:sp>
      <p:sp>
        <p:nvSpPr>
          <p:cNvPr id="319490" name="Rectangle 2"/>
          <p:cNvSpPr>
            <a:spLocks noGrp="1" noRot="1" noChangeAspect="1" noChangeArrowheads="1" noTextEdit="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319491" name="Rectangle 3"/>
          <p:cNvSpPr>
            <a:spLocks noGrp="1" noChangeArrowheads="1"/>
          </p:cNvSpPr>
          <p:nvPr>
            <p:ph type="body" idx="1"/>
          </p:nvPr>
        </p:nvSpPr>
        <p:spPr bwMode="auto">
          <a:xfrm>
            <a:off x="468313" y="4183063"/>
            <a:ext cx="6073775" cy="4052887"/>
          </a:xfrm>
          <a:prstGeom prst="rect">
            <a:avLst/>
          </a:prstGeom>
          <a:solidFill>
            <a:srgbClr val="FFFFFF"/>
          </a:solidFill>
          <a:ln>
            <a:solidFill>
              <a:srgbClr val="000000"/>
            </a:solidFill>
            <a:miter lim="800000"/>
            <a:headEnd/>
            <a:tailEnd/>
          </a:ln>
        </p:spPr>
        <p:txBody>
          <a:bodyPr lIns="92300" tIns="46150" rIns="92300" bIns="46150"/>
          <a:lstStyle/>
          <a:p>
            <a:r>
              <a:rPr lang="en-US" dirty="0"/>
              <a:t>It is important to understand just what accreditation entails.  This diagram shows a simplified view of what accreditation really is and how it is typically done. </a:t>
            </a:r>
          </a:p>
          <a:p>
            <a:r>
              <a:rPr lang="en-US" dirty="0"/>
              <a:t>Within the DoD, accreditation is defined as the official determination that a model is acceptable for a specific purpose.  In practical terms, this definition implies that accreditation depends on a comparison of a model’s capabilities, limitations, and attributes with the simulation requirements that are generated from the specific problem for which the model will be used.  To make such a judgment about model suitability, one must have a complete set of simulation requirements.   These requirements are derived from the unique problem which the User is trying to solve.</a:t>
            </a:r>
          </a:p>
          <a:p>
            <a:r>
              <a:rPr lang="en-US" dirty="0"/>
              <a:t>In addition to the simulation requirements, one must also have documented evidence of the simulation’s capabilities, limitations, and attributes.  Typically, this information is found in the sources indicated.  A key part of this information is the evidence of data quality.  This evidence is quite frequently obtained from sources completely separated from the Model Manager.</a:t>
            </a:r>
          </a:p>
          <a:p>
            <a:r>
              <a:rPr lang="en-US" dirty="0"/>
              <a:t>In making the assessment, one usually cannot be satisfied with a simple “no” answer if the capability, accuracy, or usability of the simulation does not meet requirements.  In these cases, one must analyze the impacts of any deficiencies, determine if any work-arounds exist, and evaluate these against the requirements.   Such an analysis should yield a list of tasks that must be done to make the simulation acceptable for the particular application.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Times New Roman" panose="02020603050405020304" pitchFamily="18" charset="0"/>
                <a:ea typeface="Times New Roman" panose="02020603050405020304" pitchFamily="18" charset="0"/>
              </a:rPr>
              <a:t>Think of V&amp;V as a “rheostat”, gradually shining light on the credibility of the M&amp;S, rather than an “on/off” switch where the M&amp;S is either “validated” or it’s not.   How much light is needed on the subject depends on what you intend to do with it.  If you just need enough light to find your way to the bathroom in the middle of the night without stumbling over a chair, then a small amount of light is sufficient.  If you are trying to shave once you get to the bathroom, then you’ll need more light to keep from cutting yourself.  And if you’re trying to perform open-heart surgery (presumably somewhere other than your bathroom), then you need even more light to keep from killing somebody.  Accreditation is the “decision” that there is enough light shed on the subject to determine if you can proceed according to plan, or if instead you need to revise your plan based on what you see: how much V&amp;V information you need to support that decision is determined by a risk assessment.  If your only risk is stubbing your toe, then you can get by with very little V&amp;V data to support your use of the M&amp;S; if your risk is cutting yourself right before your big job interview, then you’ll need more V&amp;V data; if someone’s life is at risk, then you’ll need a lot of V&amp;V data and other supporting information if you’re going to use the M&amp;S for your application.  Thus, our answer to the question “How much VV&amp;A is enough?” is “It depends on how much risk the user is willing to accept!”</a:t>
            </a:r>
          </a:p>
          <a:p>
            <a:endParaRPr lang="en-US" dirty="0"/>
          </a:p>
        </p:txBody>
      </p:sp>
      <p:sp>
        <p:nvSpPr>
          <p:cNvPr id="4" name="Slide Number Placeholder 3"/>
          <p:cNvSpPr>
            <a:spLocks noGrp="1"/>
          </p:cNvSpPr>
          <p:nvPr>
            <p:ph type="sldNum" sz="quarter" idx="5"/>
          </p:nvPr>
        </p:nvSpPr>
        <p:spPr/>
        <p:txBody>
          <a:bodyPr/>
          <a:lstStyle/>
          <a:p>
            <a:fld id="{75320B97-D4E7-4DA3-861D-FBC8C3686B7E}" type="slidenum">
              <a:rPr lang="en-US" smtClean="0"/>
              <a:pPr/>
              <a:t>14</a:t>
            </a:fld>
            <a:endParaRPr lang="en-US" dirty="0"/>
          </a:p>
        </p:txBody>
      </p:sp>
    </p:spTree>
    <p:extLst>
      <p:ext uri="{BB962C8B-B14F-4D97-AF65-F5344CB8AC3E}">
        <p14:creationId xmlns:p14="http://schemas.microsoft.com/office/powerpoint/2010/main" val="26327478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Times New Roman" panose="02020603050405020304" pitchFamily="18" charset="0"/>
                <a:ea typeface="Times New Roman" panose="02020603050405020304" pitchFamily="18" charset="0"/>
              </a:rPr>
              <a:t>Think of V&amp;V as a “rheostat”, gradually shining light on the credibility of the M&amp;S, rather than an “on/off” switch where the M&amp;S is either “validated” or it’s not.   How much light is needed on the subject depends on what you intend to do with it.  If you just need enough light to find your way to the bathroom in the middle of the night without stumbling over a chair, then a small amount of light is sufficient.  If you are trying to shave once you get to the bathroom, then you’ll need more light to keep from cutting yourself.  And if you’re trying to perform open-heart surgery (presumably somewhere other than your bathroom), then you need even more light to keep from killing somebody.  Accreditation is the “decision” that there is enough light shed on the subject to determine if you can proceed according to plan, or if instead you need to revise your plan based on what you see: how much V&amp;V information you need to support that decision is determined by a risk assessment.  If your only risk is stubbing your toe, then you can get by with very little V&amp;V data to support your use of the M&amp;S; if your risk is cutting yourself right before your big job interview, then you’ll need more V&amp;V data; if someone’s life is at risk, then you’ll need a lot of V&amp;V data and other supporting information if you’re going to use the M&amp;S for your application.  Thus, our answer to the question “How much VV&amp;A is enough?” is “It depends on how much risk the user is willing to accept!”</a:t>
            </a:r>
          </a:p>
          <a:p>
            <a:endParaRPr lang="en-US" dirty="0"/>
          </a:p>
        </p:txBody>
      </p:sp>
      <p:sp>
        <p:nvSpPr>
          <p:cNvPr id="4" name="Slide Number Placeholder 3"/>
          <p:cNvSpPr>
            <a:spLocks noGrp="1"/>
          </p:cNvSpPr>
          <p:nvPr>
            <p:ph type="sldNum" sz="quarter" idx="5"/>
          </p:nvPr>
        </p:nvSpPr>
        <p:spPr/>
        <p:txBody>
          <a:bodyPr/>
          <a:lstStyle/>
          <a:p>
            <a:fld id="{75320B97-D4E7-4DA3-861D-FBC8C3686B7E}" type="slidenum">
              <a:rPr lang="en-US" smtClean="0"/>
              <a:pPr/>
              <a:t>15</a:t>
            </a:fld>
            <a:endParaRPr lang="en-US" dirty="0"/>
          </a:p>
        </p:txBody>
      </p:sp>
    </p:spTree>
    <p:extLst>
      <p:ext uri="{BB962C8B-B14F-4D97-AF65-F5344CB8AC3E}">
        <p14:creationId xmlns:p14="http://schemas.microsoft.com/office/powerpoint/2010/main" val="22605198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C6CF1A-C304-4E38-95B7-CED8A5103AAB}" type="slidenum">
              <a:rPr lang="en-US"/>
              <a:pPr/>
              <a:t>16</a:t>
            </a:fld>
            <a:endParaRPr lang="en-US" dirty="0"/>
          </a:p>
        </p:txBody>
      </p:sp>
      <p:sp>
        <p:nvSpPr>
          <p:cNvPr id="449538" name="Rectangle 1026"/>
          <p:cNvSpPr>
            <a:spLocks noGrp="1" noRot="1" noChangeAspect="1" noChangeArrowheads="1" noTextEdit="1"/>
          </p:cNvSpPr>
          <p:nvPr>
            <p:ph type="sldImg"/>
          </p:nvPr>
        </p:nvSpPr>
        <p:spPr bwMode="auto">
          <a:xfrm>
            <a:off x="995363" y="463550"/>
            <a:ext cx="5027612" cy="3770313"/>
          </a:xfrm>
          <a:prstGeom prst="rect">
            <a:avLst/>
          </a:prstGeom>
          <a:solidFill>
            <a:srgbClr val="FFFFFF"/>
          </a:solidFill>
          <a:ln>
            <a:solidFill>
              <a:srgbClr val="000000"/>
            </a:solidFill>
            <a:miter lim="800000"/>
            <a:headEnd/>
            <a:tailEnd/>
          </a:ln>
        </p:spPr>
      </p:sp>
      <p:sp>
        <p:nvSpPr>
          <p:cNvPr id="449539" name="Rectangle 1027"/>
          <p:cNvSpPr>
            <a:spLocks noGrp="1" noChangeArrowheads="1"/>
          </p:cNvSpPr>
          <p:nvPr>
            <p:ph type="body" idx="1"/>
          </p:nvPr>
        </p:nvSpPr>
        <p:spPr bwMode="auto">
          <a:xfrm>
            <a:off x="468313" y="4416425"/>
            <a:ext cx="6073775" cy="1935163"/>
          </a:xfrm>
          <a:prstGeom prst="rect">
            <a:avLst/>
          </a:prstGeom>
          <a:solidFill>
            <a:srgbClr val="FFFFFF"/>
          </a:solidFill>
          <a:ln>
            <a:solidFill>
              <a:srgbClr val="000000"/>
            </a:solidFill>
            <a:miter lim="800000"/>
            <a:headEnd/>
            <a:tailEnd/>
          </a:ln>
        </p:spPr>
        <p:txBody>
          <a:bodyPr lIns="92300" tIns="46150" rIns="92300" bIns="46150"/>
          <a:lstStyle/>
          <a:p>
            <a:r>
              <a:rPr lang="en-US" dirty="0"/>
              <a:t>Development of an intended use statement by the user of M&amp;S is an important step in the accreditation process.  The intended use statement should be developed by an iterative approach between the M&amp;S developers, the M&amp;S users, and the analysts who will be using M&amp;S outputs to support program decisions.  </a:t>
            </a:r>
          </a:p>
          <a:p>
            <a:endParaRPr lang="en-US" dirty="0"/>
          </a:p>
          <a:p>
            <a:r>
              <a:rPr lang="en-US" dirty="0"/>
              <a:t>There are two types of requirements for the M&amp;S that need to be satisfied: M&amp;S requirements, which document the functionality and fidelity needed for the intended application, and Information requirements to document the justification for an accreditation decision.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key to effective VV&amp;A is to focus all V&amp;V efforts on the intended use of the M&amp;S.  The intended use identifies specifically how the M&amp;S will be used to support a decision, identifies the credibility requirements for that intended use, and informs an assessment of the risk of using the M&amp;S based on the available credibility information.  Usually, the accreditation team has to help the M&amp;S user to create a detailed and specific intended use statement, since many times the user hasn’t thought through in detail exactly how M&amp;S outputs will be used in the decision-making process.  </a:t>
            </a:r>
          </a:p>
        </p:txBody>
      </p:sp>
      <p:sp>
        <p:nvSpPr>
          <p:cNvPr id="4" name="Slide Number Placeholder 3"/>
          <p:cNvSpPr>
            <a:spLocks noGrp="1"/>
          </p:cNvSpPr>
          <p:nvPr>
            <p:ph type="sldNum" sz="quarter" idx="10"/>
          </p:nvPr>
        </p:nvSpPr>
        <p:spPr/>
        <p:txBody>
          <a:bodyPr/>
          <a:lstStyle/>
          <a:p>
            <a:fld id="{75320B97-D4E7-4DA3-861D-FBC8C3686B7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key to effective VV&amp;A is to focus all V&amp;V efforts on the intended use of the M&amp;S.  The intended use identifies specifically how the M&amp;S will be used to support a decision, identifies the credibility requirements for that intended use, and informs an assessment of the risk of using the M&amp;S based on the available credibility information.  Usually, the accreditation team has to help the M&amp;S user to create a detailed and specific intended use statement, since many times the user hasn’t thought through in detail exactly how M&amp;S outputs will be used in the decision-making process.  </a:t>
            </a:r>
          </a:p>
        </p:txBody>
      </p:sp>
      <p:sp>
        <p:nvSpPr>
          <p:cNvPr id="4" name="Slide Number Placeholder 3"/>
          <p:cNvSpPr>
            <a:spLocks noGrp="1"/>
          </p:cNvSpPr>
          <p:nvPr>
            <p:ph type="sldNum" sz="quarter" idx="10"/>
          </p:nvPr>
        </p:nvSpPr>
        <p:spPr/>
        <p:txBody>
          <a:bodyPr/>
          <a:lstStyle/>
          <a:p>
            <a:fld id="{75320B97-D4E7-4DA3-861D-FBC8C3686B7E}" type="slidenum">
              <a:rPr lang="en-US" smtClean="0"/>
              <a:pPr/>
              <a:t>18</a:t>
            </a:fld>
            <a:endParaRPr lang="en-US" dirty="0"/>
          </a:p>
        </p:txBody>
      </p:sp>
    </p:spTree>
    <p:extLst>
      <p:ext uri="{BB962C8B-B14F-4D97-AF65-F5344CB8AC3E}">
        <p14:creationId xmlns:p14="http://schemas.microsoft.com/office/powerpoint/2010/main" val="3641110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key to effective VV&amp;A is to focus all V&amp;V efforts on the intended use of the M&amp;S.  The intended use identifies specifically how the M&amp;S will be used to support a decision, identifies the credibility requirements for that intended use, and informs an assessment of the risk of using the M&amp;S based on the available credibility information.  Usually, the accreditation team has to help the M&amp;S user to create a detailed and specific intended use statement, since many times the user hasn’t thought through in detail exactly how M&amp;S outputs will be used in the decision-making process.  </a:t>
            </a:r>
          </a:p>
        </p:txBody>
      </p:sp>
      <p:sp>
        <p:nvSpPr>
          <p:cNvPr id="4" name="Slide Number Placeholder 3"/>
          <p:cNvSpPr>
            <a:spLocks noGrp="1"/>
          </p:cNvSpPr>
          <p:nvPr>
            <p:ph type="sldNum" sz="quarter" idx="10"/>
          </p:nvPr>
        </p:nvSpPr>
        <p:spPr/>
        <p:txBody>
          <a:bodyPr/>
          <a:lstStyle/>
          <a:p>
            <a:fld id="{75320B97-D4E7-4DA3-861D-FBC8C3686B7E}" type="slidenum">
              <a:rPr lang="en-US" smtClean="0"/>
              <a:pPr/>
              <a:t>19</a:t>
            </a:fld>
            <a:endParaRPr lang="en-US" dirty="0"/>
          </a:p>
        </p:txBody>
      </p:sp>
    </p:spTree>
    <p:extLst>
      <p:ext uri="{BB962C8B-B14F-4D97-AF65-F5344CB8AC3E}">
        <p14:creationId xmlns:p14="http://schemas.microsoft.com/office/powerpoint/2010/main" val="129736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Naval Air Systems Command (NAVAIR) uses a risk-based process to evaluate the suitability of M&amp;S to support system acquisition program goals.  This cost-effective process has been developed, exercised and improved over the last 30 years for multiple programs.  </a:t>
            </a:r>
          </a:p>
        </p:txBody>
      </p:sp>
      <p:sp>
        <p:nvSpPr>
          <p:cNvPr id="4" name="Slide Number Placeholder 3"/>
          <p:cNvSpPr>
            <a:spLocks noGrp="1"/>
          </p:cNvSpPr>
          <p:nvPr>
            <p:ph type="sldNum" sz="quarter" idx="5"/>
          </p:nvPr>
        </p:nvSpPr>
        <p:spPr/>
        <p:txBody>
          <a:bodyPr/>
          <a:lstStyle/>
          <a:p>
            <a:fld id="{75320B97-D4E7-4DA3-861D-FBC8C3686B7E}" type="slidenum">
              <a:rPr lang="en-US" smtClean="0"/>
              <a:pPr/>
              <a:t>2</a:t>
            </a:fld>
            <a:endParaRPr lang="en-US" dirty="0"/>
          </a:p>
        </p:txBody>
      </p:sp>
    </p:spTree>
    <p:extLst>
      <p:ext uri="{BB962C8B-B14F-4D97-AF65-F5344CB8AC3E}">
        <p14:creationId xmlns:p14="http://schemas.microsoft.com/office/powerpoint/2010/main" val="16044557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C2F4393-110F-4FF6-9AAC-21FD9E67D743}" type="slidenum">
              <a:rPr lang="en-US" smtClean="0">
                <a:cs typeface="Tahoma" pitchFamily="34" charset="0"/>
              </a:rPr>
              <a:pPr/>
              <a:t>20</a:t>
            </a:fld>
            <a:endParaRPr lang="en-US" dirty="0">
              <a:cs typeface="Tahoma"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r>
              <a:rPr lang="en-US" dirty="0"/>
              <a:t>M&amp;S Credibility Requirements, acceptability criteria and metrics come from the specific intended use statement (SIUS) – that SIUS drives the answers to these questions and populates a matrix of requirements, criteria and metrics for each application of the M&amp;S in the SIUS.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general description of M&amp;S requirements, criteria and metrics – each of the rows in this table is expanded with details derived from the specific M&amp;S application in the intended use statement.  </a:t>
            </a:r>
          </a:p>
        </p:txBody>
      </p:sp>
      <p:sp>
        <p:nvSpPr>
          <p:cNvPr id="4" name="Slide Number Placeholder 3"/>
          <p:cNvSpPr>
            <a:spLocks noGrp="1"/>
          </p:cNvSpPr>
          <p:nvPr>
            <p:ph type="sldNum" sz="quarter" idx="5"/>
          </p:nvPr>
        </p:nvSpPr>
        <p:spPr/>
        <p:txBody>
          <a:bodyPr/>
          <a:lstStyle/>
          <a:p>
            <a:fld id="{75320B97-D4E7-4DA3-861D-FBC8C3686B7E}" type="slidenum">
              <a:rPr lang="en-US" smtClean="0"/>
              <a:pPr/>
              <a:t>21</a:t>
            </a:fld>
            <a:endParaRPr lang="en-US" dirty="0"/>
          </a:p>
        </p:txBody>
      </p:sp>
    </p:spTree>
    <p:extLst>
      <p:ext uri="{BB962C8B-B14F-4D97-AF65-F5344CB8AC3E}">
        <p14:creationId xmlns:p14="http://schemas.microsoft.com/office/powerpoint/2010/main" val="34107719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example of part of a table of M&amp;S requirements, acceptability criteria and metrics for a six-degree-of-freedom (6-dof) air vehicle flight simulation. </a:t>
            </a:r>
          </a:p>
        </p:txBody>
      </p:sp>
      <p:sp>
        <p:nvSpPr>
          <p:cNvPr id="4" name="Slide Number Placeholder 3"/>
          <p:cNvSpPr>
            <a:spLocks noGrp="1"/>
          </p:cNvSpPr>
          <p:nvPr>
            <p:ph type="sldNum" sz="quarter" idx="5"/>
          </p:nvPr>
        </p:nvSpPr>
        <p:spPr/>
        <p:txBody>
          <a:bodyPr/>
          <a:lstStyle/>
          <a:p>
            <a:fld id="{75320B97-D4E7-4DA3-861D-FBC8C3686B7E}" type="slidenum">
              <a:rPr lang="en-US" smtClean="0"/>
              <a:pPr/>
              <a:t>22</a:t>
            </a:fld>
            <a:endParaRPr lang="en-US" dirty="0"/>
          </a:p>
        </p:txBody>
      </p:sp>
    </p:spTree>
    <p:extLst>
      <p:ext uri="{BB962C8B-B14F-4D97-AF65-F5344CB8AC3E}">
        <p14:creationId xmlns:p14="http://schemas.microsoft.com/office/powerpoint/2010/main" val="3680069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ETOS model development forms an example of how important detailed M&amp;S requirements can be for a program.  By working with the developer and the potential user we were able to develop sensible requirements that tied to the program’s intended uses of the model.  </a:t>
            </a:r>
          </a:p>
        </p:txBody>
      </p:sp>
      <p:sp>
        <p:nvSpPr>
          <p:cNvPr id="4" name="Slide Number Placeholder 3"/>
          <p:cNvSpPr>
            <a:spLocks noGrp="1"/>
          </p:cNvSpPr>
          <p:nvPr>
            <p:ph type="sldNum" sz="quarter" idx="5"/>
          </p:nvPr>
        </p:nvSpPr>
        <p:spPr/>
        <p:txBody>
          <a:bodyPr/>
          <a:lstStyle/>
          <a:p>
            <a:fld id="{75320B97-D4E7-4DA3-861D-FBC8C3686B7E}" type="slidenum">
              <a:rPr lang="en-US" smtClean="0"/>
              <a:pPr/>
              <a:t>23</a:t>
            </a:fld>
            <a:endParaRPr lang="en-US" dirty="0"/>
          </a:p>
        </p:txBody>
      </p:sp>
    </p:spTree>
    <p:extLst>
      <p:ext uri="{BB962C8B-B14F-4D97-AF65-F5344CB8AC3E}">
        <p14:creationId xmlns:p14="http://schemas.microsoft.com/office/powerpoint/2010/main" val="2243454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E75A60-FE5F-441B-AFA3-9E7618969740}" type="slidenum">
              <a:rPr lang="en-US"/>
              <a:pPr/>
              <a:t>24</a:t>
            </a:fld>
            <a:endParaRPr lang="en-US" dirty="0"/>
          </a:p>
        </p:txBody>
      </p:sp>
      <p:sp>
        <p:nvSpPr>
          <p:cNvPr id="319490" name="Rectangle 2"/>
          <p:cNvSpPr>
            <a:spLocks noGrp="1" noRot="1" noChangeAspect="1" noChangeArrowheads="1" noTextEdit="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319491" name="Rectangle 3"/>
          <p:cNvSpPr>
            <a:spLocks noGrp="1" noChangeArrowheads="1"/>
          </p:cNvSpPr>
          <p:nvPr>
            <p:ph type="body" idx="1"/>
          </p:nvPr>
        </p:nvSpPr>
        <p:spPr bwMode="auto">
          <a:xfrm>
            <a:off x="468313" y="4183063"/>
            <a:ext cx="6073775" cy="4052887"/>
          </a:xfrm>
          <a:prstGeom prst="rect">
            <a:avLst/>
          </a:prstGeom>
          <a:solidFill>
            <a:srgbClr val="FFFFFF"/>
          </a:solidFill>
          <a:ln>
            <a:solidFill>
              <a:srgbClr val="000000"/>
            </a:solidFill>
            <a:miter lim="800000"/>
            <a:headEnd/>
            <a:tailEnd/>
          </a:ln>
        </p:spPr>
        <p:txBody>
          <a:bodyPr lIns="92300" tIns="46150" rIns="92300" bIns="46150"/>
          <a:lstStyle/>
          <a:p>
            <a:r>
              <a:rPr lang="en-US" dirty="0"/>
              <a:t>Once the requirements, acceptability criteria have been established, in concert with the agency/program intending to use the results of the M&amp;S to support decisions, we conduct an initial risk assessment based on existing M&amp;S information available from the model developer or the model proponent.  This risk assessment then will guide the development of an accreditation plan and a V&amp;V plan, based on gaps and risks identified.  </a:t>
            </a:r>
          </a:p>
        </p:txBody>
      </p:sp>
    </p:spTree>
    <p:extLst>
      <p:ext uri="{BB962C8B-B14F-4D97-AF65-F5344CB8AC3E}">
        <p14:creationId xmlns:p14="http://schemas.microsoft.com/office/powerpoint/2010/main" val="31344088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NAVAIR risk assessment process combines assessments of the likelihood of error with ratings for the level of reliance the program is placing on the M&amp;S for a decision, and the level of importance of that decision, and then combining these factors into a risk assessment matrix similar to those used in systems safety assessments.  </a:t>
            </a:r>
          </a:p>
        </p:txBody>
      </p:sp>
      <p:sp>
        <p:nvSpPr>
          <p:cNvPr id="4" name="Slide Number Placeholder 3"/>
          <p:cNvSpPr>
            <a:spLocks noGrp="1"/>
          </p:cNvSpPr>
          <p:nvPr>
            <p:ph type="sldNum" sz="quarter" idx="5"/>
          </p:nvPr>
        </p:nvSpPr>
        <p:spPr/>
        <p:txBody>
          <a:bodyPr/>
          <a:lstStyle/>
          <a:p>
            <a:fld id="{75320B97-D4E7-4DA3-861D-FBC8C3686B7E}" type="slidenum">
              <a:rPr lang="en-US" smtClean="0"/>
              <a:pPr/>
              <a:t>25</a:t>
            </a:fld>
            <a:endParaRPr lang="en-US" dirty="0"/>
          </a:p>
        </p:txBody>
      </p:sp>
    </p:spTree>
    <p:extLst>
      <p:ext uri="{BB962C8B-B14F-4D97-AF65-F5344CB8AC3E}">
        <p14:creationId xmlns:p14="http://schemas.microsoft.com/office/powerpoint/2010/main" val="3181859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likelihood of error is developed based on ten M&amp;S credibility characteristics, with red/yellow/green ratings being assigned to each of the ten characteristics and combined into one overall likelihood rating.  </a:t>
            </a:r>
          </a:p>
        </p:txBody>
      </p:sp>
      <p:sp>
        <p:nvSpPr>
          <p:cNvPr id="4" name="Slide Number Placeholder 3"/>
          <p:cNvSpPr>
            <a:spLocks noGrp="1"/>
          </p:cNvSpPr>
          <p:nvPr>
            <p:ph type="sldNum" sz="quarter" idx="5"/>
          </p:nvPr>
        </p:nvSpPr>
        <p:spPr/>
        <p:txBody>
          <a:bodyPr/>
          <a:lstStyle/>
          <a:p>
            <a:fld id="{75320B97-D4E7-4DA3-861D-FBC8C3686B7E}" type="slidenum">
              <a:rPr lang="en-US" smtClean="0"/>
              <a:pPr/>
              <a:t>26</a:t>
            </a:fld>
            <a:endParaRPr lang="en-US" dirty="0"/>
          </a:p>
        </p:txBody>
      </p:sp>
    </p:spTree>
    <p:extLst>
      <p:ext uri="{BB962C8B-B14F-4D97-AF65-F5344CB8AC3E}">
        <p14:creationId xmlns:p14="http://schemas.microsoft.com/office/powerpoint/2010/main" val="14582891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consequence of an M&amp;S error on decisionmaking is based on assessments of how much reliance is being placed on M&amp;S results in making a decision, and how important the decision is to the program.  </a:t>
            </a:r>
          </a:p>
        </p:txBody>
      </p:sp>
      <p:sp>
        <p:nvSpPr>
          <p:cNvPr id="4" name="Slide Number Placeholder 3"/>
          <p:cNvSpPr>
            <a:spLocks noGrp="1"/>
          </p:cNvSpPr>
          <p:nvPr>
            <p:ph type="sldNum" sz="quarter" idx="5"/>
          </p:nvPr>
        </p:nvSpPr>
        <p:spPr/>
        <p:txBody>
          <a:bodyPr/>
          <a:lstStyle/>
          <a:p>
            <a:fld id="{75320B97-D4E7-4DA3-861D-FBC8C3686B7E}" type="slidenum">
              <a:rPr lang="en-US" smtClean="0"/>
              <a:pPr/>
              <a:t>27</a:t>
            </a:fld>
            <a:endParaRPr lang="en-US" dirty="0"/>
          </a:p>
        </p:txBody>
      </p:sp>
    </p:spTree>
    <p:extLst>
      <p:ext uri="{BB962C8B-B14F-4D97-AF65-F5344CB8AC3E}">
        <p14:creationId xmlns:p14="http://schemas.microsoft.com/office/powerpoint/2010/main" val="22175425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15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Risk is then determined by combining the likelihood of error rating with the consequence of error rating into this risk “cube”.  The slide illustrates the two basic risk reduction approaches that can be taken for M&amp;S use.  Error consequence is made up of reliance and importance: we can’t really affect the importance of the decision, but if we reduce the reliance on M&amp;S results, we move from right to left in the figure and lower the consequence of incorrect M&amp;S results to the program (by making use of other information in addition to M&amp;S results for decision-making, such as supplementing M&amp;S results with test results).  If we improve the credibility of the M&amp;S, we move from top to bottom on the figure by reducing the likelihood of a wrong M&amp;S result (e.g., by conducting V&amp;V activities, SME reviews, improving or enhancing the M&amp;S algorithms, improving M&amp;S documentation, just to name a few methods – anything that improves the credibility of the M&amp;S).  Most programs consider both approaches in their risk reduction plans.  If done properly, both approaches can also help identify areas of improvement needed for M&amp;S capability, accuracy, and usability.  </a:t>
            </a:r>
          </a:p>
        </p:txBody>
      </p:sp>
      <p:sp>
        <p:nvSpPr>
          <p:cNvPr id="4" name="Slide Number Placeholder 3"/>
          <p:cNvSpPr>
            <a:spLocks noGrp="1"/>
          </p:cNvSpPr>
          <p:nvPr>
            <p:ph type="sldNum" sz="quarter" idx="5"/>
          </p:nvPr>
        </p:nvSpPr>
        <p:spPr/>
        <p:txBody>
          <a:bodyPr/>
          <a:lstStyle/>
          <a:p>
            <a:fld id="{75320B97-D4E7-4DA3-861D-FBC8C3686B7E}" type="slidenum">
              <a:rPr lang="en-US" smtClean="0"/>
              <a:pPr/>
              <a:t>28</a:t>
            </a:fld>
            <a:endParaRPr lang="en-US" dirty="0"/>
          </a:p>
        </p:txBody>
      </p:sp>
    </p:spTree>
    <p:extLst>
      <p:ext uri="{BB962C8B-B14F-4D97-AF65-F5344CB8AC3E}">
        <p14:creationId xmlns:p14="http://schemas.microsoft.com/office/powerpoint/2010/main" val="39530005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B5A196-383F-4D64-BA63-44E2F02D07B7}" type="slidenum">
              <a:rPr lang="en-US"/>
              <a:pPr/>
              <a:t>29</a:t>
            </a:fld>
            <a:endParaRPr lang="en-US" dirty="0"/>
          </a:p>
        </p:txBody>
      </p:sp>
      <p:sp>
        <p:nvSpPr>
          <p:cNvPr id="400386" name="Rectangle 2"/>
          <p:cNvSpPr>
            <a:spLocks noGrp="1" noRot="1" noChangeAspect="1" noChangeArrowheads="1" noTextEdit="1"/>
          </p:cNvSpPr>
          <p:nvPr>
            <p:ph type="sldImg"/>
          </p:nvPr>
        </p:nvSpPr>
        <p:spPr bwMode="auto">
          <a:xfrm>
            <a:off x="995363" y="463550"/>
            <a:ext cx="5027612" cy="3770313"/>
          </a:xfrm>
          <a:prstGeom prst="rect">
            <a:avLst/>
          </a:prstGeom>
          <a:solidFill>
            <a:srgbClr val="FFFFFF"/>
          </a:solidFill>
          <a:ln>
            <a:solidFill>
              <a:srgbClr val="000000"/>
            </a:solidFill>
            <a:miter lim="800000"/>
            <a:headEnd/>
            <a:tailEnd/>
          </a:ln>
        </p:spPr>
      </p:sp>
      <p:sp>
        <p:nvSpPr>
          <p:cNvPr id="400387" name="Rectangle 3"/>
          <p:cNvSpPr>
            <a:spLocks noGrp="1" noChangeArrowheads="1"/>
          </p:cNvSpPr>
          <p:nvPr>
            <p:ph type="body" idx="1"/>
          </p:nvPr>
        </p:nvSpPr>
        <p:spPr bwMode="auto">
          <a:xfrm>
            <a:off x="468313" y="4183063"/>
            <a:ext cx="6073775" cy="2047875"/>
          </a:xfrm>
          <a:prstGeom prst="rect">
            <a:avLst/>
          </a:prstGeom>
          <a:solidFill>
            <a:srgbClr val="FFFFFF"/>
          </a:solidFill>
          <a:ln>
            <a:solidFill>
              <a:srgbClr val="000000"/>
            </a:solidFill>
            <a:miter lim="800000"/>
            <a:headEnd/>
            <a:tailEnd/>
          </a:ln>
        </p:spPr>
        <p:txBody>
          <a:bodyPr/>
          <a:lstStyle/>
          <a:p>
            <a:r>
              <a:rPr lang="en-US" dirty="0"/>
              <a:t>The general process for determining what information is needed to establish credibility is to first determine the level of application risk.  This is done by first identifying the types of risk, then quantifying their impacts and estimating their probabilities of occurrence, next determining the level of risk for each type, and finally determining the overall risk level for the application [which is equivalent to the highest risk level among each of the types].  </a:t>
            </a:r>
          </a:p>
          <a:p>
            <a:r>
              <a:rPr lang="en-US" dirty="0"/>
              <a:t>Based on the level of application risk, the appropriate types of information required to establish simulation credibility are identified using the AIRGuide.  Knowing what information is already available, the user can identify the gaps and plan the appropriate V&amp;V activities to generate the missing information.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B78452-5F01-4A99-B9DC-6146FEF4FDA6}" type="slidenum">
              <a:rPr lang="en-US"/>
              <a:pPr/>
              <a:t>3</a:t>
            </a:fld>
            <a:endParaRPr lang="en-US" dirty="0"/>
          </a:p>
        </p:txBody>
      </p:sp>
      <p:sp>
        <p:nvSpPr>
          <p:cNvPr id="671746" name="Rectangle 2"/>
          <p:cNvSpPr>
            <a:spLocks noGrp="1" noRot="1" noChangeAspect="1" noChangeArrowheads="1" noTextEdit="1"/>
          </p:cNvSpPr>
          <p:nvPr>
            <p:ph type="sldImg"/>
          </p:nvPr>
        </p:nvSpPr>
        <p:spPr>
          <a:ln/>
        </p:spPr>
      </p:sp>
      <p:sp>
        <p:nvSpPr>
          <p:cNvPr id="671747" name="Rectangle 3"/>
          <p:cNvSpPr>
            <a:spLocks noGrp="1" noChangeArrowheads="1"/>
          </p:cNvSpPr>
          <p:nvPr>
            <p:ph type="body" idx="1"/>
          </p:nvPr>
        </p:nvSpPr>
        <p:spPr/>
        <p:txBody>
          <a:bodyPr/>
          <a:lstStyle/>
          <a:p>
            <a:r>
              <a:rPr lang="en-US" dirty="0"/>
              <a:t>These are the official DOD definitions of verification, validation and accreditation.  They were developed early in the 1990’s by the Military Operations Research Society (MORS) in a series of workshops and later codified in the DOD Dictionary (DODI 5000.61).  Verification and validation are activities performed to collect information about model and simulation (M&amp;S) credibility, and Accreditation is a decision that the M&amp;S is suitable for a specific application, based on that V&amp;V information and other information about the M&amp;S (as we’ll see later in this tutorial).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985F1-7CBD-45A7-B707-91F919ECF063}" type="slidenum">
              <a:rPr lang="en-US"/>
              <a:pPr/>
              <a:t>30</a:t>
            </a:fld>
            <a:endParaRPr lang="en-US" dirty="0"/>
          </a:p>
        </p:txBody>
      </p:sp>
      <p:sp>
        <p:nvSpPr>
          <p:cNvPr id="398338" name="Rectangle 2"/>
          <p:cNvSpPr>
            <a:spLocks noGrp="1" noRot="1" noChangeAspect="1" noChangeArrowheads="1" noTextEdit="1"/>
          </p:cNvSpPr>
          <p:nvPr>
            <p:ph type="sldImg"/>
          </p:nvPr>
        </p:nvSpPr>
        <p:spPr bwMode="auto">
          <a:xfrm>
            <a:off x="979488" y="460375"/>
            <a:ext cx="4984750" cy="3738563"/>
          </a:xfrm>
          <a:prstGeom prst="rect">
            <a:avLst/>
          </a:prstGeom>
          <a:solidFill>
            <a:srgbClr val="FFFFFF"/>
          </a:solidFill>
          <a:ln>
            <a:solidFill>
              <a:srgbClr val="000000"/>
            </a:solidFill>
            <a:miter lim="800000"/>
            <a:headEnd/>
            <a:tailEnd/>
          </a:ln>
        </p:spPr>
      </p:sp>
      <p:sp>
        <p:nvSpPr>
          <p:cNvPr id="398339" name="Rectangle 3"/>
          <p:cNvSpPr>
            <a:spLocks noGrp="1" noChangeArrowheads="1"/>
          </p:cNvSpPr>
          <p:nvPr>
            <p:ph type="body" idx="1"/>
          </p:nvPr>
        </p:nvSpPr>
        <p:spPr bwMode="auto">
          <a:xfrm>
            <a:off x="457047" y="4159797"/>
            <a:ext cx="6009132" cy="2402668"/>
          </a:xfrm>
          <a:prstGeom prst="rect">
            <a:avLst/>
          </a:prstGeom>
          <a:solidFill>
            <a:srgbClr val="FFFFFF"/>
          </a:solidFill>
          <a:ln>
            <a:solidFill>
              <a:srgbClr val="000000"/>
            </a:solidFill>
            <a:miter lim="800000"/>
            <a:headEnd/>
            <a:tailEnd/>
          </a:ln>
        </p:spPr>
        <p:txBody>
          <a:bodyPr/>
          <a:lstStyle/>
          <a:p>
            <a:r>
              <a:rPr lang="en-US" dirty="0"/>
              <a:t>An example of one section of the guide is shown here.  The first column contains the fundamental question.  In this case, the question deals with software accuracy. </a:t>
            </a:r>
          </a:p>
          <a:p>
            <a:r>
              <a:rPr lang="en-US" dirty="0"/>
              <a:t>The second column identifies the items or types of information that can be used to indicate or assess software accuracy such as S/W development plans, development resource descriptions, or development artifacts.</a:t>
            </a:r>
          </a:p>
          <a:p>
            <a:r>
              <a:rPr lang="en-US" dirty="0"/>
              <a:t>The third column lists typical sources for each of these types of information.  In this example, only the typical sources for S/W verification results are shown. </a:t>
            </a:r>
          </a:p>
          <a:p>
            <a:r>
              <a:rPr lang="en-US" dirty="0"/>
              <a:t>The last three columns indicate the scope and depth of information that would be needed to establish sufficient confidence that the software is error-free for different levels of risk.  Note that the entries are based on our subjective judgement.  Users should modify this guide if they have a reasonable rationale for doing so.</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information requirements from the AIRGuide for a moderate risk application of the M&amp;S: low-risk and high-risk applications each have their own set of requirements either added to or removed from this list.  </a:t>
            </a:r>
          </a:p>
        </p:txBody>
      </p:sp>
      <p:sp>
        <p:nvSpPr>
          <p:cNvPr id="4" name="Slide Number Placeholder 3"/>
          <p:cNvSpPr>
            <a:spLocks noGrp="1"/>
          </p:cNvSpPr>
          <p:nvPr>
            <p:ph type="sldNum" sz="quarter" idx="5"/>
          </p:nvPr>
        </p:nvSpPr>
        <p:spPr/>
        <p:txBody>
          <a:bodyPr/>
          <a:lstStyle/>
          <a:p>
            <a:fld id="{75320B97-D4E7-4DA3-861D-FBC8C3686B7E}" type="slidenum">
              <a:rPr lang="en-US" smtClean="0"/>
              <a:pPr/>
              <a:t>31</a:t>
            </a:fld>
            <a:endParaRPr lang="en-US" dirty="0"/>
          </a:p>
        </p:txBody>
      </p:sp>
    </p:spTree>
    <p:extLst>
      <p:ext uri="{BB962C8B-B14F-4D97-AF65-F5344CB8AC3E}">
        <p14:creationId xmlns:p14="http://schemas.microsoft.com/office/powerpoint/2010/main" val="4357076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ETOS example, the VV&amp;A team supported the developer through several iterations of the model by updating the required accreditation information, until a version that satisfied the user’s requirements was finally achieved.  </a:t>
            </a:r>
          </a:p>
        </p:txBody>
      </p:sp>
      <p:sp>
        <p:nvSpPr>
          <p:cNvPr id="4" name="Slide Number Placeholder 3"/>
          <p:cNvSpPr>
            <a:spLocks noGrp="1"/>
          </p:cNvSpPr>
          <p:nvPr>
            <p:ph type="sldNum" sz="quarter" idx="5"/>
          </p:nvPr>
        </p:nvSpPr>
        <p:spPr/>
        <p:txBody>
          <a:bodyPr/>
          <a:lstStyle/>
          <a:p>
            <a:fld id="{75320B97-D4E7-4DA3-861D-FBC8C3686B7E}" type="slidenum">
              <a:rPr lang="en-US" smtClean="0"/>
              <a:pPr/>
              <a:t>32</a:t>
            </a:fld>
            <a:endParaRPr lang="en-US" dirty="0"/>
          </a:p>
        </p:txBody>
      </p:sp>
    </p:spTree>
    <p:extLst>
      <p:ext uri="{BB962C8B-B14F-4D97-AF65-F5344CB8AC3E}">
        <p14:creationId xmlns:p14="http://schemas.microsoft.com/office/powerpoint/2010/main" val="5824335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VV&amp;A involves a wide variety of skill sets, including detailed knowledge of the intended use and associated M&amp;S requirements, detailed knowledge of the M&amp;S, knowledge of the technical areas involved in the application, and knowledge of VV&amp;A processes.  So VV&amp;A works best as a team effort between the M&amp;S developer, the M&amp;S user, outside SME, the V&amp;V agent, and the Accreditation Agent.  </a:t>
            </a:r>
          </a:p>
        </p:txBody>
      </p:sp>
      <p:sp>
        <p:nvSpPr>
          <p:cNvPr id="4" name="Slide Number Placeholder 3"/>
          <p:cNvSpPr>
            <a:spLocks noGrp="1"/>
          </p:cNvSpPr>
          <p:nvPr>
            <p:ph type="sldNum" sz="quarter" idx="5"/>
          </p:nvPr>
        </p:nvSpPr>
        <p:spPr/>
        <p:txBody>
          <a:bodyPr/>
          <a:lstStyle/>
          <a:p>
            <a:fld id="{75320B97-D4E7-4DA3-861D-FBC8C3686B7E}" type="slidenum">
              <a:rPr lang="en-US" smtClean="0"/>
              <a:pPr/>
              <a:t>33</a:t>
            </a:fld>
            <a:endParaRPr lang="en-US" dirty="0"/>
          </a:p>
        </p:txBody>
      </p:sp>
    </p:spTree>
    <p:extLst>
      <p:ext uri="{BB962C8B-B14F-4D97-AF65-F5344CB8AC3E}">
        <p14:creationId xmlns:p14="http://schemas.microsoft.com/office/powerpoint/2010/main" val="1315484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8093FA-5BDE-47A9-AC50-4889C66C7B9B}" type="slidenum">
              <a:rPr lang="en-US"/>
              <a:pPr/>
              <a:t>34</a:t>
            </a:fld>
            <a:endParaRPr lang="en-US" dirty="0"/>
          </a:p>
        </p:txBody>
      </p:sp>
      <p:sp>
        <p:nvSpPr>
          <p:cNvPr id="594946" name="Rectangle 2"/>
          <p:cNvSpPr>
            <a:spLocks noGrp="1" noRot="1" noChangeAspect="1" noChangeArrowheads="1" noTextEdit="1"/>
          </p:cNvSpPr>
          <p:nvPr>
            <p:ph type="sldImg"/>
          </p:nvPr>
        </p:nvSpPr>
        <p:spPr bwMode="auto">
          <a:xfrm>
            <a:off x="1216025" y="604838"/>
            <a:ext cx="4594225" cy="3444875"/>
          </a:xfrm>
          <a:prstGeom prst="rect">
            <a:avLst/>
          </a:prstGeom>
          <a:solidFill>
            <a:srgbClr val="FFFFFF"/>
          </a:solidFill>
          <a:ln>
            <a:solidFill>
              <a:srgbClr val="000000"/>
            </a:solidFill>
            <a:miter lim="800000"/>
            <a:headEnd/>
            <a:tailEnd/>
          </a:ln>
        </p:spPr>
      </p:sp>
      <p:sp>
        <p:nvSpPr>
          <p:cNvPr id="594947" name="Rectangle 3"/>
          <p:cNvSpPr>
            <a:spLocks noGrp="1" noChangeArrowheads="1"/>
          </p:cNvSpPr>
          <p:nvPr>
            <p:ph type="body" idx="1"/>
          </p:nvPr>
        </p:nvSpPr>
        <p:spPr bwMode="auto">
          <a:xfrm>
            <a:off x="952500" y="4391025"/>
            <a:ext cx="5118100" cy="4173538"/>
          </a:xfrm>
          <a:prstGeom prst="rect">
            <a:avLst/>
          </a:prstGeom>
          <a:noFill/>
          <a:ln w="12700">
            <a:miter lim="800000"/>
            <a:headEnd/>
            <a:tailEnd/>
          </a:ln>
        </p:spPr>
        <p:txBody>
          <a:bodyPr lIns="86958" tIns="43478" rIns="86958" bIns="43478"/>
          <a:lstStyle/>
          <a:p>
            <a:r>
              <a:rPr lang="en-US" dirty="0"/>
              <a:t>Accreditation is usually a team effort between the accreditation authority, the M&amp;S developer, the accreditation agent, the V&amp;V agent (if they are a different group), and the V&amp;V team.  All of the efforts are directed at determining and reducing the risk to the program from potential erroneous M&amp;S results.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example, each acceptability criterion and its associated metrics were assessed based on the information available and the documented V&amp;V results; any risk areas were noted, and workarounds were identified as needed.  </a:t>
            </a:r>
          </a:p>
        </p:txBody>
      </p:sp>
      <p:sp>
        <p:nvSpPr>
          <p:cNvPr id="4" name="Slide Number Placeholder 3"/>
          <p:cNvSpPr>
            <a:spLocks noGrp="1"/>
          </p:cNvSpPr>
          <p:nvPr>
            <p:ph type="sldNum" sz="quarter" idx="5"/>
          </p:nvPr>
        </p:nvSpPr>
        <p:spPr/>
        <p:txBody>
          <a:bodyPr/>
          <a:lstStyle/>
          <a:p>
            <a:fld id="{75320B97-D4E7-4DA3-861D-FBC8C3686B7E}" type="slidenum">
              <a:rPr lang="en-US" smtClean="0"/>
              <a:pPr/>
              <a:t>35</a:t>
            </a:fld>
            <a:endParaRPr lang="en-US" dirty="0"/>
          </a:p>
        </p:txBody>
      </p:sp>
    </p:spTree>
    <p:extLst>
      <p:ext uri="{BB962C8B-B14F-4D97-AF65-F5344CB8AC3E}">
        <p14:creationId xmlns:p14="http://schemas.microsoft.com/office/powerpoint/2010/main" val="470222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found that structured Subject Matter Expert (SME) reviews are a key element of developing and refining an accreditation case for M&amp;S use.  SME are asked to review all the information supporting an accreditation decision, and sensitivity analysis results are very useful in demonstrating whether the M&amp;S behaves as expected.  This example shows results of the model that predicts effective time on station (ETOS) for an aircraft: in this case the behavior of the M&amp;S was not as expected, and the SME helped identify the source of the error.  </a:t>
            </a:r>
          </a:p>
        </p:txBody>
      </p:sp>
      <p:sp>
        <p:nvSpPr>
          <p:cNvPr id="4" name="Slide Number Placeholder 3"/>
          <p:cNvSpPr>
            <a:spLocks noGrp="1"/>
          </p:cNvSpPr>
          <p:nvPr>
            <p:ph type="sldNum" sz="quarter" idx="5"/>
          </p:nvPr>
        </p:nvSpPr>
        <p:spPr/>
        <p:txBody>
          <a:bodyPr/>
          <a:lstStyle/>
          <a:p>
            <a:fld id="{75320B97-D4E7-4DA3-861D-FBC8C3686B7E}" type="slidenum">
              <a:rPr lang="en-US" smtClean="0"/>
              <a:pPr/>
              <a:t>36</a:t>
            </a:fld>
            <a:endParaRPr lang="en-US" dirty="0"/>
          </a:p>
        </p:txBody>
      </p:sp>
    </p:spTree>
    <p:extLst>
      <p:ext uri="{BB962C8B-B14F-4D97-AF65-F5344CB8AC3E}">
        <p14:creationId xmlns:p14="http://schemas.microsoft.com/office/powerpoint/2010/main" val="32601609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t>VV&amp;A is a risk reduction and mitigation process with two “cardinal rules”:</a:t>
            </a:r>
          </a:p>
          <a:p>
            <a:pPr marL="914400" lvl="1" indent="-457200">
              <a:buFont typeface="+mj-lt"/>
              <a:buAutoNum type="arabicPeriod"/>
            </a:pPr>
            <a:r>
              <a:rPr lang="en-US" sz="2000" dirty="0"/>
              <a:t>V&amp;V activities must be driven by the requirements of the M&amp;S intended uses </a:t>
            </a:r>
          </a:p>
          <a:p>
            <a:pPr marL="914400" lvl="1" indent="-457200">
              <a:buFont typeface="+mj-lt"/>
              <a:buAutoNum type="arabicPeriod"/>
            </a:pPr>
            <a:r>
              <a:rPr lang="en-US" sz="2000" dirty="0"/>
              <a:t>V&amp;V activities must be designed to reduce the risk of using the M&amp;S for those intended purposes</a:t>
            </a:r>
          </a:p>
          <a:p>
            <a:endParaRPr lang="en-US" sz="2400" dirty="0"/>
          </a:p>
          <a:p>
            <a:r>
              <a:rPr lang="en-US" sz="2400" dirty="0"/>
              <a:t>V&amp;V activities not focused on reducing the risk of specific M&amp;S uses are wasting your time and your customers’ money</a:t>
            </a:r>
          </a:p>
          <a:p>
            <a:r>
              <a:rPr lang="en-US" sz="2400" dirty="0"/>
              <a:t>The Accreditation Authority must answer the question: “Do I know enough about how well the M&amp;S works to use it with acceptable risk?”  And the Accreditation Authority should turn to subject matter experts, including those outside the program, to help assess and document the available M&amp;S credibility information.  </a:t>
            </a:r>
          </a:p>
          <a:p>
            <a:endParaRPr lang="en-US" dirty="0"/>
          </a:p>
        </p:txBody>
      </p:sp>
      <p:sp>
        <p:nvSpPr>
          <p:cNvPr id="4" name="Slide Number Placeholder 3"/>
          <p:cNvSpPr>
            <a:spLocks noGrp="1"/>
          </p:cNvSpPr>
          <p:nvPr>
            <p:ph type="sldNum" sz="quarter" idx="5"/>
          </p:nvPr>
        </p:nvSpPr>
        <p:spPr/>
        <p:txBody>
          <a:bodyPr/>
          <a:lstStyle/>
          <a:p>
            <a:fld id="{75320B97-D4E7-4DA3-861D-FBC8C3686B7E}" type="slidenum">
              <a:rPr lang="en-US" smtClean="0"/>
              <a:pPr/>
              <a:t>37</a:t>
            </a:fld>
            <a:endParaRPr lang="en-US" dirty="0"/>
          </a:p>
        </p:txBody>
      </p:sp>
    </p:spTree>
    <p:extLst>
      <p:ext uri="{BB962C8B-B14F-4D97-AF65-F5344CB8AC3E}">
        <p14:creationId xmlns:p14="http://schemas.microsoft.com/office/powerpoint/2010/main" val="17984380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82CC3C-467A-4A60-A63C-9AF629185074}" type="slidenum">
              <a:rPr lang="en-US"/>
              <a:pPr/>
              <a:t>40</a:t>
            </a:fld>
            <a:endParaRPr lang="en-US" dirty="0"/>
          </a:p>
        </p:txBody>
      </p:sp>
      <p:sp>
        <p:nvSpPr>
          <p:cNvPr id="578562" name="Rectangle 1026"/>
          <p:cNvSpPr>
            <a:spLocks noGrp="1" noRot="1" noChangeAspect="1" noChangeArrowheads="1" noTextEdit="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578563" name="Rectangle 1027"/>
          <p:cNvSpPr>
            <a:spLocks noGrp="1" noChangeArrowheads="1"/>
          </p:cNvSpPr>
          <p:nvPr>
            <p:ph type="body" idx="1"/>
          </p:nvPr>
        </p:nvSpPr>
        <p:spPr bwMode="auto">
          <a:xfrm>
            <a:off x="468313" y="4416425"/>
            <a:ext cx="6073775" cy="4606925"/>
          </a:xfrm>
          <a:prstGeom prst="rect">
            <a:avLst/>
          </a:prstGeom>
          <a:solidFill>
            <a:srgbClr val="FFFFFF"/>
          </a:solidFill>
          <a:ln>
            <a:solidFill>
              <a:srgbClr val="000000"/>
            </a:solidFill>
            <a:miter lim="800000"/>
            <a:headEnd/>
            <a:tailEnd/>
          </a:ln>
        </p:spPr>
        <p:txBody>
          <a:bodyPr lIns="92300" tIns="46150" rIns="92300" bIns="46150"/>
          <a:lstStyle/>
          <a:p>
            <a:r>
              <a:rPr lang="en-US" dirty="0"/>
              <a:t>In discussing simulation credibility, its important to recognize that people will have different views of the issues depending on their role.  The principal roles are shown in this slide.</a:t>
            </a:r>
          </a:p>
          <a:p>
            <a:r>
              <a:rPr lang="en-US" dirty="0"/>
              <a:t>The M&amp;S User is the beneficiary of simulation credibility and generally the sponsor of any work to demonstrate or improve credibility.  If the User needs a new model, he or she pays for the development and the V&amp;V efforts.  The M&amp;S User is the one who takes M&amp;S outputs and uses them to support technical program decisions – the User is not necessarily the person who runs the M&amp;S, but rather is the one who uses the outputs of the M&amp;S.  The M&amp;S User is typically the person who accredits the M&amp;S for use.  </a:t>
            </a:r>
          </a:p>
          <a:p>
            <a:r>
              <a:rPr lang="en-US" dirty="0"/>
              <a:t>The M&amp;S Program Manager oversees the development of the simulation.  Once a simulation has been put in use, the duties of the M&amp;S Program Manager are generally transferred to a Model Manager who is responsible for maintaining configuration control, updating the simulation as necessary, and supporting the various users.</a:t>
            </a:r>
          </a:p>
          <a:p>
            <a:r>
              <a:rPr lang="en-US" dirty="0"/>
              <a:t>The Model Developer is the person, activity, or contractor who actually designs the simulation, writes the code, tests the code, and documents both the simulation and the development process.  The Developer works for the M&amp;S Program Manager.</a:t>
            </a:r>
          </a:p>
          <a:p>
            <a:r>
              <a:rPr lang="en-US" dirty="0"/>
              <a:t>The V&amp;V Agent plans and oversees the V&amp;V activities.  For new models, the V&amp;V effort generally follows a standard set of structured tasks that parallel development.  For legacy models, any V&amp;V activities are generally focused on producing particular types or pieces of information that might be needed for the accreditation assessment.</a:t>
            </a:r>
          </a:p>
          <a:p>
            <a:r>
              <a:rPr lang="en-US" dirty="0"/>
              <a:t>The Accreditation Agent assists and guides the Users through the accreditation process.  He or she oversees the accreditation process, assists in defining the simulation requirements as necessary, determines information requirements from the V&amp;V Agent and Model Manager, plans and guides the assessment, and prepares the accreditation report.  The AA should be fully conversant with the accreditation process.</a:t>
            </a:r>
          </a:p>
        </p:txBody>
      </p:sp>
    </p:spTree>
    <p:extLst>
      <p:ext uri="{BB962C8B-B14F-4D97-AF65-F5344CB8AC3E}">
        <p14:creationId xmlns:p14="http://schemas.microsoft.com/office/powerpoint/2010/main" val="40136223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303997-F221-47D3-BCAA-9A5D16E131CC}" type="slidenum">
              <a:rPr lang="en-US"/>
              <a:pPr/>
              <a:t>41</a:t>
            </a:fld>
            <a:endParaRPr lang="en-US" dirty="0"/>
          </a:p>
        </p:txBody>
      </p:sp>
      <p:sp>
        <p:nvSpPr>
          <p:cNvPr id="586754" name="Rectangle 1026"/>
          <p:cNvSpPr>
            <a:spLocks noGrp="1" noRot="1" noChangeAspect="1" noChangeArrowheads="1" noTextEdit="1"/>
          </p:cNvSpPr>
          <p:nvPr>
            <p:ph type="sldImg"/>
          </p:nvPr>
        </p:nvSpPr>
        <p:spPr bwMode="auto">
          <a:xfrm>
            <a:off x="1216025" y="604838"/>
            <a:ext cx="4594225" cy="3444875"/>
          </a:xfrm>
          <a:prstGeom prst="rect">
            <a:avLst/>
          </a:prstGeom>
          <a:solidFill>
            <a:srgbClr val="FFFFFF"/>
          </a:solidFill>
          <a:ln>
            <a:solidFill>
              <a:srgbClr val="000000"/>
            </a:solidFill>
            <a:miter lim="800000"/>
            <a:headEnd/>
            <a:tailEnd/>
          </a:ln>
        </p:spPr>
      </p:sp>
      <p:sp>
        <p:nvSpPr>
          <p:cNvPr id="586755" name="Rectangle 1027"/>
          <p:cNvSpPr>
            <a:spLocks noGrp="1" noChangeArrowheads="1"/>
          </p:cNvSpPr>
          <p:nvPr>
            <p:ph type="body" idx="1"/>
          </p:nvPr>
        </p:nvSpPr>
        <p:spPr bwMode="auto">
          <a:xfrm>
            <a:off x="952500" y="4391025"/>
            <a:ext cx="5118100" cy="4173538"/>
          </a:xfrm>
          <a:prstGeom prst="rect">
            <a:avLst/>
          </a:prstGeom>
          <a:noFill/>
          <a:ln w="12700">
            <a:miter lim="800000"/>
            <a:headEnd/>
            <a:tailEnd/>
          </a:ln>
        </p:spPr>
        <p:txBody>
          <a:bodyPr lIns="86958" tIns="43478" rIns="86958" bIns="43478"/>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BA9B78-40E6-4CBB-AF81-D97D1B1A7294}" type="slidenum">
              <a:rPr lang="en-US"/>
              <a:pPr/>
              <a:t>4</a:t>
            </a:fld>
            <a:endParaRPr lang="en-US" dirty="0"/>
          </a:p>
        </p:txBody>
      </p:sp>
      <p:sp>
        <p:nvSpPr>
          <p:cNvPr id="180226" name="Rectangle 2"/>
          <p:cNvSpPr>
            <a:spLocks noGrp="1" noRot="1" noChangeAspect="1" noChangeArrowheads="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180227" name="Rectangle 3"/>
          <p:cNvSpPr>
            <a:spLocks noGrp="1" noChangeArrowheads="1"/>
          </p:cNvSpPr>
          <p:nvPr>
            <p:ph type="body" idx="1"/>
          </p:nvPr>
        </p:nvSpPr>
        <p:spPr bwMode="auto">
          <a:xfrm>
            <a:off x="468313" y="4416425"/>
            <a:ext cx="6073775" cy="3870325"/>
          </a:xfrm>
          <a:prstGeom prst="rect">
            <a:avLst/>
          </a:prstGeom>
          <a:solidFill>
            <a:srgbClr val="FFFFFF"/>
          </a:solidFill>
          <a:ln>
            <a:solidFill>
              <a:srgbClr val="000000"/>
            </a:solidFill>
            <a:miter lim="800000"/>
            <a:headEnd/>
            <a:tailEnd/>
          </a:ln>
        </p:spPr>
        <p:txBody>
          <a:bodyPr lIns="92300" tIns="46150" rIns="92300" bIns="46150"/>
          <a:lstStyle/>
          <a:p>
            <a:r>
              <a:rPr lang="en-US" dirty="0"/>
              <a:t>The M&amp;S User, who is faced with this challenge of demonstrating that a selected simulation has sufficient credibility for his or her purposes, first needs to understand the nature and scope of this challenge.  Some of the questions that must be answered are shown here.</a:t>
            </a:r>
          </a:p>
          <a:p>
            <a:r>
              <a:rPr lang="en-US" dirty="0"/>
              <a:t>First it is fundamental that the term “M&amp;S credibility” is clearly understood.  What is the definition of the term and what elements contribute to credibility? </a:t>
            </a:r>
          </a:p>
          <a:p>
            <a:r>
              <a:rPr lang="en-US" dirty="0"/>
              <a:t>Second, the User needs to know how credibility is “measured” or quantified. How do the various elements contribute to the case for credibility?  How can one tell if a particular simulation is credible?</a:t>
            </a:r>
          </a:p>
          <a:p>
            <a:r>
              <a:rPr lang="en-US" dirty="0"/>
              <a:t>Next, the User needs to know “how much credibility” is really needed.  How many of these elements must be present to establish that he or she has sufficient credibility?  What evidence is needed to demonstrate that each element is present to a sufficient degree?</a:t>
            </a:r>
          </a:p>
          <a:p>
            <a:r>
              <a:rPr lang="en-US" dirty="0"/>
              <a:t>Finally, the obvious question is how is credibility related to VV&amp;A.  Everyone is aware that VV&amp;A is needed.  But how does VV&amp;A contribute to this case for credibility that is needed?  Does one satisfy the need for credibility by doing VV&amp;A?</a:t>
            </a:r>
          </a:p>
          <a:p>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60FAF6-E97B-4663-B261-80D9DE92AC4D}" type="slidenum">
              <a:rPr lang="en-US"/>
              <a:pPr/>
              <a:t>42</a:t>
            </a:fld>
            <a:endParaRPr lang="en-US" dirty="0"/>
          </a:p>
        </p:txBody>
      </p:sp>
      <p:sp>
        <p:nvSpPr>
          <p:cNvPr id="588802" name="Rectangle 2"/>
          <p:cNvSpPr>
            <a:spLocks noGrp="1" noRot="1" noChangeAspect="1" noChangeArrowheads="1" noTextEdit="1"/>
          </p:cNvSpPr>
          <p:nvPr>
            <p:ph type="sldImg"/>
          </p:nvPr>
        </p:nvSpPr>
        <p:spPr bwMode="auto">
          <a:xfrm>
            <a:off x="1216025" y="604838"/>
            <a:ext cx="4594225" cy="3444875"/>
          </a:xfrm>
          <a:prstGeom prst="rect">
            <a:avLst/>
          </a:prstGeom>
          <a:solidFill>
            <a:srgbClr val="FFFFFF"/>
          </a:solidFill>
          <a:ln>
            <a:solidFill>
              <a:srgbClr val="000000"/>
            </a:solidFill>
            <a:miter lim="800000"/>
            <a:headEnd/>
            <a:tailEnd/>
          </a:ln>
        </p:spPr>
      </p:sp>
      <p:sp>
        <p:nvSpPr>
          <p:cNvPr id="588803" name="Rectangle 3"/>
          <p:cNvSpPr>
            <a:spLocks noGrp="1" noChangeArrowheads="1"/>
          </p:cNvSpPr>
          <p:nvPr>
            <p:ph type="body" idx="1"/>
          </p:nvPr>
        </p:nvSpPr>
        <p:spPr bwMode="auto">
          <a:xfrm>
            <a:off x="952500" y="4391025"/>
            <a:ext cx="5118100" cy="4173538"/>
          </a:xfrm>
          <a:prstGeom prst="rect">
            <a:avLst/>
          </a:prstGeom>
          <a:noFill/>
          <a:ln w="12700">
            <a:miter lim="800000"/>
            <a:headEnd/>
            <a:tailEnd/>
          </a:ln>
        </p:spPr>
        <p:txBody>
          <a:bodyPr lIns="86958" tIns="43478" rIns="86958" bIns="43478"/>
          <a:lstStyle/>
          <a:p>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883D3-1412-47D7-A78D-0518E048F506}" type="slidenum">
              <a:rPr lang="en-US"/>
              <a:pPr/>
              <a:t>43</a:t>
            </a:fld>
            <a:endParaRPr lang="en-US" dirty="0"/>
          </a:p>
        </p:txBody>
      </p:sp>
      <p:sp>
        <p:nvSpPr>
          <p:cNvPr id="582658" name="Rectangle 2"/>
          <p:cNvSpPr>
            <a:spLocks noGrp="1" noRot="1" noChangeAspect="1" noChangeArrowheads="1" noTextEdit="1"/>
          </p:cNvSpPr>
          <p:nvPr>
            <p:ph type="sldImg"/>
          </p:nvPr>
        </p:nvSpPr>
        <p:spPr bwMode="auto">
          <a:xfrm>
            <a:off x="1216025" y="604838"/>
            <a:ext cx="4594225" cy="3444875"/>
          </a:xfrm>
          <a:prstGeom prst="rect">
            <a:avLst/>
          </a:prstGeom>
          <a:solidFill>
            <a:srgbClr val="FFFFFF"/>
          </a:solidFill>
          <a:ln>
            <a:solidFill>
              <a:srgbClr val="000000"/>
            </a:solidFill>
            <a:miter lim="800000"/>
            <a:headEnd/>
            <a:tailEnd/>
          </a:ln>
        </p:spPr>
      </p:sp>
      <p:sp>
        <p:nvSpPr>
          <p:cNvPr id="582659" name="Rectangle 3"/>
          <p:cNvSpPr>
            <a:spLocks noGrp="1" noChangeArrowheads="1"/>
          </p:cNvSpPr>
          <p:nvPr>
            <p:ph type="body" idx="1"/>
          </p:nvPr>
        </p:nvSpPr>
        <p:spPr bwMode="auto">
          <a:xfrm>
            <a:off x="952500" y="4391025"/>
            <a:ext cx="5118100" cy="4173538"/>
          </a:xfrm>
          <a:prstGeom prst="rect">
            <a:avLst/>
          </a:prstGeom>
          <a:noFill/>
          <a:ln w="12700">
            <a:miter lim="800000"/>
            <a:headEnd/>
            <a:tailEnd/>
          </a:ln>
        </p:spPr>
        <p:txBody>
          <a:bodyPr lIns="86958" tIns="43478" rIns="86958" bIns="43478"/>
          <a:lstStyle/>
          <a:p>
            <a:endParaRPr lang="en-US" dirty="0"/>
          </a:p>
        </p:txBody>
      </p:sp>
    </p:spTree>
    <p:extLst>
      <p:ext uri="{BB962C8B-B14F-4D97-AF65-F5344CB8AC3E}">
        <p14:creationId xmlns:p14="http://schemas.microsoft.com/office/powerpoint/2010/main" val="40665567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4948EF-BD5D-4142-9C78-25970E685948}" type="slidenum">
              <a:rPr lang="en-US"/>
              <a:pPr/>
              <a:t>44</a:t>
            </a:fld>
            <a:endParaRPr lang="en-US" dirty="0"/>
          </a:p>
        </p:txBody>
      </p:sp>
      <p:sp>
        <p:nvSpPr>
          <p:cNvPr id="584706" name="Rectangle 1026"/>
          <p:cNvSpPr>
            <a:spLocks noGrp="1" noRot="1" noChangeAspect="1" noChangeArrowheads="1" noTextEdit="1"/>
          </p:cNvSpPr>
          <p:nvPr>
            <p:ph type="sldImg"/>
          </p:nvPr>
        </p:nvSpPr>
        <p:spPr bwMode="auto">
          <a:xfrm>
            <a:off x="1216025" y="604838"/>
            <a:ext cx="4594225" cy="3444875"/>
          </a:xfrm>
          <a:prstGeom prst="rect">
            <a:avLst/>
          </a:prstGeom>
          <a:solidFill>
            <a:srgbClr val="FFFFFF"/>
          </a:solidFill>
          <a:ln>
            <a:solidFill>
              <a:srgbClr val="000000"/>
            </a:solidFill>
            <a:miter lim="800000"/>
            <a:headEnd/>
            <a:tailEnd/>
          </a:ln>
        </p:spPr>
      </p:sp>
      <p:sp>
        <p:nvSpPr>
          <p:cNvPr id="584707" name="Rectangle 1027"/>
          <p:cNvSpPr>
            <a:spLocks noGrp="1" noChangeArrowheads="1"/>
          </p:cNvSpPr>
          <p:nvPr>
            <p:ph type="body" idx="1"/>
          </p:nvPr>
        </p:nvSpPr>
        <p:spPr bwMode="auto">
          <a:xfrm>
            <a:off x="952500" y="4391025"/>
            <a:ext cx="5118100" cy="4173538"/>
          </a:xfrm>
          <a:prstGeom prst="rect">
            <a:avLst/>
          </a:prstGeom>
          <a:noFill/>
          <a:ln w="12700">
            <a:miter lim="800000"/>
            <a:headEnd/>
            <a:tailEnd/>
          </a:ln>
        </p:spPr>
        <p:txBody>
          <a:bodyPr lIns="86958" tIns="43478" rIns="86958" bIns="43478"/>
          <a:lstStyle/>
          <a:p>
            <a:endParaRPr lang="en-US" dirty="0"/>
          </a:p>
        </p:txBody>
      </p:sp>
    </p:spTree>
    <p:extLst>
      <p:ext uri="{BB962C8B-B14F-4D97-AF65-F5344CB8AC3E}">
        <p14:creationId xmlns:p14="http://schemas.microsoft.com/office/powerpoint/2010/main" val="2661954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A38ED8-ED6C-428A-9220-D9F66FB269A4}" type="slidenum">
              <a:rPr lang="en-US"/>
              <a:pPr/>
              <a:t>45</a:t>
            </a:fld>
            <a:endParaRPr lang="en-US" dirty="0"/>
          </a:p>
        </p:txBody>
      </p:sp>
      <p:sp>
        <p:nvSpPr>
          <p:cNvPr id="598018" name="Rectangle 2"/>
          <p:cNvSpPr>
            <a:spLocks noGrp="1" noRot="1" noChangeAspect="1" noChangeArrowheads="1" noTextEdit="1"/>
          </p:cNvSpPr>
          <p:nvPr>
            <p:ph type="sldImg"/>
          </p:nvPr>
        </p:nvSpPr>
        <p:spPr bwMode="auto">
          <a:xfrm>
            <a:off x="1216025" y="604838"/>
            <a:ext cx="4594225" cy="3444875"/>
          </a:xfrm>
          <a:prstGeom prst="rect">
            <a:avLst/>
          </a:prstGeom>
          <a:solidFill>
            <a:srgbClr val="FFFFFF"/>
          </a:solidFill>
          <a:ln>
            <a:solidFill>
              <a:srgbClr val="000000"/>
            </a:solidFill>
            <a:miter lim="800000"/>
            <a:headEnd/>
            <a:tailEnd/>
          </a:ln>
        </p:spPr>
      </p:sp>
      <p:sp>
        <p:nvSpPr>
          <p:cNvPr id="598019" name="Rectangle 3"/>
          <p:cNvSpPr>
            <a:spLocks noGrp="1" noChangeArrowheads="1"/>
          </p:cNvSpPr>
          <p:nvPr>
            <p:ph type="body" idx="1"/>
          </p:nvPr>
        </p:nvSpPr>
        <p:spPr bwMode="auto">
          <a:xfrm>
            <a:off x="952500" y="4391025"/>
            <a:ext cx="5118100" cy="4173538"/>
          </a:xfrm>
          <a:prstGeom prst="rect">
            <a:avLst/>
          </a:prstGeom>
          <a:noFill/>
          <a:ln w="12700">
            <a:miter lim="800000"/>
            <a:headEnd/>
            <a:tailEnd/>
          </a:ln>
        </p:spPr>
        <p:txBody>
          <a:bodyPr lIns="86958" tIns="43478" rIns="86958" bIns="43478"/>
          <a:lstStyle/>
          <a:p>
            <a:endParaRPr lang="en-US" dirty="0"/>
          </a:p>
        </p:txBody>
      </p:sp>
    </p:spTree>
    <p:extLst>
      <p:ext uri="{BB962C8B-B14F-4D97-AF65-F5344CB8AC3E}">
        <p14:creationId xmlns:p14="http://schemas.microsoft.com/office/powerpoint/2010/main" val="30628857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FC3F4A-14D1-481A-ABB9-7CCD3F95CD35}" type="slidenum">
              <a:rPr lang="en-US"/>
              <a:pPr/>
              <a:t>46</a:t>
            </a:fld>
            <a:endParaRPr lang="en-US" dirty="0"/>
          </a:p>
        </p:txBody>
      </p:sp>
      <p:sp>
        <p:nvSpPr>
          <p:cNvPr id="600066" name="Rectangle 2"/>
          <p:cNvSpPr>
            <a:spLocks noGrp="1" noRot="1" noChangeAspect="1" noChangeArrowheads="1" noTextEdit="1"/>
          </p:cNvSpPr>
          <p:nvPr>
            <p:ph type="sldImg"/>
          </p:nvPr>
        </p:nvSpPr>
        <p:spPr bwMode="auto">
          <a:xfrm>
            <a:off x="1216025" y="604838"/>
            <a:ext cx="4594225" cy="3444875"/>
          </a:xfrm>
          <a:prstGeom prst="rect">
            <a:avLst/>
          </a:prstGeom>
          <a:solidFill>
            <a:srgbClr val="FFFFFF"/>
          </a:solidFill>
          <a:ln>
            <a:solidFill>
              <a:srgbClr val="000000"/>
            </a:solidFill>
            <a:miter lim="800000"/>
            <a:headEnd/>
            <a:tailEnd/>
          </a:ln>
        </p:spPr>
      </p:sp>
      <p:sp>
        <p:nvSpPr>
          <p:cNvPr id="600067" name="Rectangle 3"/>
          <p:cNvSpPr>
            <a:spLocks noGrp="1" noChangeArrowheads="1"/>
          </p:cNvSpPr>
          <p:nvPr>
            <p:ph type="body" idx="1"/>
          </p:nvPr>
        </p:nvSpPr>
        <p:spPr bwMode="auto">
          <a:xfrm>
            <a:off x="952500" y="4391025"/>
            <a:ext cx="5118100" cy="4173538"/>
          </a:xfrm>
          <a:prstGeom prst="rect">
            <a:avLst/>
          </a:prstGeom>
          <a:noFill/>
          <a:ln w="12700">
            <a:miter lim="800000"/>
            <a:headEnd/>
            <a:tailEnd/>
          </a:ln>
        </p:spPr>
        <p:txBody>
          <a:bodyPr lIns="86958" tIns="43478" rIns="86958" bIns="43478"/>
          <a:lstStyle/>
          <a:p>
            <a:endParaRPr lang="en-US" dirty="0"/>
          </a:p>
        </p:txBody>
      </p:sp>
    </p:spTree>
    <p:extLst>
      <p:ext uri="{BB962C8B-B14F-4D97-AF65-F5344CB8AC3E}">
        <p14:creationId xmlns:p14="http://schemas.microsoft.com/office/powerpoint/2010/main" val="32275251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Documentation is another area that often takes a back seat in M&amp;S development, particularly for M&amp;S that are developed internally by the government.  If documentation is not up to date and complete, a potential user has less confidence in the M&amp;S.  </a:t>
            </a:r>
          </a:p>
        </p:txBody>
      </p:sp>
      <p:sp>
        <p:nvSpPr>
          <p:cNvPr id="4" name="Slide Number Placeholder 3"/>
          <p:cNvSpPr>
            <a:spLocks noGrp="1"/>
          </p:cNvSpPr>
          <p:nvPr>
            <p:ph type="sldNum" sz="quarter" idx="10"/>
          </p:nvPr>
        </p:nvSpPr>
        <p:spPr/>
        <p:txBody>
          <a:bodyPr/>
          <a:lstStyle/>
          <a:p>
            <a:fld id="{75320B97-D4E7-4DA3-861D-FBC8C3686B7E}" type="slidenum">
              <a:rPr lang="en-US" smtClean="0"/>
              <a:pPr/>
              <a:t>47</a:t>
            </a:fld>
            <a:endParaRPr lang="en-US" dirty="0"/>
          </a:p>
        </p:txBody>
      </p:sp>
    </p:spTree>
    <p:extLst>
      <p:ext uri="{BB962C8B-B14F-4D97-AF65-F5344CB8AC3E}">
        <p14:creationId xmlns:p14="http://schemas.microsoft.com/office/powerpoint/2010/main" val="41054064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example shows that not all documentation has to be formal: informal documentation is acceptable if it is retrievable, particularly for lower risk applications.  </a:t>
            </a:r>
          </a:p>
        </p:txBody>
      </p:sp>
      <p:sp>
        <p:nvSpPr>
          <p:cNvPr id="4" name="Slide Number Placeholder 3"/>
          <p:cNvSpPr>
            <a:spLocks noGrp="1"/>
          </p:cNvSpPr>
          <p:nvPr>
            <p:ph type="sldNum" sz="quarter" idx="5"/>
          </p:nvPr>
        </p:nvSpPr>
        <p:spPr/>
        <p:txBody>
          <a:bodyPr/>
          <a:lstStyle/>
          <a:p>
            <a:fld id="{75320B97-D4E7-4DA3-861D-FBC8C3686B7E}" type="slidenum">
              <a:rPr lang="en-US" smtClean="0"/>
              <a:pPr/>
              <a:t>48</a:t>
            </a:fld>
            <a:endParaRPr lang="en-US" dirty="0"/>
          </a:p>
        </p:txBody>
      </p:sp>
    </p:spTree>
    <p:extLst>
      <p:ext uri="{BB962C8B-B14F-4D97-AF65-F5344CB8AC3E}">
        <p14:creationId xmlns:p14="http://schemas.microsoft.com/office/powerpoint/2010/main" val="29092499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tips on improving existing documentation without breaking the budget.  </a:t>
            </a:r>
          </a:p>
        </p:txBody>
      </p:sp>
      <p:sp>
        <p:nvSpPr>
          <p:cNvPr id="4" name="Slide Number Placeholder 3"/>
          <p:cNvSpPr>
            <a:spLocks noGrp="1"/>
          </p:cNvSpPr>
          <p:nvPr>
            <p:ph type="sldNum" sz="quarter" idx="5"/>
          </p:nvPr>
        </p:nvSpPr>
        <p:spPr/>
        <p:txBody>
          <a:bodyPr/>
          <a:lstStyle/>
          <a:p>
            <a:fld id="{75320B97-D4E7-4DA3-861D-FBC8C3686B7E}" type="slidenum">
              <a:rPr lang="en-US" smtClean="0"/>
              <a:pPr/>
              <a:t>49</a:t>
            </a:fld>
            <a:endParaRPr lang="en-US" dirty="0"/>
          </a:p>
        </p:txBody>
      </p:sp>
    </p:spTree>
    <p:extLst>
      <p:ext uri="{BB962C8B-B14F-4D97-AF65-F5344CB8AC3E}">
        <p14:creationId xmlns:p14="http://schemas.microsoft.com/office/powerpoint/2010/main" val="410933330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ASP is one way to summarize capability, accuracy and usability information.  </a:t>
            </a:r>
          </a:p>
        </p:txBody>
      </p:sp>
      <p:sp>
        <p:nvSpPr>
          <p:cNvPr id="4" name="Slide Number Placeholder 3"/>
          <p:cNvSpPr>
            <a:spLocks noGrp="1"/>
          </p:cNvSpPr>
          <p:nvPr>
            <p:ph type="sldNum" sz="quarter" idx="5"/>
          </p:nvPr>
        </p:nvSpPr>
        <p:spPr/>
        <p:txBody>
          <a:bodyPr/>
          <a:lstStyle/>
          <a:p>
            <a:fld id="{75320B97-D4E7-4DA3-861D-FBC8C3686B7E}" type="slidenum">
              <a:rPr lang="en-US" smtClean="0"/>
              <a:pPr/>
              <a:t>50</a:t>
            </a:fld>
            <a:endParaRPr lang="en-US" dirty="0"/>
          </a:p>
        </p:txBody>
      </p:sp>
    </p:spTree>
    <p:extLst>
      <p:ext uri="{BB962C8B-B14F-4D97-AF65-F5344CB8AC3E}">
        <p14:creationId xmlns:p14="http://schemas.microsoft.com/office/powerpoint/2010/main" val="41168958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9D849E-AC74-4610-A6CC-452B5D823E0B}" type="slidenum">
              <a:rPr lang="en-US"/>
              <a:pPr/>
              <a:t>51</a:t>
            </a:fld>
            <a:endParaRPr lang="en-US" dirty="0"/>
          </a:p>
        </p:txBody>
      </p:sp>
      <p:sp>
        <p:nvSpPr>
          <p:cNvPr id="575490" name="Rectangle 2"/>
          <p:cNvSpPr>
            <a:spLocks noGrp="1" noRot="1" noChangeAspect="1" noChangeArrowheads="1" noTextEdit="1"/>
          </p:cNvSpPr>
          <p:nvPr>
            <p:ph type="sldImg"/>
          </p:nvPr>
        </p:nvSpPr>
        <p:spPr bwMode="auto">
          <a:xfrm>
            <a:off x="995363" y="463550"/>
            <a:ext cx="5027612" cy="3770313"/>
          </a:xfrm>
          <a:prstGeom prst="rect">
            <a:avLst/>
          </a:prstGeom>
          <a:solidFill>
            <a:srgbClr val="FFFFFF"/>
          </a:solidFill>
          <a:ln>
            <a:solidFill>
              <a:srgbClr val="000000"/>
            </a:solidFill>
            <a:miter lim="800000"/>
            <a:headEnd/>
            <a:tailEnd/>
          </a:ln>
        </p:spPr>
      </p:sp>
      <p:sp>
        <p:nvSpPr>
          <p:cNvPr id="575491" name="Rectangle 3"/>
          <p:cNvSpPr>
            <a:spLocks noGrp="1" noChangeArrowheads="1"/>
          </p:cNvSpPr>
          <p:nvPr>
            <p:ph type="body" idx="1"/>
          </p:nvPr>
        </p:nvSpPr>
        <p:spPr bwMode="auto">
          <a:xfrm>
            <a:off x="466725" y="4416425"/>
            <a:ext cx="6076950" cy="4002088"/>
          </a:xfrm>
          <a:prstGeom prst="rect">
            <a:avLst/>
          </a:prstGeom>
          <a:solidFill>
            <a:srgbClr val="FFFFFF"/>
          </a:solidFill>
          <a:ln>
            <a:solidFill>
              <a:srgbClr val="000000"/>
            </a:solidFill>
            <a:miter lim="800000"/>
            <a:headEnd/>
            <a:tailEnd/>
          </a:ln>
        </p:spPr>
        <p:txBody>
          <a:bodyPr lIns="93177" tIns="46588" rIns="93177" bIns="46588"/>
          <a:lstStyle/>
          <a:p>
            <a:r>
              <a:rPr lang="en-US" dirty="0"/>
              <a:t>The lesson from this discussion is that the simulation Developer can ease the User’s burden by clearly documenting a simulation’s capabilities. The most useful document is a well-written Conceptual Model.  The guidelines for what should be contained in a conceptual model are explained in the MSCO VV&amp;V Recommended Practices Guide that is accessible on the web at </a:t>
            </a:r>
            <a:r>
              <a:rPr lang="en-US" u="sng" dirty="0"/>
              <a:t>www.MSCO.mil/vva/</a:t>
            </a:r>
            <a:r>
              <a:rPr lang="en-US" dirty="0"/>
              <a:t>.   The information in the conceptual model should be written in operational terms that the User can readily understand.  Typically, the conceptual model will contain at least the elements listed in the slide.</a:t>
            </a:r>
          </a:p>
          <a:p>
            <a:r>
              <a:rPr lang="en-US" dirty="0"/>
              <a:t>Another document that is extremely useful in determining a simulation’s capabilities is the software specification.  This document describes the detailed design in technical terms, but not programming language.  Users can often gain an understanding of technical details of the simulation’s capabilities from this document.   Often the design specification will also present structural or flow diagrams that explain how the simulation will be built.  These are also quite useful.</a:t>
            </a:r>
          </a:p>
          <a:p>
            <a:r>
              <a:rPr lang="en-US" dirty="0"/>
              <a:t>In all cases, the information in these design documents is only useful if it is current or can be related in some way to the current version of the simulation.  This points up the need for a good configuration management program that provides the basis for relating information in such documents to the latest version of the simulation.  A good CM program will have provisions for updating the conceptual model as part of any simulation upgrades.</a:t>
            </a:r>
          </a:p>
        </p:txBody>
      </p:sp>
    </p:spTree>
    <p:extLst>
      <p:ext uri="{BB962C8B-B14F-4D97-AF65-F5344CB8AC3E}">
        <p14:creationId xmlns:p14="http://schemas.microsoft.com/office/powerpoint/2010/main" val="981298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59FC6F-D4D4-4D4C-A22B-66F972DE4C25}" type="slidenum">
              <a:rPr lang="en-US"/>
              <a:pPr/>
              <a:t>5</a:t>
            </a:fld>
            <a:endParaRPr lang="en-US" dirty="0"/>
          </a:p>
        </p:txBody>
      </p:sp>
      <p:sp>
        <p:nvSpPr>
          <p:cNvPr id="184322" name="Rectangle 2"/>
          <p:cNvSpPr>
            <a:spLocks noGrp="1" noRot="1" noChangeAspect="1" noChangeArrowheads="1" noTextEdit="1"/>
          </p:cNvSpPr>
          <p:nvPr>
            <p:ph type="sldImg"/>
          </p:nvPr>
        </p:nvSpPr>
        <p:spPr bwMode="auto">
          <a:xfrm>
            <a:off x="995363" y="463550"/>
            <a:ext cx="5027612" cy="3770313"/>
          </a:xfrm>
          <a:prstGeom prst="rect">
            <a:avLst/>
          </a:prstGeom>
          <a:solidFill>
            <a:srgbClr val="FFFFFF"/>
          </a:solidFill>
          <a:ln>
            <a:solidFill>
              <a:srgbClr val="000000"/>
            </a:solidFill>
            <a:miter lim="800000"/>
            <a:headEnd/>
            <a:tailEnd/>
          </a:ln>
        </p:spPr>
      </p:sp>
      <p:sp>
        <p:nvSpPr>
          <p:cNvPr id="184323" name="Rectangle 3"/>
          <p:cNvSpPr>
            <a:spLocks noGrp="1" noChangeArrowheads="1"/>
          </p:cNvSpPr>
          <p:nvPr>
            <p:ph type="body" idx="1"/>
          </p:nvPr>
        </p:nvSpPr>
        <p:spPr bwMode="auto">
          <a:xfrm>
            <a:off x="468313" y="4183063"/>
            <a:ext cx="6073775" cy="1473200"/>
          </a:xfrm>
          <a:prstGeom prst="rect">
            <a:avLst/>
          </a:prstGeom>
          <a:solidFill>
            <a:srgbClr val="FFFFFF"/>
          </a:solidFill>
          <a:ln>
            <a:solidFill>
              <a:srgbClr val="000000"/>
            </a:solidFill>
            <a:miter lim="800000"/>
            <a:headEnd/>
            <a:tailEnd/>
          </a:ln>
        </p:spPr>
        <p:txBody>
          <a:bodyPr lIns="92300" tIns="46150" rIns="92300" bIns="46150"/>
          <a:lstStyle/>
          <a:p>
            <a:r>
              <a:rPr lang="en-US" dirty="0"/>
              <a:t>In attempting to make an accreditation assessment, most evaluators face the common question of “how much of this V&amp;V information is necessary to demonstrate credibility for a particular application?”.  The answer to this questions depends in large part on risk.  If the consequences of using an inaccurate simulation are not severe, the risk is relatively low, and one would not need much evidence of simulation credibility.</a:t>
            </a:r>
          </a:p>
          <a:p>
            <a:r>
              <a:rPr lang="en-US" dirty="0"/>
              <a:t>Just as in this picture, a makeshift structure of evidence may be satisfactory for low-risk applications.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019ECB-6AEF-49BA-8454-0DE3C9F3EED7}" type="slidenum">
              <a:rPr lang="en-US"/>
              <a:pPr/>
              <a:t>6</a:t>
            </a:fld>
            <a:endParaRPr lang="en-US" dirty="0"/>
          </a:p>
        </p:txBody>
      </p:sp>
      <p:sp>
        <p:nvSpPr>
          <p:cNvPr id="186370" name="Rectangle 2"/>
          <p:cNvSpPr>
            <a:spLocks noGrp="1" noRot="1" noChangeAspect="1" noChangeArrowheads="1" noTextEdit="1"/>
          </p:cNvSpPr>
          <p:nvPr>
            <p:ph type="sldImg"/>
          </p:nvPr>
        </p:nvSpPr>
        <p:spPr bwMode="auto">
          <a:xfrm>
            <a:off x="995363" y="463550"/>
            <a:ext cx="5027612" cy="3770313"/>
          </a:xfrm>
          <a:prstGeom prst="rect">
            <a:avLst/>
          </a:prstGeom>
          <a:solidFill>
            <a:srgbClr val="FFFFFF"/>
          </a:solidFill>
          <a:ln>
            <a:solidFill>
              <a:srgbClr val="000000"/>
            </a:solidFill>
            <a:miter lim="800000"/>
            <a:headEnd/>
            <a:tailEnd/>
          </a:ln>
        </p:spPr>
      </p:sp>
      <p:sp>
        <p:nvSpPr>
          <p:cNvPr id="186371" name="Rectangle 3"/>
          <p:cNvSpPr>
            <a:spLocks noGrp="1" noChangeArrowheads="1"/>
          </p:cNvSpPr>
          <p:nvPr>
            <p:ph type="body" idx="1"/>
          </p:nvPr>
        </p:nvSpPr>
        <p:spPr bwMode="auto">
          <a:xfrm>
            <a:off x="468313" y="4183063"/>
            <a:ext cx="6073775" cy="2393950"/>
          </a:xfrm>
          <a:prstGeom prst="rect">
            <a:avLst/>
          </a:prstGeom>
          <a:solidFill>
            <a:srgbClr val="FFFFFF"/>
          </a:solidFill>
          <a:ln>
            <a:solidFill>
              <a:srgbClr val="000000"/>
            </a:solidFill>
            <a:miter lim="800000"/>
            <a:headEnd/>
            <a:tailEnd/>
          </a:ln>
        </p:spPr>
        <p:txBody>
          <a:bodyPr lIns="92300" tIns="46150" rIns="92300" bIns="46150"/>
          <a:lstStyle/>
          <a:p>
            <a:r>
              <a:rPr lang="en-US" dirty="0"/>
              <a:t>However, in those cases where inaccurate simulation predictions could have disastrous consequences, one needs much more evidence to guarantee that the simulation is credible enough to reduce the risks.  For example, the simulations that are being used to prove that the ballistic missile defense system will work under all circumstances must have a lot of credibility to justify the expenditure of funds on so large and important a system.  The risks associated with erroneous performance predictions and a potentially inadequate missile umbrella would be extremely high.   In these cases, the User should demand a comprehensive accreditation assessment that is supported by a strong foundation of extensive V&amp;V results.  In these situations, the case supporting the accreditation needs to be fully documented and reviewed.</a:t>
            </a:r>
          </a:p>
          <a:p>
            <a:r>
              <a:rPr lang="en-US" dirty="0"/>
              <a:t>The guiding principle is that quantity and quality of the evidence is directly related to the level of risk of the intended use.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CDAE24-AB7D-40FF-B61D-B01862ACA8BF}" type="slidenum">
              <a:rPr lang="en-US"/>
              <a:pPr/>
              <a:t>7</a:t>
            </a:fld>
            <a:endParaRPr lang="en-US" dirty="0"/>
          </a:p>
        </p:txBody>
      </p:sp>
      <p:sp>
        <p:nvSpPr>
          <p:cNvPr id="463874" name="Rectangle 2"/>
          <p:cNvSpPr>
            <a:spLocks noGrp="1" noRot="1" noChangeAspect="1" noChangeArrowheads="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463875" name="Rectangle 3"/>
          <p:cNvSpPr>
            <a:spLocks noGrp="1" noChangeArrowheads="1"/>
          </p:cNvSpPr>
          <p:nvPr>
            <p:ph type="body" idx="1"/>
          </p:nvPr>
        </p:nvSpPr>
        <p:spPr bwMode="auto">
          <a:xfrm>
            <a:off x="468313" y="4416425"/>
            <a:ext cx="6073775" cy="3130550"/>
          </a:xfrm>
          <a:prstGeom prst="rect">
            <a:avLst/>
          </a:prstGeom>
          <a:solidFill>
            <a:srgbClr val="FFFFFF"/>
          </a:solidFill>
          <a:ln>
            <a:solidFill>
              <a:srgbClr val="000000"/>
            </a:solidFill>
            <a:miter lim="800000"/>
            <a:headEnd/>
            <a:tailEnd/>
          </a:ln>
        </p:spPr>
        <p:txBody>
          <a:bodyPr lIns="92300" tIns="46150" rIns="92300" bIns="46150"/>
          <a:lstStyle/>
          <a:p>
            <a:r>
              <a:rPr lang="en-US" dirty="0"/>
              <a:t>Output accuracy is the result of traditional model validation efforts.  Output accuracy is defined as the degree to which simulation outputs match the real world under similar scenario conditions.  It should be noted that no simulation will match the real world perfectly.  Thus, output accuracy is really a relative term, and the User must determine if the “match” is good enough.  To make this determination, the User must have some idea of how accurate he or she needs the outputs to be.  Also, the comparison should be done under conditions and scenarios that match the intended use of the simulation.  Thus, if a transportation simulation is being used to predict supply support in the Antarctic, validation results that rely on data collected in CONUS may not be appropriate.  </a:t>
            </a:r>
          </a:p>
          <a:p>
            <a:r>
              <a:rPr lang="en-US" dirty="0"/>
              <a:t>Validation, by definition, is a comparison of simulation outputs with some representation of the real world.  It is not always possible to collect data to be used in validating a simulation.  In such cases, other means of representing the real world are used.  These can include either other models that have been proven in some way and accepted as representative, or expert judgment that is based on extensive, real-world experience.  In any case, some type of validation results are generally necessary to demonstrate output accuracy.</a:t>
            </a:r>
          </a:p>
          <a:p>
            <a:r>
              <a:rPr lang="en-US" dirty="0"/>
              <a:t>So “what makes a simulation credible?”   In most M&amp;S circles, people tend to look at validation results to determine if the simulation is any good.  </a:t>
            </a:r>
          </a:p>
          <a:p>
            <a:r>
              <a:rPr lang="en-US" dirty="0"/>
              <a:t>Reliance on validation results as the primary indicator of credibility has several limitations and pitfalls.  One of the primary limitations is that the simulation can only be validated at a few, very specific points.  It is physically impossible to validate any simulation for all possible combinations of input conditions.  If a simulation had some bug that only became apparent under certain specific sets of conditions, such a bug might not be found.  Even if the simulation was validated for a set of conditions where the bug had an effect, the anomalies in the outputs may be attributed to other factors and the bug might not be detected.  </a:t>
            </a:r>
          </a:p>
          <a:p>
            <a:r>
              <a:rPr lang="en-US" dirty="0"/>
              <a:t>Another limitation on using validation as the primary indicator of simulation credibility is the normal constraint on any budget.  In most cases, collection of data for validation can be rather costly.  It is impossible to collect data for a large number of validation cases.  Furthermore, the real world usually has some factors that affect the data, yet these factors are not represented in the simulation.  Thus, the data must be “scrubbed” to eliminate the effect of these factors.  There may be some conditions where the impact of such factors may not be recognized; thus, the validation results may indicate a problem that really only reflects a modeling assumption.</a:t>
            </a:r>
          </a:p>
          <a:p>
            <a:r>
              <a:rPr lang="en-US" dirty="0"/>
              <a:t>Finally, wargames, simulations of conceptual systems, or other systems requiring validation data that cannot be measured are not amenable to standard validation methods.  Typically, such simulations undergo face validation, a method with much less precision.</a:t>
            </a:r>
          </a:p>
          <a:p>
            <a:r>
              <a:rPr lang="en-US" dirty="0"/>
              <a:t>These factors lead one to look for other, complementary credibility indicators.</a:t>
            </a:r>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063676-3747-4348-9440-D81D0E494A26}" type="slidenum">
              <a:rPr lang="en-US"/>
              <a:pPr/>
              <a:t>8</a:t>
            </a:fld>
            <a:endParaRPr lang="en-US" dirty="0"/>
          </a:p>
        </p:txBody>
      </p:sp>
      <p:sp>
        <p:nvSpPr>
          <p:cNvPr id="188418" name="Rectangle 2"/>
          <p:cNvSpPr>
            <a:spLocks noGrp="1" noRot="1" noChangeAspect="1" noChangeArrowheads="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188419" name="Rectangle 3"/>
          <p:cNvSpPr>
            <a:spLocks noGrp="1" noChangeArrowheads="1"/>
          </p:cNvSpPr>
          <p:nvPr>
            <p:ph type="body" idx="1"/>
          </p:nvPr>
        </p:nvSpPr>
        <p:spPr bwMode="auto">
          <a:xfrm>
            <a:off x="468313" y="4416425"/>
            <a:ext cx="6073775" cy="3683000"/>
          </a:xfrm>
          <a:prstGeom prst="rect">
            <a:avLst/>
          </a:prstGeom>
          <a:solidFill>
            <a:srgbClr val="FFFFFF"/>
          </a:solidFill>
          <a:ln>
            <a:solidFill>
              <a:srgbClr val="000000"/>
            </a:solidFill>
            <a:miter lim="800000"/>
            <a:headEnd/>
            <a:tailEnd/>
          </a:ln>
        </p:spPr>
        <p:txBody>
          <a:bodyPr lIns="92300" tIns="46150" rIns="92300" bIns="46150"/>
          <a:lstStyle/>
          <a:p>
            <a:r>
              <a:rPr lang="en-US" dirty="0"/>
              <a:t>Approaching the question of what makes a simulation credible from an abstract perspective,  one can think of a simulation as the bridge. To build confidence that the bridge is adequate, one would assess the capabilities and characteristics of the bridge in light of the requirements for the bridge.  Typically, one would review and evaluate some combination of design information, engineering certifications, test reports, builder qualifications, maintenance records, etc. to determine if the bridge was adequate for the type and level of traffic that was expected.  In an analogous way, we can assess the credibility of a simulation for a specific application based on knowledge of its design, the accuracy of its software (verification results), the accuracy of its outputs (validation or test results), the accuracy of its input data, its usage history, etc.. </a:t>
            </a:r>
          </a:p>
          <a:p>
            <a:r>
              <a:rPr lang="en-US" dirty="0"/>
              <a:t>Most people think of simulation credibility in terms of three types of accuracy: software accuracy, data accuracy and output accuracy.  Software accuracy refers to the error-freeness of software design and coding; data accuracy refers to the accuracy and appropriateness of input data to the simulation; output accuracy refers to the degree to which simulation outputs match the real world.  These aspects of simulation credibility are easily recognized as the objects of verification and validation activities.  These elements give one an understanding of simulation accuracy.  However, these elements, alone, do not comprise a comprehensive assessment of simulation credibility!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926A16-3F34-48A6-A6B0-8C4CFFDBF0F8}" type="slidenum">
              <a:rPr lang="en-US"/>
              <a:pPr/>
              <a:t>9</a:t>
            </a:fld>
            <a:endParaRPr lang="en-US" dirty="0"/>
          </a:p>
        </p:txBody>
      </p:sp>
      <p:sp>
        <p:nvSpPr>
          <p:cNvPr id="200706" name="Rectangle 2"/>
          <p:cNvSpPr>
            <a:spLocks noGrp="1" noRot="1" noChangeAspect="1" noChangeArrowheads="1"/>
          </p:cNvSpPr>
          <p:nvPr>
            <p:ph type="sldImg"/>
          </p:nvPr>
        </p:nvSpPr>
        <p:spPr bwMode="auto">
          <a:xfrm>
            <a:off x="996950" y="463550"/>
            <a:ext cx="5027613" cy="3770313"/>
          </a:xfrm>
          <a:prstGeom prst="rect">
            <a:avLst/>
          </a:prstGeom>
          <a:solidFill>
            <a:srgbClr val="FFFFFF"/>
          </a:solidFill>
          <a:ln>
            <a:solidFill>
              <a:srgbClr val="000000"/>
            </a:solidFill>
            <a:miter lim="800000"/>
            <a:headEnd/>
            <a:tailEnd/>
          </a:ln>
        </p:spPr>
      </p:sp>
      <p:sp>
        <p:nvSpPr>
          <p:cNvPr id="200707" name="Rectangle 3"/>
          <p:cNvSpPr>
            <a:spLocks noGrp="1" noChangeArrowheads="1"/>
          </p:cNvSpPr>
          <p:nvPr>
            <p:ph type="body" idx="1"/>
          </p:nvPr>
        </p:nvSpPr>
        <p:spPr bwMode="auto">
          <a:xfrm>
            <a:off x="468313" y="4416425"/>
            <a:ext cx="6073775" cy="3775075"/>
          </a:xfrm>
          <a:prstGeom prst="rect">
            <a:avLst/>
          </a:prstGeom>
          <a:solidFill>
            <a:srgbClr val="FFFFFF"/>
          </a:solidFill>
          <a:ln>
            <a:solidFill>
              <a:srgbClr val="000000"/>
            </a:solidFill>
            <a:miter lim="800000"/>
            <a:headEnd/>
            <a:tailEnd/>
          </a:ln>
        </p:spPr>
        <p:txBody>
          <a:bodyPr lIns="92300" tIns="46150" rIns="92300" bIns="46150"/>
          <a:lstStyle/>
          <a:p>
            <a:r>
              <a:rPr lang="en-US" dirty="0"/>
              <a:t>Our experience suggests that simulation accuracy (as defined in the previous slide) is a necessary but not a sufficient condition for a robust determination of simulation credibility.  The software may be demonstrably free of errors, the data may be demonstrably accurate and correct, and simulation outputs may correlate well with real world data.  But does the simulation represent all the real-world phenomena that affect the problem you are trying to solve?  Does it simulate these functions at the appropriate level of detail?  Is the simulation (software, documentation and data) managed well?  Is it accompanied by enough support structure to allow you to use it credibly, given the user’s level of experience with the simulation?  </a:t>
            </a:r>
          </a:p>
          <a:p>
            <a:r>
              <a:rPr lang="en-US" dirty="0"/>
              <a:t>Questions like these provide the approaches to our simulation “bridge” and provide the linkage between the bridge and the anchor points on the banks of the river that must be crossed.  Any robust assessment of simulation credibility must consider not only “accuracy”, but also “capability” and “usability” in determining whether it is suitable for use in a particular application.  Any accreditation assessment that is evaluating simulation credibility for a given application must consider all five of these credibility elements.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4D468-B1AC-AC8A-9B96-0663DBA88267}"/>
              </a:ext>
            </a:extLst>
          </p:cNvPr>
          <p:cNvSpPr>
            <a:spLocks noGrp="1"/>
          </p:cNvSpPr>
          <p:nvPr>
            <p:ph type="ctrTitle"/>
          </p:nvPr>
        </p:nvSpPr>
        <p:spPr>
          <a:xfrm>
            <a:off x="1143000" y="1122363"/>
            <a:ext cx="6858000" cy="2387600"/>
          </a:xfrm>
        </p:spPr>
        <p:txBody>
          <a:bodyPr anchor="b">
            <a:normAutofit/>
          </a:bodyPr>
          <a:lstStyle>
            <a:lvl1pPr algn="ctr">
              <a:defRPr sz="3200"/>
            </a:lvl1pPr>
          </a:lstStyle>
          <a:p>
            <a:r>
              <a:rPr lang="en-US" dirty="0"/>
              <a:t>Click to edit Master title style</a:t>
            </a:r>
          </a:p>
        </p:txBody>
      </p:sp>
      <p:sp>
        <p:nvSpPr>
          <p:cNvPr id="3" name="Subtitle 2">
            <a:extLst>
              <a:ext uri="{FF2B5EF4-FFF2-40B4-BE49-F238E27FC236}">
                <a16:creationId xmlns:a16="http://schemas.microsoft.com/office/drawing/2014/main" id="{E8142A86-736C-CECE-21D7-F56D6E272BB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F6CE71-0086-6AB0-A23A-4924BC196C7F}"/>
              </a:ext>
            </a:extLst>
          </p:cNvPr>
          <p:cNvSpPr>
            <a:spLocks noGrp="1"/>
          </p:cNvSpPr>
          <p:nvPr>
            <p:ph type="dt" sz="half" idx="10"/>
          </p:nvPr>
        </p:nvSpPr>
        <p:spPr/>
        <p:txBody>
          <a:bodyPr/>
          <a:lstStyle/>
          <a:p>
            <a:fld id="{7D5EFC25-0AF4-4561-B5BE-66B6A870372D}" type="datetime1">
              <a:rPr lang="en-US" smtClean="0"/>
              <a:t>10/26/2022</a:t>
            </a:fld>
            <a:endParaRPr lang="en-US" dirty="0"/>
          </a:p>
        </p:txBody>
      </p:sp>
      <p:sp>
        <p:nvSpPr>
          <p:cNvPr id="5" name="Footer Placeholder 4">
            <a:extLst>
              <a:ext uri="{FF2B5EF4-FFF2-40B4-BE49-F238E27FC236}">
                <a16:creationId xmlns:a16="http://schemas.microsoft.com/office/drawing/2014/main" id="{2F9759CD-CAA6-A6B8-41A3-089229081F8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5A8451-CB16-EC35-6169-0ED49621C67D}"/>
              </a:ext>
            </a:extLst>
          </p:cNvPr>
          <p:cNvSpPr>
            <a:spLocks noGrp="1"/>
          </p:cNvSpPr>
          <p:nvPr>
            <p:ph type="sldNum" sz="quarter" idx="12"/>
          </p:nvPr>
        </p:nvSpPr>
        <p:spPr/>
        <p:txBody>
          <a:bodyPr/>
          <a:lstStyle/>
          <a:p>
            <a:fld id="{C1DA28E7-6C27-414B-9E47-196AFE27788E}" type="slidenum">
              <a:rPr lang="en-US" smtClean="0"/>
              <a:t>‹#›</a:t>
            </a:fld>
            <a:endParaRPr lang="en-US" dirty="0"/>
          </a:p>
        </p:txBody>
      </p:sp>
      <p:pic>
        <p:nvPicPr>
          <p:cNvPr id="7" name="Picture 6">
            <a:extLst>
              <a:ext uri="{FF2B5EF4-FFF2-40B4-BE49-F238E27FC236}">
                <a16:creationId xmlns:a16="http://schemas.microsoft.com/office/drawing/2014/main" id="{D0D281C5-24A5-B079-1432-545BF9007FD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2"/>
            <a:ext cx="1866655" cy="1548227"/>
          </a:xfrm>
          <a:prstGeom prst="rect">
            <a:avLst/>
          </a:prstGeom>
        </p:spPr>
      </p:pic>
      <p:pic>
        <p:nvPicPr>
          <p:cNvPr id="8" name="Picture 7">
            <a:extLst>
              <a:ext uri="{FF2B5EF4-FFF2-40B4-BE49-F238E27FC236}">
                <a16:creationId xmlns:a16="http://schemas.microsoft.com/office/drawing/2014/main" id="{32ACD170-96FE-F209-A188-11E7F8CDD5B0}"/>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4282378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65AB4-AC54-E2F5-97ED-9327A11D4C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6F417A-D350-C60A-3493-C5672E2B5E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7BD621-7139-D472-EB88-2287E12229CF}"/>
              </a:ext>
            </a:extLst>
          </p:cNvPr>
          <p:cNvSpPr>
            <a:spLocks noGrp="1"/>
          </p:cNvSpPr>
          <p:nvPr>
            <p:ph type="dt" sz="half" idx="10"/>
          </p:nvPr>
        </p:nvSpPr>
        <p:spPr/>
        <p:txBody>
          <a:bodyPr/>
          <a:lstStyle/>
          <a:p>
            <a:fld id="{4C2409BA-C655-4D1B-8916-C3C2DC3FF31D}" type="datetime1">
              <a:rPr lang="en-US" smtClean="0"/>
              <a:t>10/26/2022</a:t>
            </a:fld>
            <a:endParaRPr lang="en-US" dirty="0"/>
          </a:p>
        </p:txBody>
      </p:sp>
      <p:sp>
        <p:nvSpPr>
          <p:cNvPr id="5" name="Footer Placeholder 4">
            <a:extLst>
              <a:ext uri="{FF2B5EF4-FFF2-40B4-BE49-F238E27FC236}">
                <a16:creationId xmlns:a16="http://schemas.microsoft.com/office/drawing/2014/main" id="{5BF715DE-64FC-C1D8-21AD-B9E695B05C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E67D6B8-38B7-A545-DB04-022C01C09149}"/>
              </a:ext>
            </a:extLst>
          </p:cNvPr>
          <p:cNvSpPr>
            <a:spLocks noGrp="1"/>
          </p:cNvSpPr>
          <p:nvPr>
            <p:ph type="sldNum" sz="quarter" idx="12"/>
          </p:nvPr>
        </p:nvSpPr>
        <p:spPr/>
        <p:txBody>
          <a:bodyPr/>
          <a:lstStyle/>
          <a:p>
            <a:fld id="{C1DA28E7-6C27-414B-9E47-196AFE27788E}" type="slidenum">
              <a:rPr lang="en-US" smtClean="0"/>
              <a:t>‹#›</a:t>
            </a:fld>
            <a:endParaRPr lang="en-US" dirty="0"/>
          </a:p>
        </p:txBody>
      </p:sp>
      <p:pic>
        <p:nvPicPr>
          <p:cNvPr id="7" name="Picture 6">
            <a:extLst>
              <a:ext uri="{FF2B5EF4-FFF2-40B4-BE49-F238E27FC236}">
                <a16:creationId xmlns:a16="http://schemas.microsoft.com/office/drawing/2014/main" id="{7F3E6BA4-0D93-E195-6684-793B9974FCF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8" name="Picture 7">
            <a:extLst>
              <a:ext uri="{FF2B5EF4-FFF2-40B4-BE49-F238E27FC236}">
                <a16:creationId xmlns:a16="http://schemas.microsoft.com/office/drawing/2014/main" id="{E100B945-4491-414F-711A-AAE732D3CE9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2692426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293E42-847A-7F01-98DA-A9B8504E73D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916574-1C15-A16C-781E-8F54DCF6447B}"/>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E8CDE-B477-8C96-809A-3A8C546E5274}"/>
              </a:ext>
            </a:extLst>
          </p:cNvPr>
          <p:cNvSpPr>
            <a:spLocks noGrp="1"/>
          </p:cNvSpPr>
          <p:nvPr>
            <p:ph type="dt" sz="half" idx="10"/>
          </p:nvPr>
        </p:nvSpPr>
        <p:spPr/>
        <p:txBody>
          <a:bodyPr/>
          <a:lstStyle/>
          <a:p>
            <a:fld id="{46FEFF31-0D42-45D7-9EA0-B5FF679A36FE}" type="datetime1">
              <a:rPr lang="en-US" smtClean="0"/>
              <a:t>10/26/2022</a:t>
            </a:fld>
            <a:endParaRPr lang="en-US" dirty="0"/>
          </a:p>
        </p:txBody>
      </p:sp>
      <p:sp>
        <p:nvSpPr>
          <p:cNvPr id="5" name="Footer Placeholder 4">
            <a:extLst>
              <a:ext uri="{FF2B5EF4-FFF2-40B4-BE49-F238E27FC236}">
                <a16:creationId xmlns:a16="http://schemas.microsoft.com/office/drawing/2014/main" id="{D6EDCBF6-F6CF-94A3-F859-3B9B3A79C3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C89BE5-D170-3B64-2BEE-06298B48167D}"/>
              </a:ext>
            </a:extLst>
          </p:cNvPr>
          <p:cNvSpPr>
            <a:spLocks noGrp="1"/>
          </p:cNvSpPr>
          <p:nvPr>
            <p:ph type="sldNum" sz="quarter" idx="12"/>
          </p:nvPr>
        </p:nvSpPr>
        <p:spPr/>
        <p:txBody>
          <a:bodyPr/>
          <a:lstStyle/>
          <a:p>
            <a:fld id="{C1DA28E7-6C27-414B-9E47-196AFE27788E}" type="slidenum">
              <a:rPr lang="en-US" smtClean="0"/>
              <a:t>‹#›</a:t>
            </a:fld>
            <a:endParaRPr lang="en-US" dirty="0"/>
          </a:p>
        </p:txBody>
      </p:sp>
    </p:spTree>
    <p:extLst>
      <p:ext uri="{BB962C8B-B14F-4D97-AF65-F5344CB8AC3E}">
        <p14:creationId xmlns:p14="http://schemas.microsoft.com/office/powerpoint/2010/main" val="3486564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172C0-6A9F-880F-C3A9-B1DE4B1B54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5D79B9-F928-C4D5-B78E-8F7E87CCA6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6E2BA7-6C30-8F09-E598-6CCA7998300A}"/>
              </a:ext>
            </a:extLst>
          </p:cNvPr>
          <p:cNvSpPr>
            <a:spLocks noGrp="1"/>
          </p:cNvSpPr>
          <p:nvPr>
            <p:ph type="dt" sz="half" idx="10"/>
          </p:nvPr>
        </p:nvSpPr>
        <p:spPr/>
        <p:txBody>
          <a:bodyPr/>
          <a:lstStyle/>
          <a:p>
            <a:fld id="{FA0A5B45-37DA-4287-A76A-317D1239FBBC}" type="datetime1">
              <a:rPr lang="en-US" smtClean="0"/>
              <a:t>10/26/2022</a:t>
            </a:fld>
            <a:endParaRPr lang="en-US" dirty="0"/>
          </a:p>
        </p:txBody>
      </p:sp>
      <p:sp>
        <p:nvSpPr>
          <p:cNvPr id="5" name="Footer Placeholder 4">
            <a:extLst>
              <a:ext uri="{FF2B5EF4-FFF2-40B4-BE49-F238E27FC236}">
                <a16:creationId xmlns:a16="http://schemas.microsoft.com/office/drawing/2014/main" id="{A93D3150-7ACD-7EB0-CF83-B48100B3F2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FEF6EC4-73F9-3F73-11EA-855A98817615}"/>
              </a:ext>
            </a:extLst>
          </p:cNvPr>
          <p:cNvSpPr>
            <a:spLocks noGrp="1"/>
          </p:cNvSpPr>
          <p:nvPr>
            <p:ph type="sldNum" sz="quarter" idx="12"/>
          </p:nvPr>
        </p:nvSpPr>
        <p:spPr/>
        <p:txBody>
          <a:bodyPr/>
          <a:lstStyle>
            <a:lvl1pPr>
              <a:defRPr b="0">
                <a:solidFill>
                  <a:srgbClr val="000000"/>
                </a:solidFill>
              </a:defRPr>
            </a:lvl1pPr>
          </a:lstStyle>
          <a:p>
            <a:fld id="{C1DA28E7-6C27-414B-9E47-196AFE27788E}" type="slidenum">
              <a:rPr lang="en-US" smtClean="0"/>
              <a:pPr/>
              <a:t>‹#›</a:t>
            </a:fld>
            <a:endParaRPr lang="en-US" dirty="0"/>
          </a:p>
        </p:txBody>
      </p:sp>
      <p:pic>
        <p:nvPicPr>
          <p:cNvPr id="7" name="Picture 6">
            <a:extLst>
              <a:ext uri="{FF2B5EF4-FFF2-40B4-BE49-F238E27FC236}">
                <a16:creationId xmlns:a16="http://schemas.microsoft.com/office/drawing/2014/main" id="{3FF50B17-0384-C8CC-3ADE-BFD8BAA809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8" name="Picture 7">
            <a:extLst>
              <a:ext uri="{FF2B5EF4-FFF2-40B4-BE49-F238E27FC236}">
                <a16:creationId xmlns:a16="http://schemas.microsoft.com/office/drawing/2014/main" id="{2A6B1EE0-D2DE-AE65-518B-0F5FF758AD3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1546961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380F9-555E-8F0F-2B95-2B4BB137EF33}"/>
              </a:ext>
            </a:extLst>
          </p:cNvPr>
          <p:cNvSpPr>
            <a:spLocks noGrp="1"/>
          </p:cNvSpPr>
          <p:nvPr>
            <p:ph type="title"/>
          </p:nvPr>
        </p:nvSpPr>
        <p:spPr>
          <a:xfrm>
            <a:off x="623888" y="1709738"/>
            <a:ext cx="7886700" cy="2852737"/>
          </a:xfrm>
        </p:spPr>
        <p:txBody>
          <a:bodyPr anchor="b">
            <a:normAutofit/>
          </a:bodyPr>
          <a:lstStyle>
            <a:lvl1pPr>
              <a:defRPr sz="3600"/>
            </a:lvl1pPr>
          </a:lstStyle>
          <a:p>
            <a:r>
              <a:rPr lang="en-US"/>
              <a:t>Click to edit Master title style</a:t>
            </a:r>
          </a:p>
        </p:txBody>
      </p:sp>
      <p:sp>
        <p:nvSpPr>
          <p:cNvPr id="3" name="Text Placeholder 2">
            <a:extLst>
              <a:ext uri="{FF2B5EF4-FFF2-40B4-BE49-F238E27FC236}">
                <a16:creationId xmlns:a16="http://schemas.microsoft.com/office/drawing/2014/main" id="{FF4FCC1D-FA2F-7A67-1E99-75B5D337E09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BF0129-C40A-2C4E-2969-8AC82D3223EC}"/>
              </a:ext>
            </a:extLst>
          </p:cNvPr>
          <p:cNvSpPr>
            <a:spLocks noGrp="1"/>
          </p:cNvSpPr>
          <p:nvPr>
            <p:ph type="dt" sz="half" idx="10"/>
          </p:nvPr>
        </p:nvSpPr>
        <p:spPr/>
        <p:txBody>
          <a:bodyPr/>
          <a:lstStyle/>
          <a:p>
            <a:fld id="{503D7699-3865-4050-BF19-EEF9146F823E}" type="datetime1">
              <a:rPr lang="en-US" smtClean="0"/>
              <a:t>10/26/2022</a:t>
            </a:fld>
            <a:endParaRPr lang="en-US" dirty="0"/>
          </a:p>
        </p:txBody>
      </p:sp>
      <p:sp>
        <p:nvSpPr>
          <p:cNvPr id="5" name="Footer Placeholder 4">
            <a:extLst>
              <a:ext uri="{FF2B5EF4-FFF2-40B4-BE49-F238E27FC236}">
                <a16:creationId xmlns:a16="http://schemas.microsoft.com/office/drawing/2014/main" id="{CEA12B4F-7E73-FC64-D574-0B8FC758EBA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72B11A-F704-416D-A873-991EC3C450D2}"/>
              </a:ext>
            </a:extLst>
          </p:cNvPr>
          <p:cNvSpPr>
            <a:spLocks noGrp="1"/>
          </p:cNvSpPr>
          <p:nvPr>
            <p:ph type="sldNum" sz="quarter" idx="12"/>
          </p:nvPr>
        </p:nvSpPr>
        <p:spPr/>
        <p:txBody>
          <a:bodyPr/>
          <a:lstStyle/>
          <a:p>
            <a:fld id="{C1DA28E7-6C27-414B-9E47-196AFE27788E}" type="slidenum">
              <a:rPr lang="en-US" smtClean="0"/>
              <a:t>‹#›</a:t>
            </a:fld>
            <a:endParaRPr lang="en-US" dirty="0"/>
          </a:p>
        </p:txBody>
      </p:sp>
      <p:pic>
        <p:nvPicPr>
          <p:cNvPr id="7" name="Picture 6">
            <a:extLst>
              <a:ext uri="{FF2B5EF4-FFF2-40B4-BE49-F238E27FC236}">
                <a16:creationId xmlns:a16="http://schemas.microsoft.com/office/drawing/2014/main" id="{C104B860-0E20-206B-B9DB-E93DEB5A27F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8" name="Picture 7">
            <a:extLst>
              <a:ext uri="{FF2B5EF4-FFF2-40B4-BE49-F238E27FC236}">
                <a16:creationId xmlns:a16="http://schemas.microsoft.com/office/drawing/2014/main" id="{7B5A2031-1F98-D790-1087-CD71D8E04E6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608932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78A96-1F98-B7D6-D42F-73488F3221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F37FF0-1543-D9FA-6F4C-CCA5DBE08F37}"/>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B0182E-2B17-F9B3-950F-4D639EE6C3D5}"/>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7C5A3D-935A-FCA2-3E31-EEB71DEA63A0}"/>
              </a:ext>
            </a:extLst>
          </p:cNvPr>
          <p:cNvSpPr>
            <a:spLocks noGrp="1"/>
          </p:cNvSpPr>
          <p:nvPr>
            <p:ph type="dt" sz="half" idx="10"/>
          </p:nvPr>
        </p:nvSpPr>
        <p:spPr/>
        <p:txBody>
          <a:bodyPr/>
          <a:lstStyle/>
          <a:p>
            <a:fld id="{800D2979-7BCD-4251-817C-0DE01976BD00}" type="datetime1">
              <a:rPr lang="en-US" smtClean="0"/>
              <a:t>10/26/2022</a:t>
            </a:fld>
            <a:endParaRPr lang="en-US" dirty="0"/>
          </a:p>
        </p:txBody>
      </p:sp>
      <p:sp>
        <p:nvSpPr>
          <p:cNvPr id="6" name="Footer Placeholder 5">
            <a:extLst>
              <a:ext uri="{FF2B5EF4-FFF2-40B4-BE49-F238E27FC236}">
                <a16:creationId xmlns:a16="http://schemas.microsoft.com/office/drawing/2014/main" id="{B0878866-9B59-0A35-746A-3E2535185E2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5627A1E-CF9C-9D31-BFBA-5DA516FFC721}"/>
              </a:ext>
            </a:extLst>
          </p:cNvPr>
          <p:cNvSpPr>
            <a:spLocks noGrp="1"/>
          </p:cNvSpPr>
          <p:nvPr>
            <p:ph type="sldNum" sz="quarter" idx="12"/>
          </p:nvPr>
        </p:nvSpPr>
        <p:spPr/>
        <p:txBody>
          <a:bodyPr/>
          <a:lstStyle/>
          <a:p>
            <a:fld id="{C1DA28E7-6C27-414B-9E47-196AFE27788E}" type="slidenum">
              <a:rPr lang="en-US" smtClean="0"/>
              <a:t>‹#›</a:t>
            </a:fld>
            <a:endParaRPr lang="en-US" dirty="0"/>
          </a:p>
        </p:txBody>
      </p:sp>
      <p:pic>
        <p:nvPicPr>
          <p:cNvPr id="8" name="Picture 7">
            <a:extLst>
              <a:ext uri="{FF2B5EF4-FFF2-40B4-BE49-F238E27FC236}">
                <a16:creationId xmlns:a16="http://schemas.microsoft.com/office/drawing/2014/main" id="{2827295D-2F22-4E21-B4B9-E517F5A75B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9" name="Picture 8">
            <a:extLst>
              <a:ext uri="{FF2B5EF4-FFF2-40B4-BE49-F238E27FC236}">
                <a16:creationId xmlns:a16="http://schemas.microsoft.com/office/drawing/2014/main" id="{ECBEAB32-EB6A-39CA-3B58-4EFFB67D879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2770491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B56D3-BA7B-4B48-54EB-B1E05915D49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E2AA04-816C-32AD-8F76-09CD8CF7F37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C1CDC1-AD0C-95F2-238B-1BD30CB5F82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C3D18D-E6AE-843C-B067-1E6EBC0CA7E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1B3F48-29DA-EC1B-81BC-26CE5C61C78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F59DE8-EEAD-2669-DB93-89EAB75B8B7D}"/>
              </a:ext>
            </a:extLst>
          </p:cNvPr>
          <p:cNvSpPr>
            <a:spLocks noGrp="1"/>
          </p:cNvSpPr>
          <p:nvPr>
            <p:ph type="dt" sz="half" idx="10"/>
          </p:nvPr>
        </p:nvSpPr>
        <p:spPr/>
        <p:txBody>
          <a:bodyPr/>
          <a:lstStyle/>
          <a:p>
            <a:fld id="{640495C1-9D82-42C2-917A-00598FF57284}" type="datetime1">
              <a:rPr lang="en-US" smtClean="0"/>
              <a:t>10/26/2022</a:t>
            </a:fld>
            <a:endParaRPr lang="en-US" dirty="0"/>
          </a:p>
        </p:txBody>
      </p:sp>
      <p:sp>
        <p:nvSpPr>
          <p:cNvPr id="8" name="Footer Placeholder 7">
            <a:extLst>
              <a:ext uri="{FF2B5EF4-FFF2-40B4-BE49-F238E27FC236}">
                <a16:creationId xmlns:a16="http://schemas.microsoft.com/office/drawing/2014/main" id="{9E87F7F5-6D69-8BA5-DC95-FAE60400CE8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2221AA-A003-B45E-3EA9-B572853AE7ED}"/>
              </a:ext>
            </a:extLst>
          </p:cNvPr>
          <p:cNvSpPr>
            <a:spLocks noGrp="1"/>
          </p:cNvSpPr>
          <p:nvPr>
            <p:ph type="sldNum" sz="quarter" idx="12"/>
          </p:nvPr>
        </p:nvSpPr>
        <p:spPr/>
        <p:txBody>
          <a:bodyPr/>
          <a:lstStyle/>
          <a:p>
            <a:fld id="{C1DA28E7-6C27-414B-9E47-196AFE27788E}" type="slidenum">
              <a:rPr lang="en-US" smtClean="0"/>
              <a:t>‹#›</a:t>
            </a:fld>
            <a:endParaRPr lang="en-US" dirty="0"/>
          </a:p>
        </p:txBody>
      </p:sp>
      <p:pic>
        <p:nvPicPr>
          <p:cNvPr id="10" name="Picture 9">
            <a:extLst>
              <a:ext uri="{FF2B5EF4-FFF2-40B4-BE49-F238E27FC236}">
                <a16:creationId xmlns:a16="http://schemas.microsoft.com/office/drawing/2014/main" id="{8460814C-1736-BAE2-8846-0588686933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11" name="Picture 10">
            <a:extLst>
              <a:ext uri="{FF2B5EF4-FFF2-40B4-BE49-F238E27FC236}">
                <a16:creationId xmlns:a16="http://schemas.microsoft.com/office/drawing/2014/main" id="{3EBFFC46-A994-79D2-5C1F-AD51F06C617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37971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0515C-4AA3-72A6-8FDD-02C931A44ABE}"/>
              </a:ext>
            </a:extLst>
          </p:cNvPr>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Date Placeholder 2">
            <a:extLst>
              <a:ext uri="{FF2B5EF4-FFF2-40B4-BE49-F238E27FC236}">
                <a16:creationId xmlns:a16="http://schemas.microsoft.com/office/drawing/2014/main" id="{08F016DC-85D6-652A-6362-6D6556D58D76}"/>
              </a:ext>
            </a:extLst>
          </p:cNvPr>
          <p:cNvSpPr>
            <a:spLocks noGrp="1"/>
          </p:cNvSpPr>
          <p:nvPr>
            <p:ph type="dt" sz="half" idx="10"/>
          </p:nvPr>
        </p:nvSpPr>
        <p:spPr/>
        <p:txBody>
          <a:bodyPr/>
          <a:lstStyle/>
          <a:p>
            <a:fld id="{BD3332B6-2C71-4093-9608-DB07E43432B0}" type="datetime1">
              <a:rPr lang="en-US" smtClean="0"/>
              <a:t>10/26/2022</a:t>
            </a:fld>
            <a:endParaRPr lang="en-US" dirty="0"/>
          </a:p>
        </p:txBody>
      </p:sp>
      <p:sp>
        <p:nvSpPr>
          <p:cNvPr id="4" name="Footer Placeholder 3">
            <a:extLst>
              <a:ext uri="{FF2B5EF4-FFF2-40B4-BE49-F238E27FC236}">
                <a16:creationId xmlns:a16="http://schemas.microsoft.com/office/drawing/2014/main" id="{6B8E383F-FC97-7F21-8535-D5A2CDD8522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D4F715C-B70E-543A-E26E-FD90A1ADCB9D}"/>
              </a:ext>
            </a:extLst>
          </p:cNvPr>
          <p:cNvSpPr>
            <a:spLocks noGrp="1"/>
          </p:cNvSpPr>
          <p:nvPr>
            <p:ph type="sldNum" sz="quarter" idx="12"/>
          </p:nvPr>
        </p:nvSpPr>
        <p:spPr/>
        <p:txBody>
          <a:bodyPr/>
          <a:lstStyle>
            <a:lvl1pPr>
              <a:defRPr b="0">
                <a:solidFill>
                  <a:srgbClr val="000000"/>
                </a:solidFill>
              </a:defRPr>
            </a:lvl1pPr>
          </a:lstStyle>
          <a:p>
            <a:fld id="{C1DA28E7-6C27-414B-9E47-196AFE27788E}" type="slidenum">
              <a:rPr lang="en-US" smtClean="0"/>
              <a:pPr/>
              <a:t>‹#›</a:t>
            </a:fld>
            <a:endParaRPr lang="en-US" dirty="0"/>
          </a:p>
        </p:txBody>
      </p:sp>
      <p:pic>
        <p:nvPicPr>
          <p:cNvPr id="6" name="Picture 5">
            <a:extLst>
              <a:ext uri="{FF2B5EF4-FFF2-40B4-BE49-F238E27FC236}">
                <a16:creationId xmlns:a16="http://schemas.microsoft.com/office/drawing/2014/main" id="{307A2784-35E7-CE4F-A6E2-DD0DF1865E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7" name="Picture 6">
            <a:extLst>
              <a:ext uri="{FF2B5EF4-FFF2-40B4-BE49-F238E27FC236}">
                <a16:creationId xmlns:a16="http://schemas.microsoft.com/office/drawing/2014/main" id="{1C8E5B32-B177-4728-94AE-C761DC397E0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4098299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E982A1-D2E8-022D-8826-C598BEE9FDAF}"/>
              </a:ext>
            </a:extLst>
          </p:cNvPr>
          <p:cNvSpPr>
            <a:spLocks noGrp="1"/>
          </p:cNvSpPr>
          <p:nvPr>
            <p:ph type="dt" sz="half" idx="10"/>
          </p:nvPr>
        </p:nvSpPr>
        <p:spPr/>
        <p:txBody>
          <a:bodyPr/>
          <a:lstStyle/>
          <a:p>
            <a:fld id="{CBE66E82-3873-44D9-859F-1328FB88B237}" type="datetime1">
              <a:rPr lang="en-US" smtClean="0"/>
              <a:t>10/26/2022</a:t>
            </a:fld>
            <a:endParaRPr lang="en-US" dirty="0"/>
          </a:p>
        </p:txBody>
      </p:sp>
      <p:sp>
        <p:nvSpPr>
          <p:cNvPr id="3" name="Footer Placeholder 2">
            <a:extLst>
              <a:ext uri="{FF2B5EF4-FFF2-40B4-BE49-F238E27FC236}">
                <a16:creationId xmlns:a16="http://schemas.microsoft.com/office/drawing/2014/main" id="{9FFCEFF5-0820-7A4B-BA4B-BAEE5E30CB7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DB62706-6A76-4551-A8F1-C1B8B823DE9A}"/>
              </a:ext>
            </a:extLst>
          </p:cNvPr>
          <p:cNvSpPr>
            <a:spLocks noGrp="1"/>
          </p:cNvSpPr>
          <p:nvPr>
            <p:ph type="sldNum" sz="quarter" idx="12"/>
          </p:nvPr>
        </p:nvSpPr>
        <p:spPr/>
        <p:txBody>
          <a:bodyPr/>
          <a:lstStyle>
            <a:lvl1pPr>
              <a:defRPr b="0">
                <a:solidFill>
                  <a:srgbClr val="000000"/>
                </a:solidFill>
              </a:defRPr>
            </a:lvl1pPr>
          </a:lstStyle>
          <a:p>
            <a:fld id="{C1DA28E7-6C27-414B-9E47-196AFE27788E}" type="slidenum">
              <a:rPr lang="en-US" smtClean="0"/>
              <a:pPr/>
              <a:t>‹#›</a:t>
            </a:fld>
            <a:endParaRPr lang="en-US" dirty="0"/>
          </a:p>
        </p:txBody>
      </p:sp>
      <p:pic>
        <p:nvPicPr>
          <p:cNvPr id="5" name="Picture 4">
            <a:extLst>
              <a:ext uri="{FF2B5EF4-FFF2-40B4-BE49-F238E27FC236}">
                <a16:creationId xmlns:a16="http://schemas.microsoft.com/office/drawing/2014/main" id="{46322BB8-86D7-C843-2BCE-F57620E7A9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6" name="Picture 5">
            <a:extLst>
              <a:ext uri="{FF2B5EF4-FFF2-40B4-BE49-F238E27FC236}">
                <a16:creationId xmlns:a16="http://schemas.microsoft.com/office/drawing/2014/main" id="{DA066979-7D8D-3438-5C6E-0B7A5994F0E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3893287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F540-F9FC-B6A2-7726-4CD2BE8F4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D79A18-21E9-1482-B9D7-88127B88661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506FF6-77F2-7DA2-24B3-6AC4610AE21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A6DE17-CD39-CEC0-ABBA-3503B987C1E9}"/>
              </a:ext>
            </a:extLst>
          </p:cNvPr>
          <p:cNvSpPr>
            <a:spLocks noGrp="1"/>
          </p:cNvSpPr>
          <p:nvPr>
            <p:ph type="dt" sz="half" idx="10"/>
          </p:nvPr>
        </p:nvSpPr>
        <p:spPr/>
        <p:txBody>
          <a:bodyPr/>
          <a:lstStyle/>
          <a:p>
            <a:fld id="{DB5D654E-E8F3-4F11-8B8C-E48126372ABE}" type="datetime1">
              <a:rPr lang="en-US" smtClean="0"/>
              <a:t>10/26/2022</a:t>
            </a:fld>
            <a:endParaRPr lang="en-US" dirty="0"/>
          </a:p>
        </p:txBody>
      </p:sp>
      <p:sp>
        <p:nvSpPr>
          <p:cNvPr id="6" name="Footer Placeholder 5">
            <a:extLst>
              <a:ext uri="{FF2B5EF4-FFF2-40B4-BE49-F238E27FC236}">
                <a16:creationId xmlns:a16="http://schemas.microsoft.com/office/drawing/2014/main" id="{7D6EE182-F045-B1D1-126F-4306E1918F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06933E6-5C88-9EDC-6BC0-EE3A28345F24}"/>
              </a:ext>
            </a:extLst>
          </p:cNvPr>
          <p:cNvSpPr>
            <a:spLocks noGrp="1"/>
          </p:cNvSpPr>
          <p:nvPr>
            <p:ph type="sldNum" sz="quarter" idx="12"/>
          </p:nvPr>
        </p:nvSpPr>
        <p:spPr/>
        <p:txBody>
          <a:bodyPr/>
          <a:lstStyle/>
          <a:p>
            <a:fld id="{C1DA28E7-6C27-414B-9E47-196AFE27788E}" type="slidenum">
              <a:rPr lang="en-US" smtClean="0"/>
              <a:t>‹#›</a:t>
            </a:fld>
            <a:endParaRPr lang="en-US" dirty="0"/>
          </a:p>
        </p:txBody>
      </p:sp>
      <p:pic>
        <p:nvPicPr>
          <p:cNvPr id="8" name="Picture 7">
            <a:extLst>
              <a:ext uri="{FF2B5EF4-FFF2-40B4-BE49-F238E27FC236}">
                <a16:creationId xmlns:a16="http://schemas.microsoft.com/office/drawing/2014/main" id="{FF30EB20-281A-46CC-9FA9-0F45B08FE42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9" name="Picture 8">
            <a:extLst>
              <a:ext uri="{FF2B5EF4-FFF2-40B4-BE49-F238E27FC236}">
                <a16:creationId xmlns:a16="http://schemas.microsoft.com/office/drawing/2014/main" id="{C236FBEA-1E4C-4B5F-7D46-30E8DB12619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1819525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4C9E6-B9CF-807A-EDE8-B1D434DDE6B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1143FD-2153-315B-8DAF-33BFA20E5FC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162D5A2-4888-BE1C-9738-29400121539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5A747C-5630-33B1-EC7B-D17A68912196}"/>
              </a:ext>
            </a:extLst>
          </p:cNvPr>
          <p:cNvSpPr>
            <a:spLocks noGrp="1"/>
          </p:cNvSpPr>
          <p:nvPr>
            <p:ph type="dt" sz="half" idx="10"/>
          </p:nvPr>
        </p:nvSpPr>
        <p:spPr/>
        <p:txBody>
          <a:bodyPr/>
          <a:lstStyle/>
          <a:p>
            <a:fld id="{0D0BBBC7-F08D-40E5-B7D3-F726EBE87821}" type="datetime1">
              <a:rPr lang="en-US" smtClean="0"/>
              <a:t>10/26/2022</a:t>
            </a:fld>
            <a:endParaRPr lang="en-US" dirty="0"/>
          </a:p>
        </p:txBody>
      </p:sp>
      <p:sp>
        <p:nvSpPr>
          <p:cNvPr id="6" name="Footer Placeholder 5">
            <a:extLst>
              <a:ext uri="{FF2B5EF4-FFF2-40B4-BE49-F238E27FC236}">
                <a16:creationId xmlns:a16="http://schemas.microsoft.com/office/drawing/2014/main" id="{06EFBCD7-EDE8-A984-61FB-82B08262A4F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412B45-E277-017B-E339-E73E4F0C1A55}"/>
              </a:ext>
            </a:extLst>
          </p:cNvPr>
          <p:cNvSpPr>
            <a:spLocks noGrp="1"/>
          </p:cNvSpPr>
          <p:nvPr>
            <p:ph type="sldNum" sz="quarter" idx="12"/>
          </p:nvPr>
        </p:nvSpPr>
        <p:spPr/>
        <p:txBody>
          <a:bodyPr/>
          <a:lstStyle/>
          <a:p>
            <a:fld id="{C1DA28E7-6C27-414B-9E47-196AFE27788E}" type="slidenum">
              <a:rPr lang="en-US" smtClean="0"/>
              <a:t>‹#›</a:t>
            </a:fld>
            <a:endParaRPr lang="en-US" dirty="0"/>
          </a:p>
        </p:txBody>
      </p:sp>
      <p:pic>
        <p:nvPicPr>
          <p:cNvPr id="8" name="Picture 7">
            <a:extLst>
              <a:ext uri="{FF2B5EF4-FFF2-40B4-BE49-F238E27FC236}">
                <a16:creationId xmlns:a16="http://schemas.microsoft.com/office/drawing/2014/main" id="{1FA9F1D9-4164-CB7C-4289-354204C028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6" y="51973"/>
            <a:ext cx="771727" cy="640080"/>
          </a:xfrm>
          <a:prstGeom prst="rect">
            <a:avLst/>
          </a:prstGeom>
        </p:spPr>
      </p:pic>
      <p:pic>
        <p:nvPicPr>
          <p:cNvPr id="9" name="Picture 8">
            <a:extLst>
              <a:ext uri="{FF2B5EF4-FFF2-40B4-BE49-F238E27FC236}">
                <a16:creationId xmlns:a16="http://schemas.microsoft.com/office/drawing/2014/main" id="{8C23F983-EFA2-9E14-6594-A424E3FE29A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9962" t="22797" r="9960" b="41394"/>
          <a:stretch/>
        </p:blipFill>
        <p:spPr>
          <a:xfrm>
            <a:off x="22671" y="6612535"/>
            <a:ext cx="1103326" cy="196482"/>
          </a:xfrm>
          <a:prstGeom prst="rect">
            <a:avLst/>
          </a:prstGeom>
        </p:spPr>
      </p:pic>
    </p:spTree>
    <p:extLst>
      <p:ext uri="{BB962C8B-B14F-4D97-AF65-F5344CB8AC3E}">
        <p14:creationId xmlns:p14="http://schemas.microsoft.com/office/powerpoint/2010/main" val="318406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F3743E-0FC7-19FD-B840-A5B011BC5255}"/>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8880E1B-64BA-53E2-1007-26E50D995A0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5AAC39-4156-F476-E31A-1CFDB082B58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72D009-EA2A-4D41-920F-9C597D1236CA}" type="datetime1">
              <a:rPr lang="en-US" smtClean="0"/>
              <a:t>10/26/2022</a:t>
            </a:fld>
            <a:endParaRPr lang="en-US" dirty="0"/>
          </a:p>
        </p:txBody>
      </p:sp>
      <p:sp>
        <p:nvSpPr>
          <p:cNvPr id="5" name="Footer Placeholder 4">
            <a:extLst>
              <a:ext uri="{FF2B5EF4-FFF2-40B4-BE49-F238E27FC236}">
                <a16:creationId xmlns:a16="http://schemas.microsoft.com/office/drawing/2014/main" id="{E01743A6-4467-48D6-64AF-C4EC8D4E1D9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FE7D714-B7BB-CABE-E2B9-E034B305D50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DA28E7-6C27-414B-9E47-196AFE27788E}" type="slidenum">
              <a:rPr lang="en-US" smtClean="0"/>
              <a:t>‹#›</a:t>
            </a:fld>
            <a:endParaRPr lang="en-US" dirty="0"/>
          </a:p>
        </p:txBody>
      </p:sp>
    </p:spTree>
    <p:extLst>
      <p:ext uri="{BB962C8B-B14F-4D97-AF65-F5344CB8AC3E}">
        <p14:creationId xmlns:p14="http://schemas.microsoft.com/office/powerpoint/2010/main" val="377632631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18.wmf"/><Relationship Id="rId5" Type="http://schemas.openxmlformats.org/officeDocument/2006/relationships/oleObject" Target="../embeddings/oleObject5.bin"/><Relationship Id="rId4" Type="http://schemas.openxmlformats.org/officeDocument/2006/relationships/image" Target="../media/image17.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3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0.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27.png"/><Relationship Id="rId2" Type="http://schemas.openxmlformats.org/officeDocument/2006/relationships/notesSlide" Target="../notesSlides/notesSlide38.xml"/><Relationship Id="rId1" Type="http://schemas.openxmlformats.org/officeDocument/2006/relationships/slideLayout" Target="../slideLayouts/slideLayout6.xml"/><Relationship Id="rId6" Type="http://schemas.openxmlformats.org/officeDocument/2006/relationships/image" Target="../media/image24.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10.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3.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28.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24.wmf"/></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29.wmf"/></Relationships>
</file>

<file path=ppt/slides/_rels/slide4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32.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notesSlide" Target="../notesSlides/notesSlide49.xml"/><Relationship Id="rId1" Type="http://schemas.openxmlformats.org/officeDocument/2006/relationships/slideLayout" Target="../slideLayouts/slideLayout6.xml"/><Relationship Id="rId4" Type="http://schemas.openxmlformats.org/officeDocument/2006/relationships/image" Target="../media/image33.wmf"/></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1143000" y="1905000"/>
            <a:ext cx="6858000" cy="2862322"/>
          </a:xfrm>
        </p:spPr>
        <p:txBody>
          <a:bodyPr>
            <a:spAutoFit/>
          </a:bodyPr>
          <a:lstStyle/>
          <a:p>
            <a:r>
              <a:rPr lang="en-US" sz="4000" dirty="0">
                <a:cs typeface="Times New Roman" pitchFamily="18" charset="0"/>
              </a:rPr>
              <a:t>What Makes A Simulation Credible?</a:t>
            </a:r>
            <a:br>
              <a:rPr lang="en-US" sz="3600" u="sng" dirty="0">
                <a:cs typeface="Times New Roman" pitchFamily="18" charset="0"/>
              </a:rPr>
            </a:br>
            <a:br>
              <a:rPr lang="en-US" sz="3600" u="sng" dirty="0">
                <a:cs typeface="Times New Roman" pitchFamily="18" charset="0"/>
              </a:rPr>
            </a:br>
            <a:r>
              <a:rPr lang="en-US" sz="2800" dirty="0">
                <a:solidFill>
                  <a:srgbClr val="FF0000"/>
                </a:solidFill>
                <a:cs typeface="Times New Roman" pitchFamily="18" charset="0"/>
              </a:rPr>
              <a:t>Cost-Effective VV&amp;A in the Systems Engineering Process</a:t>
            </a:r>
            <a:r>
              <a:rPr lang="en-US" sz="2800" dirty="0">
                <a:solidFill>
                  <a:srgbClr val="FF0000"/>
                </a:solidFill>
              </a:rPr>
              <a:t> </a:t>
            </a:r>
            <a:br>
              <a:rPr lang="en-US" sz="2800" dirty="0"/>
            </a:br>
            <a:endParaRPr lang="en-US" sz="2800" dirty="0"/>
          </a:p>
        </p:txBody>
      </p:sp>
      <p:sp>
        <p:nvSpPr>
          <p:cNvPr id="55299" name="Rectangle 3"/>
          <p:cNvSpPr>
            <a:spLocks noGrp="1" noChangeArrowheads="1"/>
          </p:cNvSpPr>
          <p:nvPr>
            <p:ph type="subTitle" idx="1"/>
          </p:nvPr>
        </p:nvSpPr>
        <p:spPr>
          <a:xfrm>
            <a:off x="1143000" y="4778208"/>
            <a:ext cx="6858000" cy="480131"/>
          </a:xfrm>
        </p:spPr>
        <p:txBody>
          <a:bodyPr>
            <a:spAutoFit/>
          </a:bodyPr>
          <a:lstStyle/>
          <a:p>
            <a:pPr algn="ctr">
              <a:spcBef>
                <a:spcPct val="0"/>
              </a:spcBef>
            </a:pPr>
            <a:r>
              <a:rPr lang="en-US" sz="2800" b="1" dirty="0"/>
              <a:t>Focusing “V&amp;V” on “A”</a:t>
            </a:r>
          </a:p>
        </p:txBody>
      </p:sp>
      <p:sp>
        <p:nvSpPr>
          <p:cNvPr id="4" name="Slide Number Placeholder 3">
            <a:extLst>
              <a:ext uri="{FF2B5EF4-FFF2-40B4-BE49-F238E27FC236}">
                <a16:creationId xmlns:a16="http://schemas.microsoft.com/office/drawing/2014/main" id="{65C19E90-BB1F-2355-81CE-F47ACA98E198}"/>
              </a:ext>
            </a:extLst>
          </p:cNvPr>
          <p:cNvSpPr>
            <a:spLocks noGrp="1"/>
          </p:cNvSpPr>
          <p:nvPr>
            <p:ph type="sldNum" sz="quarter" idx="12"/>
          </p:nvPr>
        </p:nvSpPr>
        <p:spPr/>
        <p:txBody>
          <a:bodyPr/>
          <a:lstStyle/>
          <a:p>
            <a:fld id="{C1DA28E7-6C27-414B-9E47-196AFE27788E}" type="slidenum">
              <a:rPr lang="en-US" b="0" smtClean="0">
                <a:solidFill>
                  <a:srgbClr val="000000"/>
                </a:solidFill>
              </a:rPr>
              <a:t>1</a:t>
            </a:fld>
            <a:endParaRPr lang="en-US" b="0"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9" name="Rectangle 3"/>
          <p:cNvSpPr>
            <a:spLocks noGrp="1" noChangeArrowheads="1"/>
          </p:cNvSpPr>
          <p:nvPr>
            <p:ph idx="1"/>
          </p:nvPr>
        </p:nvSpPr>
        <p:spPr>
          <a:xfrm>
            <a:off x="457200" y="1968500"/>
            <a:ext cx="8229600" cy="3670300"/>
          </a:xfrm>
        </p:spPr>
        <p:txBody>
          <a:bodyPr>
            <a:normAutofit fontScale="85000" lnSpcReduction="20000"/>
          </a:bodyPr>
          <a:lstStyle/>
          <a:p>
            <a:pPr marL="0" indent="0" algn="ctr">
              <a:buFontTx/>
              <a:buNone/>
            </a:pPr>
            <a:r>
              <a:rPr lang="en-US" b="1" dirty="0">
                <a:latin typeface="+mn-lt"/>
              </a:rPr>
              <a:t>Credibility = f (Capability, Accuracy, Usability)</a:t>
            </a:r>
            <a:endParaRPr lang="en-US" b="1" u="sng" dirty="0">
              <a:latin typeface="+mn-lt"/>
            </a:endParaRPr>
          </a:p>
          <a:p>
            <a:pPr marL="0" indent="0" algn="ctr">
              <a:buFontTx/>
              <a:buNone/>
            </a:pPr>
            <a:endParaRPr lang="en-US" b="1" u="sng" dirty="0">
              <a:latin typeface="+mn-lt"/>
            </a:endParaRPr>
          </a:p>
          <a:p>
            <a:pPr marL="0" indent="0" algn="ctr">
              <a:lnSpc>
                <a:spcPct val="120000"/>
              </a:lnSpc>
              <a:spcBef>
                <a:spcPts val="0"/>
              </a:spcBef>
              <a:buFontTx/>
              <a:buNone/>
            </a:pPr>
            <a:r>
              <a:rPr lang="en-US" b="1" u="sng" dirty="0">
                <a:latin typeface="+mn-lt"/>
              </a:rPr>
              <a:t>Capability</a:t>
            </a:r>
            <a:endParaRPr lang="en-US" b="1" dirty="0">
              <a:latin typeface="+mn-lt"/>
            </a:endParaRPr>
          </a:p>
          <a:p>
            <a:pPr marL="114300" lvl="1" indent="0" algn="ctr">
              <a:lnSpc>
                <a:spcPct val="120000"/>
              </a:lnSpc>
              <a:spcBef>
                <a:spcPts val="0"/>
              </a:spcBef>
              <a:buFontTx/>
              <a:buNone/>
            </a:pPr>
            <a:r>
              <a:rPr lang="en-US" b="1" dirty="0">
                <a:latin typeface="+mn-lt"/>
              </a:rPr>
              <a:t>Functional and Fidelity Characteristics</a:t>
            </a:r>
          </a:p>
          <a:p>
            <a:pPr marL="114300" lvl="1" indent="0" algn="ctr">
              <a:lnSpc>
                <a:spcPct val="120000"/>
              </a:lnSpc>
              <a:spcBef>
                <a:spcPts val="0"/>
              </a:spcBef>
              <a:buFontTx/>
              <a:buNone/>
            </a:pPr>
            <a:r>
              <a:rPr lang="en-US" b="1" dirty="0">
                <a:latin typeface="+mn-lt"/>
              </a:rPr>
              <a:t>Assumptions &amp; Limitations</a:t>
            </a:r>
          </a:p>
          <a:p>
            <a:pPr marL="0" indent="0" algn="ctr">
              <a:lnSpc>
                <a:spcPct val="120000"/>
              </a:lnSpc>
              <a:spcBef>
                <a:spcPts val="600"/>
              </a:spcBef>
              <a:buFontTx/>
              <a:buNone/>
            </a:pPr>
            <a:r>
              <a:rPr lang="en-US" b="1" u="sng" dirty="0">
                <a:latin typeface="+mn-lt"/>
              </a:rPr>
              <a:t>Accuracy</a:t>
            </a:r>
            <a:endParaRPr lang="en-US" b="1" dirty="0">
              <a:latin typeface="+mn-lt"/>
            </a:endParaRPr>
          </a:p>
          <a:p>
            <a:pPr marL="114300" lvl="1" indent="0" algn="ctr">
              <a:lnSpc>
                <a:spcPct val="120000"/>
              </a:lnSpc>
              <a:spcBef>
                <a:spcPts val="0"/>
              </a:spcBef>
              <a:buFontTx/>
              <a:buNone/>
            </a:pPr>
            <a:r>
              <a:rPr lang="en-US" b="1" dirty="0">
                <a:latin typeface="+mn-lt"/>
              </a:rPr>
              <a:t>Software, Data, Outputs</a:t>
            </a:r>
          </a:p>
          <a:p>
            <a:pPr marL="0" indent="0" algn="ctr">
              <a:lnSpc>
                <a:spcPct val="120000"/>
              </a:lnSpc>
              <a:spcBef>
                <a:spcPts val="600"/>
              </a:spcBef>
              <a:buFontTx/>
              <a:buNone/>
            </a:pPr>
            <a:r>
              <a:rPr lang="en-US" b="1" u="sng" dirty="0">
                <a:latin typeface="+mn-lt"/>
              </a:rPr>
              <a:t>Usability</a:t>
            </a:r>
            <a:endParaRPr lang="en-US" b="1" dirty="0">
              <a:latin typeface="+mn-lt"/>
            </a:endParaRPr>
          </a:p>
          <a:p>
            <a:pPr marL="114300" lvl="1" indent="0" algn="ctr">
              <a:lnSpc>
                <a:spcPct val="120000"/>
              </a:lnSpc>
              <a:spcBef>
                <a:spcPts val="0"/>
              </a:spcBef>
              <a:buFontTx/>
              <a:buNone/>
            </a:pPr>
            <a:r>
              <a:rPr lang="en-US" b="1" dirty="0">
                <a:latin typeface="+mn-lt"/>
              </a:rPr>
              <a:t>Training, Documentation, User Support</a:t>
            </a:r>
          </a:p>
          <a:p>
            <a:pPr marL="114300" lvl="1" indent="0" algn="ctr">
              <a:lnSpc>
                <a:spcPct val="120000"/>
              </a:lnSpc>
              <a:spcBef>
                <a:spcPts val="0"/>
              </a:spcBef>
              <a:buFontTx/>
              <a:buNone/>
            </a:pPr>
            <a:r>
              <a:rPr lang="en-US" b="1" dirty="0">
                <a:latin typeface="+mn-lt"/>
              </a:rPr>
              <a:t>Appropriate Hardware &amp; Software</a:t>
            </a:r>
          </a:p>
        </p:txBody>
      </p:sp>
      <p:sp>
        <p:nvSpPr>
          <p:cNvPr id="4" name="TextBox 3"/>
          <p:cNvSpPr txBox="1"/>
          <p:nvPr/>
        </p:nvSpPr>
        <p:spPr>
          <a:xfrm>
            <a:off x="1207440" y="3690068"/>
            <a:ext cx="817853" cy="424732"/>
          </a:xfrm>
          <a:prstGeom prst="rect">
            <a:avLst/>
          </a:prstGeom>
          <a:noFill/>
        </p:spPr>
        <p:txBody>
          <a:bodyPr wrap="none" rtlCol="0">
            <a:spAutoFit/>
          </a:bodyPr>
          <a:lstStyle/>
          <a:p>
            <a:r>
              <a:rPr lang="en-US" dirty="0">
                <a:solidFill>
                  <a:srgbClr val="FF0000"/>
                </a:solidFill>
              </a:rPr>
              <a:t>V&amp;V</a:t>
            </a:r>
          </a:p>
        </p:txBody>
      </p:sp>
      <p:cxnSp>
        <p:nvCxnSpPr>
          <p:cNvPr id="6" name="Straight Arrow Connector 5"/>
          <p:cNvCxnSpPr/>
          <p:nvPr/>
        </p:nvCxnSpPr>
        <p:spPr bwMode="auto">
          <a:xfrm>
            <a:off x="2151888" y="3913632"/>
            <a:ext cx="914400" cy="0"/>
          </a:xfrm>
          <a:prstGeom prst="straightConnector1">
            <a:avLst/>
          </a:prstGeom>
          <a:noFill/>
          <a:ln w="25400" cap="flat" cmpd="sng" algn="ctr">
            <a:solidFill>
              <a:srgbClr val="FF0000"/>
            </a:solidFill>
            <a:prstDash val="solid"/>
            <a:round/>
            <a:headEnd type="none" w="med" len="med"/>
            <a:tailEnd type="arrow"/>
          </a:ln>
          <a:effectLst/>
        </p:spPr>
      </p:cxnSp>
      <p:sp>
        <p:nvSpPr>
          <p:cNvPr id="7" name="Title 1">
            <a:extLst>
              <a:ext uri="{FF2B5EF4-FFF2-40B4-BE49-F238E27FC236}">
                <a16:creationId xmlns:a16="http://schemas.microsoft.com/office/drawing/2014/main" id="{A3201161-8DD0-2BBE-C1D4-FFD10B10677B}"/>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The Simulation</a:t>
            </a:r>
            <a:br>
              <a:rPr lang="en-US" dirty="0"/>
            </a:br>
            <a:r>
              <a:rPr lang="en-US" dirty="0"/>
              <a:t>Credibility “Equation”</a:t>
            </a:r>
          </a:p>
        </p:txBody>
      </p:sp>
      <p:sp>
        <p:nvSpPr>
          <p:cNvPr id="2" name="Slide Number Placeholder 1">
            <a:extLst>
              <a:ext uri="{FF2B5EF4-FFF2-40B4-BE49-F238E27FC236}">
                <a16:creationId xmlns:a16="http://schemas.microsoft.com/office/drawing/2014/main" id="{00B9143F-F040-3D8A-3F16-378BEC4734B9}"/>
              </a:ext>
            </a:extLst>
          </p:cNvPr>
          <p:cNvSpPr>
            <a:spLocks noGrp="1"/>
          </p:cNvSpPr>
          <p:nvPr>
            <p:ph type="sldNum" sz="quarter" idx="12"/>
          </p:nvPr>
        </p:nvSpPr>
        <p:spPr/>
        <p:txBody>
          <a:bodyPr/>
          <a:lstStyle/>
          <a:p>
            <a:fld id="{C1DA28E7-6C27-414B-9E47-196AFE27788E}" type="slidenum">
              <a:rPr lang="en-US" smtClean="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771" name="Text Box 187"/>
          <p:cNvSpPr txBox="1">
            <a:spLocks noChangeArrowheads="1"/>
          </p:cNvSpPr>
          <p:nvPr/>
        </p:nvSpPr>
        <p:spPr bwMode="auto">
          <a:xfrm>
            <a:off x="1054100" y="4325874"/>
            <a:ext cx="3594100" cy="923330"/>
          </a:xfrm>
          <a:prstGeom prst="rect">
            <a:avLst/>
          </a:prstGeom>
          <a:noFill/>
          <a:ln w="25400">
            <a:solidFill>
              <a:srgbClr val="000000"/>
            </a:solidFill>
            <a:miter lim="800000"/>
            <a:headEnd/>
            <a:tailEnd/>
          </a:ln>
          <a:effectLst/>
        </p:spPr>
        <p:txBody>
          <a:bodyPr wrap="square">
            <a:spAutoFit/>
          </a:bodyPr>
          <a:lstStyle/>
          <a:p>
            <a:pPr>
              <a:lnSpc>
                <a:spcPct val="100000"/>
              </a:lnSpc>
              <a:spcBef>
                <a:spcPct val="50000"/>
              </a:spcBef>
            </a:pPr>
            <a:r>
              <a:rPr lang="en-US" sz="1800" dirty="0">
                <a:solidFill>
                  <a:srgbClr val="050507"/>
                </a:solidFill>
              </a:rPr>
              <a:t>Without adequate evidence, </a:t>
            </a:r>
            <a:br>
              <a:rPr lang="en-US" sz="1800" dirty="0">
                <a:solidFill>
                  <a:srgbClr val="050507"/>
                </a:solidFill>
              </a:rPr>
            </a:br>
            <a:r>
              <a:rPr lang="en-US" sz="1800" dirty="0">
                <a:solidFill>
                  <a:srgbClr val="050507"/>
                </a:solidFill>
              </a:rPr>
              <a:t>you’re out on a limb using </a:t>
            </a:r>
            <a:br>
              <a:rPr lang="en-US" sz="1800" dirty="0">
                <a:solidFill>
                  <a:srgbClr val="050507"/>
                </a:solidFill>
              </a:rPr>
            </a:br>
            <a:r>
              <a:rPr lang="en-US" sz="1800" dirty="0">
                <a:solidFill>
                  <a:srgbClr val="050507"/>
                </a:solidFill>
              </a:rPr>
              <a:t>model results…</a:t>
            </a:r>
          </a:p>
        </p:txBody>
      </p:sp>
      <p:grpSp>
        <p:nvGrpSpPr>
          <p:cNvPr id="2" name="Group 1">
            <a:extLst>
              <a:ext uri="{FF2B5EF4-FFF2-40B4-BE49-F238E27FC236}">
                <a16:creationId xmlns:a16="http://schemas.microsoft.com/office/drawing/2014/main" id="{5407D0A7-5F8F-719C-8D36-11FAE5D8FAF2}"/>
              </a:ext>
            </a:extLst>
          </p:cNvPr>
          <p:cNvGrpSpPr>
            <a:grpSpLocks noChangeAspect="1"/>
          </p:cNvGrpSpPr>
          <p:nvPr/>
        </p:nvGrpSpPr>
        <p:grpSpPr>
          <a:xfrm>
            <a:off x="5933281" y="1323912"/>
            <a:ext cx="2706687" cy="5043487"/>
            <a:chOff x="5903913" y="1220788"/>
            <a:chExt cx="2706687" cy="5043487"/>
          </a:xfrm>
        </p:grpSpPr>
        <p:sp>
          <p:nvSpPr>
            <p:cNvPr id="195871" name="Freeform 287"/>
            <p:cNvSpPr>
              <a:spLocks/>
            </p:cNvSpPr>
            <p:nvPr/>
          </p:nvSpPr>
          <p:spPr bwMode="ltGray">
            <a:xfrm>
              <a:off x="7478713" y="5673725"/>
              <a:ext cx="304800" cy="590550"/>
            </a:xfrm>
            <a:custGeom>
              <a:avLst/>
              <a:gdLst/>
              <a:ahLst/>
              <a:cxnLst>
                <a:cxn ang="0">
                  <a:pos x="106" y="30"/>
                </a:cxn>
                <a:cxn ang="0">
                  <a:pos x="113" y="91"/>
                </a:cxn>
                <a:cxn ang="0">
                  <a:pos x="113" y="136"/>
                </a:cxn>
                <a:cxn ang="0">
                  <a:pos x="136" y="189"/>
                </a:cxn>
                <a:cxn ang="0">
                  <a:pos x="152" y="220"/>
                </a:cxn>
                <a:cxn ang="0">
                  <a:pos x="167" y="265"/>
                </a:cxn>
                <a:cxn ang="0">
                  <a:pos x="174" y="295"/>
                </a:cxn>
                <a:cxn ang="0">
                  <a:pos x="174" y="318"/>
                </a:cxn>
                <a:cxn ang="0">
                  <a:pos x="152" y="340"/>
                </a:cxn>
                <a:cxn ang="0">
                  <a:pos x="128" y="348"/>
                </a:cxn>
                <a:cxn ang="0">
                  <a:pos x="121" y="364"/>
                </a:cxn>
                <a:cxn ang="0">
                  <a:pos x="113" y="371"/>
                </a:cxn>
                <a:cxn ang="0">
                  <a:pos x="98" y="371"/>
                </a:cxn>
                <a:cxn ang="0">
                  <a:pos x="76" y="355"/>
                </a:cxn>
                <a:cxn ang="0">
                  <a:pos x="76" y="333"/>
                </a:cxn>
                <a:cxn ang="0">
                  <a:pos x="60" y="318"/>
                </a:cxn>
                <a:cxn ang="0">
                  <a:pos x="53" y="288"/>
                </a:cxn>
                <a:cxn ang="0">
                  <a:pos x="45" y="250"/>
                </a:cxn>
                <a:cxn ang="0">
                  <a:pos x="38" y="204"/>
                </a:cxn>
                <a:cxn ang="0">
                  <a:pos x="23" y="189"/>
                </a:cxn>
                <a:cxn ang="0">
                  <a:pos x="15" y="174"/>
                </a:cxn>
                <a:cxn ang="0">
                  <a:pos x="0" y="159"/>
                </a:cxn>
                <a:cxn ang="0">
                  <a:pos x="0" y="121"/>
                </a:cxn>
                <a:cxn ang="0">
                  <a:pos x="15" y="91"/>
                </a:cxn>
                <a:cxn ang="0">
                  <a:pos x="23" y="52"/>
                </a:cxn>
                <a:cxn ang="0">
                  <a:pos x="30" y="0"/>
                </a:cxn>
                <a:cxn ang="0">
                  <a:pos x="106" y="30"/>
                </a:cxn>
              </a:cxnLst>
              <a:rect l="0" t="0" r="r" b="b"/>
              <a:pathLst>
                <a:path w="175" h="372">
                  <a:moveTo>
                    <a:pt x="106" y="30"/>
                  </a:moveTo>
                  <a:lnTo>
                    <a:pt x="113" y="91"/>
                  </a:lnTo>
                  <a:lnTo>
                    <a:pt x="113" y="136"/>
                  </a:lnTo>
                  <a:lnTo>
                    <a:pt x="136" y="189"/>
                  </a:lnTo>
                  <a:lnTo>
                    <a:pt x="152" y="220"/>
                  </a:lnTo>
                  <a:lnTo>
                    <a:pt x="167" y="265"/>
                  </a:lnTo>
                  <a:lnTo>
                    <a:pt x="174" y="295"/>
                  </a:lnTo>
                  <a:lnTo>
                    <a:pt x="174" y="318"/>
                  </a:lnTo>
                  <a:lnTo>
                    <a:pt x="152" y="340"/>
                  </a:lnTo>
                  <a:lnTo>
                    <a:pt x="128" y="348"/>
                  </a:lnTo>
                  <a:lnTo>
                    <a:pt x="121" y="364"/>
                  </a:lnTo>
                  <a:lnTo>
                    <a:pt x="113" y="371"/>
                  </a:lnTo>
                  <a:lnTo>
                    <a:pt x="98" y="371"/>
                  </a:lnTo>
                  <a:lnTo>
                    <a:pt x="76" y="355"/>
                  </a:lnTo>
                  <a:lnTo>
                    <a:pt x="76" y="333"/>
                  </a:lnTo>
                  <a:lnTo>
                    <a:pt x="60" y="318"/>
                  </a:lnTo>
                  <a:lnTo>
                    <a:pt x="53" y="288"/>
                  </a:lnTo>
                  <a:lnTo>
                    <a:pt x="45" y="250"/>
                  </a:lnTo>
                  <a:lnTo>
                    <a:pt x="38" y="204"/>
                  </a:lnTo>
                  <a:lnTo>
                    <a:pt x="23" y="189"/>
                  </a:lnTo>
                  <a:lnTo>
                    <a:pt x="15" y="174"/>
                  </a:lnTo>
                  <a:lnTo>
                    <a:pt x="0" y="159"/>
                  </a:lnTo>
                  <a:lnTo>
                    <a:pt x="0" y="121"/>
                  </a:lnTo>
                  <a:lnTo>
                    <a:pt x="15" y="91"/>
                  </a:lnTo>
                  <a:lnTo>
                    <a:pt x="23" y="52"/>
                  </a:lnTo>
                  <a:lnTo>
                    <a:pt x="30" y="0"/>
                  </a:lnTo>
                  <a:lnTo>
                    <a:pt x="106" y="30"/>
                  </a:lnTo>
                </a:path>
              </a:pathLst>
            </a:custGeom>
            <a:solidFill>
              <a:schemeClr val="accent1"/>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72" name="Freeform 288"/>
            <p:cNvSpPr>
              <a:spLocks/>
            </p:cNvSpPr>
            <p:nvPr/>
          </p:nvSpPr>
          <p:spPr bwMode="ltGray">
            <a:xfrm>
              <a:off x="7059613" y="5616575"/>
              <a:ext cx="304800" cy="590550"/>
            </a:xfrm>
            <a:custGeom>
              <a:avLst/>
              <a:gdLst/>
              <a:ahLst/>
              <a:cxnLst>
                <a:cxn ang="0">
                  <a:pos x="68" y="30"/>
                </a:cxn>
                <a:cxn ang="0">
                  <a:pos x="60" y="91"/>
                </a:cxn>
                <a:cxn ang="0">
                  <a:pos x="60" y="136"/>
                </a:cxn>
                <a:cxn ang="0">
                  <a:pos x="38" y="189"/>
                </a:cxn>
                <a:cxn ang="0">
                  <a:pos x="23" y="220"/>
                </a:cxn>
                <a:cxn ang="0">
                  <a:pos x="8" y="265"/>
                </a:cxn>
                <a:cxn ang="0">
                  <a:pos x="0" y="295"/>
                </a:cxn>
                <a:cxn ang="0">
                  <a:pos x="0" y="325"/>
                </a:cxn>
                <a:cxn ang="0">
                  <a:pos x="23" y="348"/>
                </a:cxn>
                <a:cxn ang="0">
                  <a:pos x="45" y="348"/>
                </a:cxn>
                <a:cxn ang="0">
                  <a:pos x="53" y="364"/>
                </a:cxn>
                <a:cxn ang="0">
                  <a:pos x="60" y="371"/>
                </a:cxn>
                <a:cxn ang="0">
                  <a:pos x="76" y="371"/>
                </a:cxn>
                <a:cxn ang="0">
                  <a:pos x="98" y="356"/>
                </a:cxn>
                <a:cxn ang="0">
                  <a:pos x="98" y="340"/>
                </a:cxn>
                <a:cxn ang="0">
                  <a:pos x="113" y="318"/>
                </a:cxn>
                <a:cxn ang="0">
                  <a:pos x="121" y="288"/>
                </a:cxn>
                <a:cxn ang="0">
                  <a:pos x="128" y="250"/>
                </a:cxn>
                <a:cxn ang="0">
                  <a:pos x="136" y="204"/>
                </a:cxn>
                <a:cxn ang="0">
                  <a:pos x="151" y="189"/>
                </a:cxn>
                <a:cxn ang="0">
                  <a:pos x="159" y="174"/>
                </a:cxn>
                <a:cxn ang="0">
                  <a:pos x="174" y="159"/>
                </a:cxn>
                <a:cxn ang="0">
                  <a:pos x="174" y="121"/>
                </a:cxn>
                <a:cxn ang="0">
                  <a:pos x="159" y="91"/>
                </a:cxn>
                <a:cxn ang="0">
                  <a:pos x="151" y="61"/>
                </a:cxn>
                <a:cxn ang="0">
                  <a:pos x="143" y="0"/>
                </a:cxn>
                <a:cxn ang="0">
                  <a:pos x="68" y="30"/>
                </a:cxn>
              </a:cxnLst>
              <a:rect l="0" t="0" r="r" b="b"/>
              <a:pathLst>
                <a:path w="175" h="372">
                  <a:moveTo>
                    <a:pt x="68" y="30"/>
                  </a:moveTo>
                  <a:lnTo>
                    <a:pt x="60" y="91"/>
                  </a:lnTo>
                  <a:lnTo>
                    <a:pt x="60" y="136"/>
                  </a:lnTo>
                  <a:lnTo>
                    <a:pt x="38" y="189"/>
                  </a:lnTo>
                  <a:lnTo>
                    <a:pt x="23" y="220"/>
                  </a:lnTo>
                  <a:lnTo>
                    <a:pt x="8" y="265"/>
                  </a:lnTo>
                  <a:lnTo>
                    <a:pt x="0" y="295"/>
                  </a:lnTo>
                  <a:lnTo>
                    <a:pt x="0" y="325"/>
                  </a:lnTo>
                  <a:lnTo>
                    <a:pt x="23" y="348"/>
                  </a:lnTo>
                  <a:lnTo>
                    <a:pt x="45" y="348"/>
                  </a:lnTo>
                  <a:lnTo>
                    <a:pt x="53" y="364"/>
                  </a:lnTo>
                  <a:lnTo>
                    <a:pt x="60" y="371"/>
                  </a:lnTo>
                  <a:lnTo>
                    <a:pt x="76" y="371"/>
                  </a:lnTo>
                  <a:lnTo>
                    <a:pt x="98" y="356"/>
                  </a:lnTo>
                  <a:lnTo>
                    <a:pt x="98" y="340"/>
                  </a:lnTo>
                  <a:lnTo>
                    <a:pt x="113" y="318"/>
                  </a:lnTo>
                  <a:lnTo>
                    <a:pt x="121" y="288"/>
                  </a:lnTo>
                  <a:lnTo>
                    <a:pt x="128" y="250"/>
                  </a:lnTo>
                  <a:lnTo>
                    <a:pt x="136" y="204"/>
                  </a:lnTo>
                  <a:lnTo>
                    <a:pt x="151" y="189"/>
                  </a:lnTo>
                  <a:lnTo>
                    <a:pt x="159" y="174"/>
                  </a:lnTo>
                  <a:lnTo>
                    <a:pt x="174" y="159"/>
                  </a:lnTo>
                  <a:lnTo>
                    <a:pt x="174" y="121"/>
                  </a:lnTo>
                  <a:lnTo>
                    <a:pt x="159" y="91"/>
                  </a:lnTo>
                  <a:lnTo>
                    <a:pt x="151" y="61"/>
                  </a:lnTo>
                  <a:lnTo>
                    <a:pt x="143" y="0"/>
                  </a:lnTo>
                  <a:lnTo>
                    <a:pt x="68" y="30"/>
                  </a:lnTo>
                </a:path>
              </a:pathLst>
            </a:custGeom>
            <a:solidFill>
              <a:schemeClr val="accent1"/>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73" name="Text Box 289"/>
            <p:cNvSpPr txBox="1">
              <a:spLocks noChangeArrowheads="1"/>
            </p:cNvSpPr>
            <p:nvPr/>
          </p:nvSpPr>
          <p:spPr bwMode="ltGray">
            <a:xfrm>
              <a:off x="7300913" y="2613025"/>
              <a:ext cx="234950" cy="336550"/>
            </a:xfrm>
            <a:prstGeom prst="rect">
              <a:avLst/>
            </a:prstGeom>
            <a:noFill/>
            <a:ln w="12700">
              <a:noFill/>
              <a:miter lim="800000"/>
              <a:headEnd type="none" w="sm" len="sm"/>
              <a:tailEnd type="none" w="sm" len="sm"/>
            </a:ln>
            <a:effectLst/>
          </p:spPr>
          <p:txBody>
            <a:bodyPr wrap="none">
              <a:spAutoFit/>
            </a:bodyPr>
            <a:lstStyle/>
            <a:p>
              <a:pPr algn="l">
                <a:lnSpc>
                  <a:spcPct val="100000"/>
                </a:lnSpc>
              </a:pPr>
              <a:r>
                <a:rPr lang="en-US" sz="1600" b="0" dirty="0">
                  <a:solidFill>
                    <a:schemeClr val="bg1"/>
                  </a:solidFill>
                  <a:latin typeface="Times New Roman" pitchFamily="18" charset="0"/>
                </a:rPr>
                <a:t>.</a:t>
              </a:r>
            </a:p>
          </p:txBody>
        </p:sp>
        <p:sp>
          <p:nvSpPr>
            <p:cNvPr id="195874" name="Freeform 290"/>
            <p:cNvSpPr>
              <a:spLocks/>
            </p:cNvSpPr>
            <p:nvPr/>
          </p:nvSpPr>
          <p:spPr bwMode="ltGray">
            <a:xfrm>
              <a:off x="5903913" y="2163763"/>
              <a:ext cx="166687" cy="147637"/>
            </a:xfrm>
            <a:custGeom>
              <a:avLst/>
              <a:gdLst/>
              <a:ahLst/>
              <a:cxnLst>
                <a:cxn ang="0">
                  <a:pos x="104" y="80"/>
                </a:cxn>
                <a:cxn ang="0">
                  <a:pos x="98" y="63"/>
                </a:cxn>
                <a:cxn ang="0">
                  <a:pos x="92" y="46"/>
                </a:cxn>
                <a:cxn ang="0">
                  <a:pos x="86" y="35"/>
                </a:cxn>
                <a:cxn ang="0">
                  <a:pos x="81" y="23"/>
                </a:cxn>
                <a:cxn ang="0">
                  <a:pos x="64" y="12"/>
                </a:cxn>
                <a:cxn ang="0">
                  <a:pos x="52" y="12"/>
                </a:cxn>
                <a:cxn ang="0">
                  <a:pos x="35" y="6"/>
                </a:cxn>
                <a:cxn ang="0">
                  <a:pos x="18" y="6"/>
                </a:cxn>
                <a:cxn ang="0">
                  <a:pos x="6" y="0"/>
                </a:cxn>
                <a:cxn ang="0">
                  <a:pos x="0" y="17"/>
                </a:cxn>
                <a:cxn ang="0">
                  <a:pos x="6" y="35"/>
                </a:cxn>
                <a:cxn ang="0">
                  <a:pos x="6" y="52"/>
                </a:cxn>
                <a:cxn ang="0">
                  <a:pos x="12" y="63"/>
                </a:cxn>
                <a:cxn ang="0">
                  <a:pos x="23" y="74"/>
                </a:cxn>
                <a:cxn ang="0">
                  <a:pos x="35" y="80"/>
                </a:cxn>
                <a:cxn ang="0">
                  <a:pos x="40" y="86"/>
                </a:cxn>
                <a:cxn ang="0">
                  <a:pos x="47" y="92"/>
                </a:cxn>
                <a:cxn ang="0">
                  <a:pos x="64" y="92"/>
                </a:cxn>
                <a:cxn ang="0">
                  <a:pos x="86" y="86"/>
                </a:cxn>
                <a:cxn ang="0">
                  <a:pos x="104" y="80"/>
                </a:cxn>
              </a:cxnLst>
              <a:rect l="0" t="0" r="r" b="b"/>
              <a:pathLst>
                <a:path w="105" h="93">
                  <a:moveTo>
                    <a:pt x="104" y="80"/>
                  </a:moveTo>
                  <a:lnTo>
                    <a:pt x="98" y="63"/>
                  </a:lnTo>
                  <a:lnTo>
                    <a:pt x="92" y="46"/>
                  </a:lnTo>
                  <a:lnTo>
                    <a:pt x="86" y="35"/>
                  </a:lnTo>
                  <a:lnTo>
                    <a:pt x="81" y="23"/>
                  </a:lnTo>
                  <a:lnTo>
                    <a:pt x="64" y="12"/>
                  </a:lnTo>
                  <a:lnTo>
                    <a:pt x="52" y="12"/>
                  </a:lnTo>
                  <a:lnTo>
                    <a:pt x="35" y="6"/>
                  </a:lnTo>
                  <a:lnTo>
                    <a:pt x="18" y="6"/>
                  </a:lnTo>
                  <a:lnTo>
                    <a:pt x="6" y="0"/>
                  </a:lnTo>
                  <a:lnTo>
                    <a:pt x="0" y="17"/>
                  </a:lnTo>
                  <a:lnTo>
                    <a:pt x="6" y="35"/>
                  </a:lnTo>
                  <a:lnTo>
                    <a:pt x="6" y="52"/>
                  </a:lnTo>
                  <a:lnTo>
                    <a:pt x="12" y="63"/>
                  </a:lnTo>
                  <a:lnTo>
                    <a:pt x="23" y="74"/>
                  </a:lnTo>
                  <a:lnTo>
                    <a:pt x="35" y="80"/>
                  </a:lnTo>
                  <a:lnTo>
                    <a:pt x="40" y="86"/>
                  </a:lnTo>
                  <a:lnTo>
                    <a:pt x="47" y="92"/>
                  </a:lnTo>
                  <a:lnTo>
                    <a:pt x="64" y="92"/>
                  </a:lnTo>
                  <a:lnTo>
                    <a:pt x="86" y="86"/>
                  </a:lnTo>
                  <a:lnTo>
                    <a:pt x="104" y="8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75" name="Freeform 291"/>
            <p:cNvSpPr>
              <a:spLocks/>
            </p:cNvSpPr>
            <p:nvPr/>
          </p:nvSpPr>
          <p:spPr bwMode="ltGray">
            <a:xfrm>
              <a:off x="6970713" y="3973513"/>
              <a:ext cx="741362" cy="1830387"/>
            </a:xfrm>
            <a:custGeom>
              <a:avLst/>
              <a:gdLst/>
              <a:ahLst/>
              <a:cxnLst>
                <a:cxn ang="0">
                  <a:pos x="24" y="0"/>
                </a:cxn>
                <a:cxn ang="0">
                  <a:pos x="385" y="43"/>
                </a:cxn>
                <a:cxn ang="0">
                  <a:pos x="408" y="177"/>
                </a:cxn>
                <a:cxn ang="0">
                  <a:pos x="423" y="264"/>
                </a:cxn>
                <a:cxn ang="0">
                  <a:pos x="437" y="422"/>
                </a:cxn>
                <a:cxn ang="0">
                  <a:pos x="447" y="543"/>
                </a:cxn>
                <a:cxn ang="0">
                  <a:pos x="452" y="716"/>
                </a:cxn>
                <a:cxn ang="0">
                  <a:pos x="466" y="907"/>
                </a:cxn>
                <a:cxn ang="0">
                  <a:pos x="466" y="1152"/>
                </a:cxn>
                <a:cxn ang="0">
                  <a:pos x="322" y="1133"/>
                </a:cxn>
                <a:cxn ang="0">
                  <a:pos x="313" y="979"/>
                </a:cxn>
                <a:cxn ang="0">
                  <a:pos x="307" y="869"/>
                </a:cxn>
                <a:cxn ang="0">
                  <a:pos x="284" y="730"/>
                </a:cxn>
                <a:cxn ang="0">
                  <a:pos x="270" y="624"/>
                </a:cxn>
                <a:cxn ang="0">
                  <a:pos x="255" y="537"/>
                </a:cxn>
                <a:cxn ang="0">
                  <a:pos x="221" y="356"/>
                </a:cxn>
                <a:cxn ang="0">
                  <a:pos x="231" y="528"/>
                </a:cxn>
                <a:cxn ang="0">
                  <a:pos x="235" y="658"/>
                </a:cxn>
                <a:cxn ang="0">
                  <a:pos x="241" y="768"/>
                </a:cxn>
                <a:cxn ang="0">
                  <a:pos x="245" y="922"/>
                </a:cxn>
                <a:cxn ang="0">
                  <a:pos x="235" y="1099"/>
                </a:cxn>
                <a:cxn ang="0">
                  <a:pos x="231" y="1138"/>
                </a:cxn>
                <a:cxn ang="0">
                  <a:pos x="111" y="1142"/>
                </a:cxn>
                <a:cxn ang="0">
                  <a:pos x="96" y="960"/>
                </a:cxn>
                <a:cxn ang="0">
                  <a:pos x="77" y="797"/>
                </a:cxn>
                <a:cxn ang="0">
                  <a:pos x="58" y="672"/>
                </a:cxn>
                <a:cxn ang="0">
                  <a:pos x="10" y="399"/>
                </a:cxn>
                <a:cxn ang="0">
                  <a:pos x="0" y="312"/>
                </a:cxn>
                <a:cxn ang="0">
                  <a:pos x="0" y="202"/>
                </a:cxn>
                <a:cxn ang="0">
                  <a:pos x="5" y="120"/>
                </a:cxn>
                <a:cxn ang="0">
                  <a:pos x="24" y="0"/>
                </a:cxn>
              </a:cxnLst>
              <a:rect l="0" t="0" r="r" b="b"/>
              <a:pathLst>
                <a:path w="467" h="1153">
                  <a:moveTo>
                    <a:pt x="24" y="0"/>
                  </a:moveTo>
                  <a:lnTo>
                    <a:pt x="385" y="43"/>
                  </a:lnTo>
                  <a:lnTo>
                    <a:pt x="408" y="177"/>
                  </a:lnTo>
                  <a:lnTo>
                    <a:pt x="423" y="264"/>
                  </a:lnTo>
                  <a:lnTo>
                    <a:pt x="437" y="422"/>
                  </a:lnTo>
                  <a:lnTo>
                    <a:pt x="447" y="543"/>
                  </a:lnTo>
                  <a:lnTo>
                    <a:pt x="452" y="716"/>
                  </a:lnTo>
                  <a:lnTo>
                    <a:pt x="466" y="907"/>
                  </a:lnTo>
                  <a:lnTo>
                    <a:pt x="466" y="1152"/>
                  </a:lnTo>
                  <a:lnTo>
                    <a:pt x="322" y="1133"/>
                  </a:lnTo>
                  <a:lnTo>
                    <a:pt x="313" y="979"/>
                  </a:lnTo>
                  <a:lnTo>
                    <a:pt x="307" y="869"/>
                  </a:lnTo>
                  <a:lnTo>
                    <a:pt x="284" y="730"/>
                  </a:lnTo>
                  <a:lnTo>
                    <a:pt x="270" y="624"/>
                  </a:lnTo>
                  <a:lnTo>
                    <a:pt x="255" y="537"/>
                  </a:lnTo>
                  <a:lnTo>
                    <a:pt x="221" y="356"/>
                  </a:lnTo>
                  <a:lnTo>
                    <a:pt x="231" y="528"/>
                  </a:lnTo>
                  <a:lnTo>
                    <a:pt x="235" y="658"/>
                  </a:lnTo>
                  <a:lnTo>
                    <a:pt x="241" y="768"/>
                  </a:lnTo>
                  <a:lnTo>
                    <a:pt x="245" y="922"/>
                  </a:lnTo>
                  <a:lnTo>
                    <a:pt x="235" y="1099"/>
                  </a:lnTo>
                  <a:lnTo>
                    <a:pt x="231" y="1138"/>
                  </a:lnTo>
                  <a:lnTo>
                    <a:pt x="111" y="1142"/>
                  </a:lnTo>
                  <a:lnTo>
                    <a:pt x="96" y="960"/>
                  </a:lnTo>
                  <a:lnTo>
                    <a:pt x="77" y="797"/>
                  </a:lnTo>
                  <a:lnTo>
                    <a:pt x="58" y="672"/>
                  </a:lnTo>
                  <a:lnTo>
                    <a:pt x="10" y="399"/>
                  </a:lnTo>
                  <a:lnTo>
                    <a:pt x="0" y="312"/>
                  </a:lnTo>
                  <a:lnTo>
                    <a:pt x="0" y="202"/>
                  </a:lnTo>
                  <a:lnTo>
                    <a:pt x="5" y="120"/>
                  </a:lnTo>
                  <a:lnTo>
                    <a:pt x="24" y="0"/>
                  </a:lnTo>
                </a:path>
              </a:pathLst>
            </a:custGeom>
            <a:solidFill>
              <a:srgbClr val="0000FF"/>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76" name="Freeform 292"/>
            <p:cNvSpPr>
              <a:spLocks/>
            </p:cNvSpPr>
            <p:nvPr/>
          </p:nvSpPr>
          <p:spPr bwMode="ltGray">
            <a:xfrm>
              <a:off x="7138988" y="2776538"/>
              <a:ext cx="239712" cy="230187"/>
            </a:xfrm>
            <a:custGeom>
              <a:avLst/>
              <a:gdLst/>
              <a:ahLst/>
              <a:cxnLst>
                <a:cxn ang="0">
                  <a:pos x="150" y="41"/>
                </a:cxn>
                <a:cxn ang="0">
                  <a:pos x="127" y="98"/>
                </a:cxn>
                <a:cxn ang="0">
                  <a:pos x="110" y="127"/>
                </a:cxn>
                <a:cxn ang="0">
                  <a:pos x="40" y="144"/>
                </a:cxn>
                <a:cxn ang="0">
                  <a:pos x="0" y="81"/>
                </a:cxn>
                <a:cxn ang="0">
                  <a:pos x="18" y="0"/>
                </a:cxn>
                <a:cxn ang="0">
                  <a:pos x="150" y="41"/>
                </a:cxn>
              </a:cxnLst>
              <a:rect l="0" t="0" r="r" b="b"/>
              <a:pathLst>
                <a:path w="151" h="145">
                  <a:moveTo>
                    <a:pt x="150" y="41"/>
                  </a:moveTo>
                  <a:lnTo>
                    <a:pt x="127" y="98"/>
                  </a:lnTo>
                  <a:lnTo>
                    <a:pt x="110" y="127"/>
                  </a:lnTo>
                  <a:lnTo>
                    <a:pt x="40" y="144"/>
                  </a:lnTo>
                  <a:lnTo>
                    <a:pt x="0" y="81"/>
                  </a:lnTo>
                  <a:lnTo>
                    <a:pt x="18" y="0"/>
                  </a:lnTo>
                  <a:lnTo>
                    <a:pt x="150" y="41"/>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877" name="Freeform 293"/>
            <p:cNvSpPr>
              <a:spLocks/>
            </p:cNvSpPr>
            <p:nvPr/>
          </p:nvSpPr>
          <p:spPr bwMode="ltGray">
            <a:xfrm>
              <a:off x="7138988" y="2373313"/>
              <a:ext cx="393700" cy="533400"/>
            </a:xfrm>
            <a:custGeom>
              <a:avLst/>
              <a:gdLst/>
              <a:ahLst/>
              <a:cxnLst>
                <a:cxn ang="0">
                  <a:pos x="98" y="6"/>
                </a:cxn>
                <a:cxn ang="0">
                  <a:pos x="127" y="0"/>
                </a:cxn>
                <a:cxn ang="0">
                  <a:pos x="155" y="0"/>
                </a:cxn>
                <a:cxn ang="0">
                  <a:pos x="179" y="6"/>
                </a:cxn>
                <a:cxn ang="0">
                  <a:pos x="201" y="18"/>
                </a:cxn>
                <a:cxn ang="0">
                  <a:pos x="213" y="29"/>
                </a:cxn>
                <a:cxn ang="0">
                  <a:pos x="230" y="47"/>
                </a:cxn>
                <a:cxn ang="0">
                  <a:pos x="242" y="69"/>
                </a:cxn>
                <a:cxn ang="0">
                  <a:pos x="247" y="93"/>
                </a:cxn>
                <a:cxn ang="0">
                  <a:pos x="247" y="115"/>
                </a:cxn>
                <a:cxn ang="0">
                  <a:pos x="247" y="139"/>
                </a:cxn>
                <a:cxn ang="0">
                  <a:pos x="236" y="162"/>
                </a:cxn>
                <a:cxn ang="0">
                  <a:pos x="218" y="196"/>
                </a:cxn>
                <a:cxn ang="0">
                  <a:pos x="213" y="213"/>
                </a:cxn>
                <a:cxn ang="0">
                  <a:pos x="201" y="237"/>
                </a:cxn>
                <a:cxn ang="0">
                  <a:pos x="190" y="259"/>
                </a:cxn>
                <a:cxn ang="0">
                  <a:pos x="172" y="283"/>
                </a:cxn>
                <a:cxn ang="0">
                  <a:pos x="150" y="306"/>
                </a:cxn>
                <a:cxn ang="0">
                  <a:pos x="121" y="323"/>
                </a:cxn>
                <a:cxn ang="0">
                  <a:pos x="93" y="335"/>
                </a:cxn>
                <a:cxn ang="0">
                  <a:pos x="69" y="335"/>
                </a:cxn>
                <a:cxn ang="0">
                  <a:pos x="57" y="335"/>
                </a:cxn>
                <a:cxn ang="0">
                  <a:pos x="47" y="323"/>
                </a:cxn>
                <a:cxn ang="0">
                  <a:pos x="29" y="306"/>
                </a:cxn>
                <a:cxn ang="0">
                  <a:pos x="12" y="266"/>
                </a:cxn>
                <a:cxn ang="0">
                  <a:pos x="6" y="242"/>
                </a:cxn>
                <a:cxn ang="0">
                  <a:pos x="0" y="213"/>
                </a:cxn>
                <a:cxn ang="0">
                  <a:pos x="0" y="191"/>
                </a:cxn>
                <a:cxn ang="0">
                  <a:pos x="6" y="162"/>
                </a:cxn>
                <a:cxn ang="0">
                  <a:pos x="12" y="144"/>
                </a:cxn>
                <a:cxn ang="0">
                  <a:pos x="18" y="115"/>
                </a:cxn>
                <a:cxn ang="0">
                  <a:pos x="40" y="69"/>
                </a:cxn>
                <a:cxn ang="0">
                  <a:pos x="47" y="52"/>
                </a:cxn>
                <a:cxn ang="0">
                  <a:pos x="64" y="35"/>
                </a:cxn>
                <a:cxn ang="0">
                  <a:pos x="81" y="18"/>
                </a:cxn>
                <a:cxn ang="0">
                  <a:pos x="98" y="6"/>
                </a:cxn>
              </a:cxnLst>
              <a:rect l="0" t="0" r="r" b="b"/>
              <a:pathLst>
                <a:path w="248" h="336">
                  <a:moveTo>
                    <a:pt x="98" y="6"/>
                  </a:moveTo>
                  <a:lnTo>
                    <a:pt x="127" y="0"/>
                  </a:lnTo>
                  <a:lnTo>
                    <a:pt x="155" y="0"/>
                  </a:lnTo>
                  <a:lnTo>
                    <a:pt x="179" y="6"/>
                  </a:lnTo>
                  <a:lnTo>
                    <a:pt x="201" y="18"/>
                  </a:lnTo>
                  <a:lnTo>
                    <a:pt x="213" y="29"/>
                  </a:lnTo>
                  <a:lnTo>
                    <a:pt x="230" y="47"/>
                  </a:lnTo>
                  <a:lnTo>
                    <a:pt x="242" y="69"/>
                  </a:lnTo>
                  <a:lnTo>
                    <a:pt x="247" y="93"/>
                  </a:lnTo>
                  <a:lnTo>
                    <a:pt x="247" y="115"/>
                  </a:lnTo>
                  <a:lnTo>
                    <a:pt x="247" y="139"/>
                  </a:lnTo>
                  <a:lnTo>
                    <a:pt x="236" y="162"/>
                  </a:lnTo>
                  <a:lnTo>
                    <a:pt x="218" y="196"/>
                  </a:lnTo>
                  <a:lnTo>
                    <a:pt x="213" y="213"/>
                  </a:lnTo>
                  <a:lnTo>
                    <a:pt x="201" y="237"/>
                  </a:lnTo>
                  <a:lnTo>
                    <a:pt x="190" y="259"/>
                  </a:lnTo>
                  <a:lnTo>
                    <a:pt x="172" y="283"/>
                  </a:lnTo>
                  <a:lnTo>
                    <a:pt x="150" y="306"/>
                  </a:lnTo>
                  <a:lnTo>
                    <a:pt x="121" y="323"/>
                  </a:lnTo>
                  <a:lnTo>
                    <a:pt x="93" y="335"/>
                  </a:lnTo>
                  <a:lnTo>
                    <a:pt x="69" y="335"/>
                  </a:lnTo>
                  <a:lnTo>
                    <a:pt x="57" y="335"/>
                  </a:lnTo>
                  <a:lnTo>
                    <a:pt x="47" y="323"/>
                  </a:lnTo>
                  <a:lnTo>
                    <a:pt x="29" y="306"/>
                  </a:lnTo>
                  <a:lnTo>
                    <a:pt x="12" y="266"/>
                  </a:lnTo>
                  <a:lnTo>
                    <a:pt x="6" y="242"/>
                  </a:lnTo>
                  <a:lnTo>
                    <a:pt x="0" y="213"/>
                  </a:lnTo>
                  <a:lnTo>
                    <a:pt x="0" y="191"/>
                  </a:lnTo>
                  <a:lnTo>
                    <a:pt x="6" y="162"/>
                  </a:lnTo>
                  <a:lnTo>
                    <a:pt x="12" y="144"/>
                  </a:lnTo>
                  <a:lnTo>
                    <a:pt x="18" y="115"/>
                  </a:lnTo>
                  <a:lnTo>
                    <a:pt x="40" y="69"/>
                  </a:lnTo>
                  <a:lnTo>
                    <a:pt x="47" y="52"/>
                  </a:lnTo>
                  <a:lnTo>
                    <a:pt x="64" y="35"/>
                  </a:lnTo>
                  <a:lnTo>
                    <a:pt x="81" y="18"/>
                  </a:lnTo>
                  <a:lnTo>
                    <a:pt x="98" y="6"/>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878" name="Freeform 294"/>
            <p:cNvSpPr>
              <a:spLocks/>
            </p:cNvSpPr>
            <p:nvPr/>
          </p:nvSpPr>
          <p:spPr bwMode="ltGray">
            <a:xfrm>
              <a:off x="7167563" y="2327275"/>
              <a:ext cx="403225" cy="368300"/>
            </a:xfrm>
            <a:custGeom>
              <a:avLst/>
              <a:gdLst/>
              <a:ahLst/>
              <a:cxnLst>
                <a:cxn ang="0">
                  <a:pos x="5" y="127"/>
                </a:cxn>
                <a:cxn ang="0">
                  <a:pos x="5" y="105"/>
                </a:cxn>
                <a:cxn ang="0">
                  <a:pos x="5" y="76"/>
                </a:cxn>
                <a:cxn ang="0">
                  <a:pos x="17" y="58"/>
                </a:cxn>
                <a:cxn ang="0">
                  <a:pos x="34" y="35"/>
                </a:cxn>
                <a:cxn ang="0">
                  <a:pos x="51" y="23"/>
                </a:cxn>
                <a:cxn ang="0">
                  <a:pos x="68" y="23"/>
                </a:cxn>
                <a:cxn ang="0">
                  <a:pos x="92" y="0"/>
                </a:cxn>
                <a:cxn ang="0">
                  <a:pos x="114" y="0"/>
                </a:cxn>
                <a:cxn ang="0">
                  <a:pos x="155" y="0"/>
                </a:cxn>
                <a:cxn ang="0">
                  <a:pos x="178" y="6"/>
                </a:cxn>
                <a:cxn ang="0">
                  <a:pos x="207" y="23"/>
                </a:cxn>
                <a:cxn ang="0">
                  <a:pos x="230" y="47"/>
                </a:cxn>
                <a:cxn ang="0">
                  <a:pos x="253" y="69"/>
                </a:cxn>
                <a:cxn ang="0">
                  <a:pos x="253" y="105"/>
                </a:cxn>
                <a:cxn ang="0">
                  <a:pos x="253" y="144"/>
                </a:cxn>
                <a:cxn ang="0">
                  <a:pos x="248" y="162"/>
                </a:cxn>
                <a:cxn ang="0">
                  <a:pos x="224" y="208"/>
                </a:cxn>
                <a:cxn ang="0">
                  <a:pos x="207" y="226"/>
                </a:cxn>
                <a:cxn ang="0">
                  <a:pos x="201" y="220"/>
                </a:cxn>
                <a:cxn ang="0">
                  <a:pos x="207" y="197"/>
                </a:cxn>
                <a:cxn ang="0">
                  <a:pos x="219" y="156"/>
                </a:cxn>
                <a:cxn ang="0">
                  <a:pos x="224" y="139"/>
                </a:cxn>
                <a:cxn ang="0">
                  <a:pos x="212" y="134"/>
                </a:cxn>
                <a:cxn ang="0">
                  <a:pos x="172" y="105"/>
                </a:cxn>
                <a:cxn ang="0">
                  <a:pos x="161" y="93"/>
                </a:cxn>
                <a:cxn ang="0">
                  <a:pos x="155" y="110"/>
                </a:cxn>
                <a:cxn ang="0">
                  <a:pos x="149" y="98"/>
                </a:cxn>
                <a:cxn ang="0">
                  <a:pos x="132" y="81"/>
                </a:cxn>
                <a:cxn ang="0">
                  <a:pos x="121" y="76"/>
                </a:cxn>
                <a:cxn ang="0">
                  <a:pos x="104" y="69"/>
                </a:cxn>
                <a:cxn ang="0">
                  <a:pos x="86" y="58"/>
                </a:cxn>
                <a:cxn ang="0">
                  <a:pos x="68" y="64"/>
                </a:cxn>
                <a:cxn ang="0">
                  <a:pos x="51" y="81"/>
                </a:cxn>
                <a:cxn ang="0">
                  <a:pos x="29" y="105"/>
                </a:cxn>
                <a:cxn ang="0">
                  <a:pos x="11" y="127"/>
                </a:cxn>
              </a:cxnLst>
              <a:rect l="0" t="0" r="r" b="b"/>
              <a:pathLst>
                <a:path w="254" h="232">
                  <a:moveTo>
                    <a:pt x="0" y="151"/>
                  </a:moveTo>
                  <a:lnTo>
                    <a:pt x="5" y="127"/>
                  </a:lnTo>
                  <a:lnTo>
                    <a:pt x="5" y="116"/>
                  </a:lnTo>
                  <a:lnTo>
                    <a:pt x="5" y="105"/>
                  </a:lnTo>
                  <a:lnTo>
                    <a:pt x="5" y="87"/>
                  </a:lnTo>
                  <a:lnTo>
                    <a:pt x="5" y="76"/>
                  </a:lnTo>
                  <a:lnTo>
                    <a:pt x="11" y="64"/>
                  </a:lnTo>
                  <a:lnTo>
                    <a:pt x="17" y="58"/>
                  </a:lnTo>
                  <a:lnTo>
                    <a:pt x="23" y="47"/>
                  </a:lnTo>
                  <a:lnTo>
                    <a:pt x="34" y="35"/>
                  </a:lnTo>
                  <a:lnTo>
                    <a:pt x="46" y="29"/>
                  </a:lnTo>
                  <a:lnTo>
                    <a:pt x="51" y="23"/>
                  </a:lnTo>
                  <a:lnTo>
                    <a:pt x="58" y="23"/>
                  </a:lnTo>
                  <a:lnTo>
                    <a:pt x="68" y="23"/>
                  </a:lnTo>
                  <a:lnTo>
                    <a:pt x="86" y="6"/>
                  </a:lnTo>
                  <a:lnTo>
                    <a:pt x="92" y="0"/>
                  </a:lnTo>
                  <a:lnTo>
                    <a:pt x="104" y="0"/>
                  </a:lnTo>
                  <a:lnTo>
                    <a:pt x="114" y="0"/>
                  </a:lnTo>
                  <a:lnTo>
                    <a:pt x="132" y="0"/>
                  </a:lnTo>
                  <a:lnTo>
                    <a:pt x="155" y="0"/>
                  </a:lnTo>
                  <a:lnTo>
                    <a:pt x="172" y="6"/>
                  </a:lnTo>
                  <a:lnTo>
                    <a:pt x="178" y="6"/>
                  </a:lnTo>
                  <a:lnTo>
                    <a:pt x="190" y="12"/>
                  </a:lnTo>
                  <a:lnTo>
                    <a:pt x="207" y="23"/>
                  </a:lnTo>
                  <a:lnTo>
                    <a:pt x="219" y="29"/>
                  </a:lnTo>
                  <a:lnTo>
                    <a:pt x="230" y="47"/>
                  </a:lnTo>
                  <a:lnTo>
                    <a:pt x="248" y="64"/>
                  </a:lnTo>
                  <a:lnTo>
                    <a:pt x="253" y="69"/>
                  </a:lnTo>
                  <a:lnTo>
                    <a:pt x="253" y="76"/>
                  </a:lnTo>
                  <a:lnTo>
                    <a:pt x="253" y="105"/>
                  </a:lnTo>
                  <a:lnTo>
                    <a:pt x="253" y="139"/>
                  </a:lnTo>
                  <a:lnTo>
                    <a:pt x="253" y="144"/>
                  </a:lnTo>
                  <a:lnTo>
                    <a:pt x="253" y="151"/>
                  </a:lnTo>
                  <a:lnTo>
                    <a:pt x="248" y="162"/>
                  </a:lnTo>
                  <a:lnTo>
                    <a:pt x="241" y="191"/>
                  </a:lnTo>
                  <a:lnTo>
                    <a:pt x="224" y="208"/>
                  </a:lnTo>
                  <a:lnTo>
                    <a:pt x="219" y="214"/>
                  </a:lnTo>
                  <a:lnTo>
                    <a:pt x="207" y="226"/>
                  </a:lnTo>
                  <a:lnTo>
                    <a:pt x="201" y="231"/>
                  </a:lnTo>
                  <a:lnTo>
                    <a:pt x="201" y="220"/>
                  </a:lnTo>
                  <a:lnTo>
                    <a:pt x="201" y="208"/>
                  </a:lnTo>
                  <a:lnTo>
                    <a:pt x="207" y="197"/>
                  </a:lnTo>
                  <a:lnTo>
                    <a:pt x="212" y="185"/>
                  </a:lnTo>
                  <a:lnTo>
                    <a:pt x="219" y="156"/>
                  </a:lnTo>
                  <a:lnTo>
                    <a:pt x="224" y="151"/>
                  </a:lnTo>
                  <a:lnTo>
                    <a:pt x="224" y="139"/>
                  </a:lnTo>
                  <a:lnTo>
                    <a:pt x="219" y="139"/>
                  </a:lnTo>
                  <a:lnTo>
                    <a:pt x="212" y="134"/>
                  </a:lnTo>
                  <a:lnTo>
                    <a:pt x="207" y="134"/>
                  </a:lnTo>
                  <a:lnTo>
                    <a:pt x="172" y="105"/>
                  </a:lnTo>
                  <a:lnTo>
                    <a:pt x="167" y="98"/>
                  </a:lnTo>
                  <a:lnTo>
                    <a:pt x="161" y="93"/>
                  </a:lnTo>
                  <a:lnTo>
                    <a:pt x="155" y="98"/>
                  </a:lnTo>
                  <a:lnTo>
                    <a:pt x="155" y="110"/>
                  </a:lnTo>
                  <a:lnTo>
                    <a:pt x="155" y="98"/>
                  </a:lnTo>
                  <a:lnTo>
                    <a:pt x="149" y="98"/>
                  </a:lnTo>
                  <a:lnTo>
                    <a:pt x="138" y="93"/>
                  </a:lnTo>
                  <a:lnTo>
                    <a:pt x="132" y="81"/>
                  </a:lnTo>
                  <a:lnTo>
                    <a:pt x="126" y="81"/>
                  </a:lnTo>
                  <a:lnTo>
                    <a:pt x="121" y="76"/>
                  </a:lnTo>
                  <a:lnTo>
                    <a:pt x="109" y="76"/>
                  </a:lnTo>
                  <a:lnTo>
                    <a:pt x="104" y="69"/>
                  </a:lnTo>
                  <a:lnTo>
                    <a:pt x="97" y="64"/>
                  </a:lnTo>
                  <a:lnTo>
                    <a:pt x="86" y="58"/>
                  </a:lnTo>
                  <a:lnTo>
                    <a:pt x="75" y="58"/>
                  </a:lnTo>
                  <a:lnTo>
                    <a:pt x="68" y="64"/>
                  </a:lnTo>
                  <a:lnTo>
                    <a:pt x="63" y="76"/>
                  </a:lnTo>
                  <a:lnTo>
                    <a:pt x="51" y="81"/>
                  </a:lnTo>
                  <a:lnTo>
                    <a:pt x="40" y="93"/>
                  </a:lnTo>
                  <a:lnTo>
                    <a:pt x="29" y="105"/>
                  </a:lnTo>
                  <a:lnTo>
                    <a:pt x="23" y="116"/>
                  </a:lnTo>
                  <a:lnTo>
                    <a:pt x="11" y="127"/>
                  </a:lnTo>
                  <a:lnTo>
                    <a:pt x="0" y="151"/>
                  </a:lnTo>
                </a:path>
              </a:pathLst>
            </a:custGeom>
            <a:solidFill>
              <a:srgbClr val="60300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879" name="Freeform 295"/>
            <p:cNvSpPr>
              <a:spLocks/>
            </p:cNvSpPr>
            <p:nvPr/>
          </p:nvSpPr>
          <p:spPr bwMode="ltGray">
            <a:xfrm>
              <a:off x="7404100" y="2565400"/>
              <a:ext cx="36513" cy="82550"/>
            </a:xfrm>
            <a:custGeom>
              <a:avLst/>
              <a:gdLst/>
              <a:ahLst/>
              <a:cxnLst>
                <a:cxn ang="0">
                  <a:pos x="0" y="0"/>
                </a:cxn>
                <a:cxn ang="0">
                  <a:pos x="4" y="5"/>
                </a:cxn>
                <a:cxn ang="0">
                  <a:pos x="13" y="15"/>
                </a:cxn>
                <a:cxn ang="0">
                  <a:pos x="22" y="26"/>
                </a:cxn>
                <a:cxn ang="0">
                  <a:pos x="22" y="41"/>
                </a:cxn>
                <a:cxn ang="0">
                  <a:pos x="22" y="51"/>
                </a:cxn>
                <a:cxn ang="0">
                  <a:pos x="17" y="41"/>
                </a:cxn>
                <a:cxn ang="0">
                  <a:pos x="13" y="30"/>
                </a:cxn>
                <a:cxn ang="0">
                  <a:pos x="9" y="20"/>
                </a:cxn>
                <a:cxn ang="0">
                  <a:pos x="4" y="10"/>
                </a:cxn>
                <a:cxn ang="0">
                  <a:pos x="0" y="0"/>
                </a:cxn>
              </a:cxnLst>
              <a:rect l="0" t="0" r="r" b="b"/>
              <a:pathLst>
                <a:path w="23" h="52">
                  <a:moveTo>
                    <a:pt x="0" y="0"/>
                  </a:moveTo>
                  <a:lnTo>
                    <a:pt x="4" y="5"/>
                  </a:lnTo>
                  <a:lnTo>
                    <a:pt x="13" y="15"/>
                  </a:lnTo>
                  <a:lnTo>
                    <a:pt x="22" y="26"/>
                  </a:lnTo>
                  <a:lnTo>
                    <a:pt x="22" y="41"/>
                  </a:lnTo>
                  <a:lnTo>
                    <a:pt x="22" y="51"/>
                  </a:lnTo>
                  <a:lnTo>
                    <a:pt x="17" y="41"/>
                  </a:lnTo>
                  <a:lnTo>
                    <a:pt x="13" y="30"/>
                  </a:lnTo>
                  <a:lnTo>
                    <a:pt x="9" y="20"/>
                  </a:lnTo>
                  <a:lnTo>
                    <a:pt x="4" y="10"/>
                  </a:lnTo>
                  <a:lnTo>
                    <a:pt x="0" y="0"/>
                  </a:lnTo>
                </a:path>
              </a:pathLst>
            </a:custGeom>
            <a:solidFill>
              <a:srgbClr val="402000"/>
            </a:solidFill>
            <a:ln w="12700" cap="rnd" cmpd="sng">
              <a:solidFill>
                <a:srgbClr val="000000"/>
              </a:solidFill>
              <a:prstDash val="solid"/>
              <a:round/>
              <a:headEnd type="none" w="med" len="med"/>
              <a:tailEnd type="triangle" w="med" len="med"/>
            </a:ln>
            <a:effectLst/>
          </p:spPr>
          <p:txBody>
            <a:bodyPr/>
            <a:lstStyle/>
            <a:p>
              <a:endParaRPr lang="en-US" dirty="0"/>
            </a:p>
          </p:txBody>
        </p:sp>
        <p:sp>
          <p:nvSpPr>
            <p:cNvPr id="195880" name="Freeform 296"/>
            <p:cNvSpPr>
              <a:spLocks/>
            </p:cNvSpPr>
            <p:nvPr/>
          </p:nvSpPr>
          <p:spPr bwMode="ltGray">
            <a:xfrm>
              <a:off x="7221538" y="2528888"/>
              <a:ext cx="90487" cy="17462"/>
            </a:xfrm>
            <a:custGeom>
              <a:avLst/>
              <a:gdLst/>
              <a:ahLst/>
              <a:cxnLst>
                <a:cxn ang="0">
                  <a:pos x="56" y="4"/>
                </a:cxn>
                <a:cxn ang="0">
                  <a:pos x="46" y="0"/>
                </a:cxn>
                <a:cxn ang="0">
                  <a:pos x="30" y="0"/>
                </a:cxn>
                <a:cxn ang="0">
                  <a:pos x="21" y="4"/>
                </a:cxn>
                <a:cxn ang="0">
                  <a:pos x="10" y="7"/>
                </a:cxn>
                <a:cxn ang="0">
                  <a:pos x="5" y="7"/>
                </a:cxn>
                <a:cxn ang="0">
                  <a:pos x="0" y="10"/>
                </a:cxn>
                <a:cxn ang="0">
                  <a:pos x="15" y="7"/>
                </a:cxn>
                <a:cxn ang="0">
                  <a:pos x="30" y="7"/>
                </a:cxn>
                <a:cxn ang="0">
                  <a:pos x="41" y="4"/>
                </a:cxn>
                <a:cxn ang="0">
                  <a:pos x="56" y="4"/>
                </a:cxn>
              </a:cxnLst>
              <a:rect l="0" t="0" r="r" b="b"/>
              <a:pathLst>
                <a:path w="57" h="11">
                  <a:moveTo>
                    <a:pt x="56" y="4"/>
                  </a:moveTo>
                  <a:lnTo>
                    <a:pt x="46" y="0"/>
                  </a:lnTo>
                  <a:lnTo>
                    <a:pt x="30" y="0"/>
                  </a:lnTo>
                  <a:lnTo>
                    <a:pt x="21" y="4"/>
                  </a:lnTo>
                  <a:lnTo>
                    <a:pt x="10" y="7"/>
                  </a:lnTo>
                  <a:lnTo>
                    <a:pt x="5" y="7"/>
                  </a:lnTo>
                  <a:lnTo>
                    <a:pt x="0" y="10"/>
                  </a:lnTo>
                  <a:lnTo>
                    <a:pt x="15" y="7"/>
                  </a:lnTo>
                  <a:lnTo>
                    <a:pt x="30" y="7"/>
                  </a:lnTo>
                  <a:lnTo>
                    <a:pt x="41" y="4"/>
                  </a:lnTo>
                  <a:lnTo>
                    <a:pt x="56" y="4"/>
                  </a:lnTo>
                </a:path>
              </a:pathLst>
            </a:custGeom>
            <a:solidFill>
              <a:srgbClr val="402000"/>
            </a:solidFill>
            <a:ln w="12700" cap="rnd" cmpd="sng">
              <a:solidFill>
                <a:srgbClr val="000000"/>
              </a:solidFill>
              <a:prstDash val="solid"/>
              <a:round/>
              <a:headEnd type="none" w="med" len="med"/>
              <a:tailEnd type="triangle" w="med" len="med"/>
            </a:ln>
            <a:effectLst/>
          </p:spPr>
          <p:txBody>
            <a:bodyPr/>
            <a:lstStyle/>
            <a:p>
              <a:endParaRPr lang="en-US" dirty="0"/>
            </a:p>
          </p:txBody>
        </p:sp>
        <p:sp>
          <p:nvSpPr>
            <p:cNvPr id="195881" name="Freeform 297"/>
            <p:cNvSpPr>
              <a:spLocks/>
            </p:cNvSpPr>
            <p:nvPr/>
          </p:nvSpPr>
          <p:spPr bwMode="ltGray">
            <a:xfrm>
              <a:off x="7294563" y="2620963"/>
              <a:ext cx="47625" cy="119062"/>
            </a:xfrm>
            <a:custGeom>
              <a:avLst/>
              <a:gdLst/>
              <a:ahLst/>
              <a:cxnLst>
                <a:cxn ang="0">
                  <a:pos x="29" y="0"/>
                </a:cxn>
                <a:cxn ang="0">
                  <a:pos x="29" y="35"/>
                </a:cxn>
                <a:cxn ang="0">
                  <a:pos x="24" y="52"/>
                </a:cxn>
                <a:cxn ang="0">
                  <a:pos x="24" y="63"/>
                </a:cxn>
                <a:cxn ang="0">
                  <a:pos x="24" y="69"/>
                </a:cxn>
                <a:cxn ang="0">
                  <a:pos x="17" y="69"/>
                </a:cxn>
                <a:cxn ang="0">
                  <a:pos x="5" y="74"/>
                </a:cxn>
                <a:cxn ang="0">
                  <a:pos x="0" y="74"/>
                </a:cxn>
              </a:cxnLst>
              <a:rect l="0" t="0" r="r" b="b"/>
              <a:pathLst>
                <a:path w="30" h="75">
                  <a:moveTo>
                    <a:pt x="29" y="0"/>
                  </a:moveTo>
                  <a:lnTo>
                    <a:pt x="29" y="35"/>
                  </a:lnTo>
                  <a:lnTo>
                    <a:pt x="24" y="52"/>
                  </a:lnTo>
                  <a:lnTo>
                    <a:pt x="24" y="63"/>
                  </a:lnTo>
                  <a:lnTo>
                    <a:pt x="24" y="69"/>
                  </a:lnTo>
                  <a:lnTo>
                    <a:pt x="17" y="69"/>
                  </a:lnTo>
                  <a:lnTo>
                    <a:pt x="5" y="74"/>
                  </a:lnTo>
                  <a:lnTo>
                    <a:pt x="0" y="74"/>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sp>
          <p:nvSpPr>
            <p:cNvPr id="195882" name="Freeform 298"/>
            <p:cNvSpPr>
              <a:spLocks/>
            </p:cNvSpPr>
            <p:nvPr/>
          </p:nvSpPr>
          <p:spPr bwMode="ltGray">
            <a:xfrm>
              <a:off x="7175500" y="2547938"/>
              <a:ext cx="139700" cy="101600"/>
            </a:xfrm>
            <a:custGeom>
              <a:avLst/>
              <a:gdLst/>
              <a:ahLst/>
              <a:cxnLst>
                <a:cxn ang="0">
                  <a:pos x="24" y="0"/>
                </a:cxn>
                <a:cxn ang="0">
                  <a:pos x="34" y="0"/>
                </a:cxn>
                <a:cxn ang="0">
                  <a:pos x="53" y="5"/>
                </a:cxn>
                <a:cxn ang="0">
                  <a:pos x="63" y="12"/>
                </a:cxn>
                <a:cxn ang="0">
                  <a:pos x="75" y="17"/>
                </a:cxn>
                <a:cxn ang="0">
                  <a:pos x="87" y="23"/>
                </a:cxn>
                <a:cxn ang="0">
                  <a:pos x="87" y="34"/>
                </a:cxn>
                <a:cxn ang="0">
                  <a:pos x="81" y="41"/>
                </a:cxn>
                <a:cxn ang="0">
                  <a:pos x="75" y="52"/>
                </a:cxn>
                <a:cxn ang="0">
                  <a:pos x="70" y="58"/>
                </a:cxn>
                <a:cxn ang="0">
                  <a:pos x="58" y="63"/>
                </a:cxn>
                <a:cxn ang="0">
                  <a:pos x="53" y="63"/>
                </a:cxn>
                <a:cxn ang="0">
                  <a:pos x="41" y="63"/>
                </a:cxn>
                <a:cxn ang="0">
                  <a:pos x="29" y="63"/>
                </a:cxn>
                <a:cxn ang="0">
                  <a:pos x="24" y="58"/>
                </a:cxn>
                <a:cxn ang="0">
                  <a:pos x="12" y="58"/>
                </a:cxn>
                <a:cxn ang="0">
                  <a:pos x="5" y="52"/>
                </a:cxn>
                <a:cxn ang="0">
                  <a:pos x="5" y="46"/>
                </a:cxn>
                <a:cxn ang="0">
                  <a:pos x="0" y="41"/>
                </a:cxn>
                <a:cxn ang="0">
                  <a:pos x="0" y="23"/>
                </a:cxn>
                <a:cxn ang="0">
                  <a:pos x="0" y="17"/>
                </a:cxn>
                <a:cxn ang="0">
                  <a:pos x="0" y="5"/>
                </a:cxn>
                <a:cxn ang="0">
                  <a:pos x="5" y="0"/>
                </a:cxn>
                <a:cxn ang="0">
                  <a:pos x="24" y="0"/>
                </a:cxn>
              </a:cxnLst>
              <a:rect l="0" t="0" r="r" b="b"/>
              <a:pathLst>
                <a:path w="88" h="64">
                  <a:moveTo>
                    <a:pt x="24" y="0"/>
                  </a:moveTo>
                  <a:lnTo>
                    <a:pt x="34" y="0"/>
                  </a:lnTo>
                  <a:lnTo>
                    <a:pt x="53" y="5"/>
                  </a:lnTo>
                  <a:lnTo>
                    <a:pt x="63" y="12"/>
                  </a:lnTo>
                  <a:lnTo>
                    <a:pt x="75" y="17"/>
                  </a:lnTo>
                  <a:lnTo>
                    <a:pt x="87" y="23"/>
                  </a:lnTo>
                  <a:lnTo>
                    <a:pt x="87" y="34"/>
                  </a:lnTo>
                  <a:lnTo>
                    <a:pt x="81" y="41"/>
                  </a:lnTo>
                  <a:lnTo>
                    <a:pt x="75" y="52"/>
                  </a:lnTo>
                  <a:lnTo>
                    <a:pt x="70" y="58"/>
                  </a:lnTo>
                  <a:lnTo>
                    <a:pt x="58" y="63"/>
                  </a:lnTo>
                  <a:lnTo>
                    <a:pt x="53" y="63"/>
                  </a:lnTo>
                  <a:lnTo>
                    <a:pt x="41" y="63"/>
                  </a:lnTo>
                  <a:lnTo>
                    <a:pt x="29" y="63"/>
                  </a:lnTo>
                  <a:lnTo>
                    <a:pt x="24" y="58"/>
                  </a:lnTo>
                  <a:lnTo>
                    <a:pt x="12" y="58"/>
                  </a:lnTo>
                  <a:lnTo>
                    <a:pt x="5" y="52"/>
                  </a:lnTo>
                  <a:lnTo>
                    <a:pt x="5" y="46"/>
                  </a:lnTo>
                  <a:lnTo>
                    <a:pt x="0" y="41"/>
                  </a:lnTo>
                  <a:lnTo>
                    <a:pt x="0" y="23"/>
                  </a:lnTo>
                  <a:lnTo>
                    <a:pt x="0" y="17"/>
                  </a:lnTo>
                  <a:lnTo>
                    <a:pt x="0" y="5"/>
                  </a:lnTo>
                  <a:lnTo>
                    <a:pt x="5" y="0"/>
                  </a:lnTo>
                  <a:lnTo>
                    <a:pt x="24" y="0"/>
                  </a:lnTo>
                </a:path>
              </a:pathLst>
            </a:custGeom>
            <a:solidFill>
              <a:srgbClr val="FFC08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883" name="Freeform 299"/>
            <p:cNvSpPr>
              <a:spLocks/>
            </p:cNvSpPr>
            <p:nvPr/>
          </p:nvSpPr>
          <p:spPr bwMode="ltGray">
            <a:xfrm>
              <a:off x="7348538" y="2593975"/>
              <a:ext cx="138112" cy="111125"/>
            </a:xfrm>
            <a:custGeom>
              <a:avLst/>
              <a:gdLst/>
              <a:ahLst/>
              <a:cxnLst>
                <a:cxn ang="0">
                  <a:pos x="0" y="5"/>
                </a:cxn>
                <a:cxn ang="0">
                  <a:pos x="0" y="12"/>
                </a:cxn>
                <a:cxn ang="0">
                  <a:pos x="0" y="23"/>
                </a:cxn>
                <a:cxn ang="0">
                  <a:pos x="0" y="29"/>
                </a:cxn>
                <a:cxn ang="0">
                  <a:pos x="0" y="40"/>
                </a:cxn>
                <a:cxn ang="0">
                  <a:pos x="6" y="52"/>
                </a:cxn>
                <a:cxn ang="0">
                  <a:pos x="6" y="57"/>
                </a:cxn>
                <a:cxn ang="0">
                  <a:pos x="18" y="63"/>
                </a:cxn>
                <a:cxn ang="0">
                  <a:pos x="29" y="69"/>
                </a:cxn>
                <a:cxn ang="0">
                  <a:pos x="35" y="69"/>
                </a:cxn>
                <a:cxn ang="0">
                  <a:pos x="47" y="69"/>
                </a:cxn>
                <a:cxn ang="0">
                  <a:pos x="64" y="69"/>
                </a:cxn>
                <a:cxn ang="0">
                  <a:pos x="69" y="63"/>
                </a:cxn>
                <a:cxn ang="0">
                  <a:pos x="75" y="57"/>
                </a:cxn>
                <a:cxn ang="0">
                  <a:pos x="81" y="52"/>
                </a:cxn>
                <a:cxn ang="0">
                  <a:pos x="86" y="34"/>
                </a:cxn>
                <a:cxn ang="0">
                  <a:pos x="86" y="23"/>
                </a:cxn>
                <a:cxn ang="0">
                  <a:pos x="81" y="17"/>
                </a:cxn>
                <a:cxn ang="0">
                  <a:pos x="69" y="17"/>
                </a:cxn>
                <a:cxn ang="0">
                  <a:pos x="57" y="12"/>
                </a:cxn>
                <a:cxn ang="0">
                  <a:pos x="47" y="5"/>
                </a:cxn>
                <a:cxn ang="0">
                  <a:pos x="35" y="5"/>
                </a:cxn>
                <a:cxn ang="0">
                  <a:pos x="23" y="5"/>
                </a:cxn>
                <a:cxn ang="0">
                  <a:pos x="12" y="0"/>
                </a:cxn>
                <a:cxn ang="0">
                  <a:pos x="0" y="5"/>
                </a:cxn>
              </a:cxnLst>
              <a:rect l="0" t="0" r="r" b="b"/>
              <a:pathLst>
                <a:path w="87" h="70">
                  <a:moveTo>
                    <a:pt x="0" y="5"/>
                  </a:moveTo>
                  <a:lnTo>
                    <a:pt x="0" y="12"/>
                  </a:lnTo>
                  <a:lnTo>
                    <a:pt x="0" y="23"/>
                  </a:lnTo>
                  <a:lnTo>
                    <a:pt x="0" y="29"/>
                  </a:lnTo>
                  <a:lnTo>
                    <a:pt x="0" y="40"/>
                  </a:lnTo>
                  <a:lnTo>
                    <a:pt x="6" y="52"/>
                  </a:lnTo>
                  <a:lnTo>
                    <a:pt x="6" y="57"/>
                  </a:lnTo>
                  <a:lnTo>
                    <a:pt x="18" y="63"/>
                  </a:lnTo>
                  <a:lnTo>
                    <a:pt x="29" y="69"/>
                  </a:lnTo>
                  <a:lnTo>
                    <a:pt x="35" y="69"/>
                  </a:lnTo>
                  <a:lnTo>
                    <a:pt x="47" y="69"/>
                  </a:lnTo>
                  <a:lnTo>
                    <a:pt x="64" y="69"/>
                  </a:lnTo>
                  <a:lnTo>
                    <a:pt x="69" y="63"/>
                  </a:lnTo>
                  <a:lnTo>
                    <a:pt x="75" y="57"/>
                  </a:lnTo>
                  <a:lnTo>
                    <a:pt x="81" y="52"/>
                  </a:lnTo>
                  <a:lnTo>
                    <a:pt x="86" y="34"/>
                  </a:lnTo>
                  <a:lnTo>
                    <a:pt x="86" y="23"/>
                  </a:lnTo>
                  <a:lnTo>
                    <a:pt x="81" y="17"/>
                  </a:lnTo>
                  <a:lnTo>
                    <a:pt x="69" y="17"/>
                  </a:lnTo>
                  <a:lnTo>
                    <a:pt x="57" y="12"/>
                  </a:lnTo>
                  <a:lnTo>
                    <a:pt x="47" y="5"/>
                  </a:lnTo>
                  <a:lnTo>
                    <a:pt x="35" y="5"/>
                  </a:lnTo>
                  <a:lnTo>
                    <a:pt x="23" y="5"/>
                  </a:lnTo>
                  <a:lnTo>
                    <a:pt x="12" y="0"/>
                  </a:lnTo>
                  <a:lnTo>
                    <a:pt x="0" y="5"/>
                  </a:lnTo>
                </a:path>
              </a:pathLst>
            </a:custGeom>
            <a:solidFill>
              <a:srgbClr val="FFC08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884" name="Arc 300"/>
            <p:cNvSpPr>
              <a:spLocks/>
            </p:cNvSpPr>
            <p:nvPr/>
          </p:nvSpPr>
          <p:spPr bwMode="ltGray">
            <a:xfrm>
              <a:off x="7307263" y="2601913"/>
              <a:ext cx="9525" cy="1587"/>
            </a:xfrm>
            <a:custGeom>
              <a:avLst/>
              <a:gdLst>
                <a:gd name="G0" fmla="+- 696 0 0"/>
                <a:gd name="G1" fmla="+- 21600 0 0"/>
                <a:gd name="G2" fmla="+- 21600 0 0"/>
                <a:gd name="T0" fmla="*/ 0 w 8493"/>
                <a:gd name="T1" fmla="*/ 12 h 21600"/>
                <a:gd name="T2" fmla="*/ 8493 w 8493"/>
                <a:gd name="T3" fmla="*/ 1457 h 21600"/>
                <a:gd name="T4" fmla="*/ 696 w 8493"/>
                <a:gd name="T5" fmla="*/ 21600 h 21600"/>
              </a:gdLst>
              <a:ahLst/>
              <a:cxnLst>
                <a:cxn ang="0">
                  <a:pos x="T0" y="T1"/>
                </a:cxn>
                <a:cxn ang="0">
                  <a:pos x="T2" y="T3"/>
                </a:cxn>
                <a:cxn ang="0">
                  <a:pos x="T4" y="T5"/>
                </a:cxn>
              </a:cxnLst>
              <a:rect l="0" t="0" r="r" b="b"/>
              <a:pathLst>
                <a:path w="8493" h="21600" fill="none" extrusionOk="0">
                  <a:moveTo>
                    <a:pt x="-1" y="11"/>
                  </a:moveTo>
                  <a:cubicBezTo>
                    <a:pt x="231" y="3"/>
                    <a:pt x="463" y="-1"/>
                    <a:pt x="696" y="0"/>
                  </a:cubicBezTo>
                  <a:cubicBezTo>
                    <a:pt x="3362" y="0"/>
                    <a:pt x="6006" y="493"/>
                    <a:pt x="8493" y="1456"/>
                  </a:cubicBezTo>
                </a:path>
                <a:path w="8493" h="21600" stroke="0" extrusionOk="0">
                  <a:moveTo>
                    <a:pt x="-1" y="11"/>
                  </a:moveTo>
                  <a:cubicBezTo>
                    <a:pt x="231" y="3"/>
                    <a:pt x="463" y="-1"/>
                    <a:pt x="696" y="0"/>
                  </a:cubicBezTo>
                  <a:cubicBezTo>
                    <a:pt x="3362" y="0"/>
                    <a:pt x="6006" y="493"/>
                    <a:pt x="8493" y="1456"/>
                  </a:cubicBezTo>
                  <a:lnTo>
                    <a:pt x="696" y="21600"/>
                  </a:lnTo>
                  <a:close/>
                </a:path>
              </a:pathLst>
            </a:custGeom>
            <a:noFill/>
            <a:ln w="12700" cap="rnd">
              <a:solidFill>
                <a:srgbClr val="000000"/>
              </a:solidFill>
              <a:round/>
              <a:headEnd/>
              <a:tailEnd/>
            </a:ln>
            <a:effectLst/>
          </p:spPr>
          <p:txBody>
            <a:bodyPr wrap="none" anchor="ctr"/>
            <a:lstStyle/>
            <a:p>
              <a:endParaRPr lang="en-US" dirty="0"/>
            </a:p>
          </p:txBody>
        </p:sp>
        <p:sp>
          <p:nvSpPr>
            <p:cNvPr id="195885" name="Oval 301"/>
            <p:cNvSpPr>
              <a:spLocks noChangeArrowheads="1"/>
            </p:cNvSpPr>
            <p:nvPr/>
          </p:nvSpPr>
          <p:spPr bwMode="ltGray">
            <a:xfrm>
              <a:off x="7246938" y="2600325"/>
              <a:ext cx="3175" cy="1588"/>
            </a:xfrm>
            <a:prstGeom prst="ellipse">
              <a:avLst/>
            </a:prstGeom>
            <a:solidFill>
              <a:srgbClr val="00E0E0"/>
            </a:solidFill>
            <a:ln w="12700">
              <a:solidFill>
                <a:srgbClr val="000000"/>
              </a:solidFill>
              <a:round/>
              <a:headEnd/>
              <a:tailEnd/>
            </a:ln>
            <a:effectLst/>
          </p:spPr>
          <p:txBody>
            <a:bodyPr wrap="none" anchor="ctr"/>
            <a:lstStyle/>
            <a:p>
              <a:endParaRPr lang="en-US" dirty="0"/>
            </a:p>
          </p:txBody>
        </p:sp>
        <p:sp>
          <p:nvSpPr>
            <p:cNvPr id="195886" name="Oval 302"/>
            <p:cNvSpPr>
              <a:spLocks noChangeArrowheads="1"/>
            </p:cNvSpPr>
            <p:nvPr/>
          </p:nvSpPr>
          <p:spPr bwMode="ltGray">
            <a:xfrm>
              <a:off x="7391400" y="2644775"/>
              <a:ext cx="3175" cy="3175"/>
            </a:xfrm>
            <a:prstGeom prst="ellipse">
              <a:avLst/>
            </a:prstGeom>
            <a:solidFill>
              <a:srgbClr val="00E0E0"/>
            </a:solidFill>
            <a:ln w="12700">
              <a:solidFill>
                <a:srgbClr val="000000"/>
              </a:solidFill>
              <a:round/>
              <a:headEnd/>
              <a:tailEnd/>
            </a:ln>
            <a:effectLst/>
          </p:spPr>
          <p:txBody>
            <a:bodyPr wrap="none" anchor="ctr"/>
            <a:lstStyle/>
            <a:p>
              <a:endParaRPr lang="en-US" dirty="0"/>
            </a:p>
          </p:txBody>
        </p:sp>
        <p:sp>
          <p:nvSpPr>
            <p:cNvPr id="195887" name="Freeform 303"/>
            <p:cNvSpPr>
              <a:spLocks/>
            </p:cNvSpPr>
            <p:nvPr/>
          </p:nvSpPr>
          <p:spPr bwMode="ltGray">
            <a:xfrm>
              <a:off x="6710363" y="1751013"/>
              <a:ext cx="211137" cy="268287"/>
            </a:xfrm>
            <a:custGeom>
              <a:avLst/>
              <a:gdLst/>
              <a:ahLst/>
              <a:cxnLst>
                <a:cxn ang="0">
                  <a:pos x="51" y="145"/>
                </a:cxn>
                <a:cxn ang="0">
                  <a:pos x="46" y="139"/>
                </a:cxn>
                <a:cxn ang="0">
                  <a:pos x="34" y="133"/>
                </a:cxn>
                <a:cxn ang="0">
                  <a:pos x="29" y="133"/>
                </a:cxn>
                <a:cxn ang="0">
                  <a:pos x="22" y="127"/>
                </a:cxn>
                <a:cxn ang="0">
                  <a:pos x="11" y="110"/>
                </a:cxn>
                <a:cxn ang="0">
                  <a:pos x="5" y="98"/>
                </a:cxn>
                <a:cxn ang="0">
                  <a:pos x="0" y="70"/>
                </a:cxn>
                <a:cxn ang="0">
                  <a:pos x="0" y="58"/>
                </a:cxn>
                <a:cxn ang="0">
                  <a:pos x="5" y="46"/>
                </a:cxn>
                <a:cxn ang="0">
                  <a:pos x="11" y="41"/>
                </a:cxn>
                <a:cxn ang="0">
                  <a:pos x="34" y="23"/>
                </a:cxn>
                <a:cxn ang="0">
                  <a:pos x="40" y="23"/>
                </a:cxn>
                <a:cxn ang="0">
                  <a:pos x="46" y="17"/>
                </a:cxn>
                <a:cxn ang="0">
                  <a:pos x="51" y="17"/>
                </a:cxn>
                <a:cxn ang="0">
                  <a:pos x="57" y="12"/>
                </a:cxn>
                <a:cxn ang="0">
                  <a:pos x="63" y="12"/>
                </a:cxn>
                <a:cxn ang="0">
                  <a:pos x="68" y="6"/>
                </a:cxn>
                <a:cxn ang="0">
                  <a:pos x="75" y="6"/>
                </a:cxn>
                <a:cxn ang="0">
                  <a:pos x="80" y="0"/>
                </a:cxn>
                <a:cxn ang="0">
                  <a:pos x="86" y="0"/>
                </a:cxn>
                <a:cxn ang="0">
                  <a:pos x="97" y="0"/>
                </a:cxn>
                <a:cxn ang="0">
                  <a:pos x="103" y="0"/>
                </a:cxn>
                <a:cxn ang="0">
                  <a:pos x="109" y="12"/>
                </a:cxn>
                <a:cxn ang="0">
                  <a:pos x="109" y="6"/>
                </a:cxn>
                <a:cxn ang="0">
                  <a:pos x="115" y="0"/>
                </a:cxn>
                <a:cxn ang="0">
                  <a:pos x="120" y="0"/>
                </a:cxn>
                <a:cxn ang="0">
                  <a:pos x="126" y="0"/>
                </a:cxn>
                <a:cxn ang="0">
                  <a:pos x="132" y="12"/>
                </a:cxn>
                <a:cxn ang="0">
                  <a:pos x="132" y="17"/>
                </a:cxn>
                <a:cxn ang="0">
                  <a:pos x="126" y="52"/>
                </a:cxn>
                <a:cxn ang="0">
                  <a:pos x="132" y="64"/>
                </a:cxn>
                <a:cxn ang="0">
                  <a:pos x="132" y="81"/>
                </a:cxn>
                <a:cxn ang="0">
                  <a:pos x="132" y="93"/>
                </a:cxn>
                <a:cxn ang="0">
                  <a:pos x="132" y="104"/>
                </a:cxn>
                <a:cxn ang="0">
                  <a:pos x="126" y="110"/>
                </a:cxn>
                <a:cxn ang="0">
                  <a:pos x="115" y="122"/>
                </a:cxn>
                <a:cxn ang="0">
                  <a:pos x="109" y="133"/>
                </a:cxn>
                <a:cxn ang="0">
                  <a:pos x="109" y="156"/>
                </a:cxn>
                <a:cxn ang="0">
                  <a:pos x="57" y="168"/>
                </a:cxn>
                <a:cxn ang="0">
                  <a:pos x="51" y="151"/>
                </a:cxn>
                <a:cxn ang="0">
                  <a:pos x="51" y="145"/>
                </a:cxn>
              </a:cxnLst>
              <a:rect l="0" t="0" r="r" b="b"/>
              <a:pathLst>
                <a:path w="133" h="169">
                  <a:moveTo>
                    <a:pt x="51" y="145"/>
                  </a:moveTo>
                  <a:lnTo>
                    <a:pt x="46" y="139"/>
                  </a:lnTo>
                  <a:lnTo>
                    <a:pt x="34" y="133"/>
                  </a:lnTo>
                  <a:lnTo>
                    <a:pt x="29" y="133"/>
                  </a:lnTo>
                  <a:lnTo>
                    <a:pt x="22" y="127"/>
                  </a:lnTo>
                  <a:lnTo>
                    <a:pt x="11" y="110"/>
                  </a:lnTo>
                  <a:lnTo>
                    <a:pt x="5" y="98"/>
                  </a:lnTo>
                  <a:lnTo>
                    <a:pt x="0" y="70"/>
                  </a:lnTo>
                  <a:lnTo>
                    <a:pt x="0" y="58"/>
                  </a:lnTo>
                  <a:lnTo>
                    <a:pt x="5" y="46"/>
                  </a:lnTo>
                  <a:lnTo>
                    <a:pt x="11" y="41"/>
                  </a:lnTo>
                  <a:lnTo>
                    <a:pt x="34" y="23"/>
                  </a:lnTo>
                  <a:lnTo>
                    <a:pt x="40" y="23"/>
                  </a:lnTo>
                  <a:lnTo>
                    <a:pt x="46" y="17"/>
                  </a:lnTo>
                  <a:lnTo>
                    <a:pt x="51" y="17"/>
                  </a:lnTo>
                  <a:lnTo>
                    <a:pt x="57" y="12"/>
                  </a:lnTo>
                  <a:lnTo>
                    <a:pt x="63" y="12"/>
                  </a:lnTo>
                  <a:lnTo>
                    <a:pt x="68" y="6"/>
                  </a:lnTo>
                  <a:lnTo>
                    <a:pt x="75" y="6"/>
                  </a:lnTo>
                  <a:lnTo>
                    <a:pt x="80" y="0"/>
                  </a:lnTo>
                  <a:lnTo>
                    <a:pt x="86" y="0"/>
                  </a:lnTo>
                  <a:lnTo>
                    <a:pt x="97" y="0"/>
                  </a:lnTo>
                  <a:lnTo>
                    <a:pt x="103" y="0"/>
                  </a:lnTo>
                  <a:lnTo>
                    <a:pt x="109" y="12"/>
                  </a:lnTo>
                  <a:lnTo>
                    <a:pt x="109" y="6"/>
                  </a:lnTo>
                  <a:lnTo>
                    <a:pt x="115" y="0"/>
                  </a:lnTo>
                  <a:lnTo>
                    <a:pt x="120" y="0"/>
                  </a:lnTo>
                  <a:lnTo>
                    <a:pt x="126" y="0"/>
                  </a:lnTo>
                  <a:lnTo>
                    <a:pt x="132" y="12"/>
                  </a:lnTo>
                  <a:lnTo>
                    <a:pt x="132" y="17"/>
                  </a:lnTo>
                  <a:lnTo>
                    <a:pt x="126" y="52"/>
                  </a:lnTo>
                  <a:lnTo>
                    <a:pt x="132" y="64"/>
                  </a:lnTo>
                  <a:lnTo>
                    <a:pt x="132" y="81"/>
                  </a:lnTo>
                  <a:lnTo>
                    <a:pt x="132" y="93"/>
                  </a:lnTo>
                  <a:lnTo>
                    <a:pt x="132" y="104"/>
                  </a:lnTo>
                  <a:lnTo>
                    <a:pt x="126" y="110"/>
                  </a:lnTo>
                  <a:lnTo>
                    <a:pt x="115" y="122"/>
                  </a:lnTo>
                  <a:lnTo>
                    <a:pt x="109" y="133"/>
                  </a:lnTo>
                  <a:lnTo>
                    <a:pt x="109" y="156"/>
                  </a:lnTo>
                  <a:lnTo>
                    <a:pt x="57" y="168"/>
                  </a:lnTo>
                  <a:lnTo>
                    <a:pt x="51" y="151"/>
                  </a:lnTo>
                  <a:lnTo>
                    <a:pt x="51" y="145"/>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88" name="Freeform 304"/>
            <p:cNvSpPr>
              <a:spLocks/>
            </p:cNvSpPr>
            <p:nvPr/>
          </p:nvSpPr>
          <p:spPr bwMode="ltGray">
            <a:xfrm>
              <a:off x="6837363" y="1862138"/>
              <a:ext cx="38100" cy="74612"/>
            </a:xfrm>
            <a:custGeom>
              <a:avLst/>
              <a:gdLst/>
              <a:ahLst/>
              <a:cxnLst>
                <a:cxn ang="0">
                  <a:pos x="23" y="0"/>
                </a:cxn>
                <a:cxn ang="0">
                  <a:pos x="6" y="17"/>
                </a:cxn>
                <a:cxn ang="0">
                  <a:pos x="0" y="29"/>
                </a:cxn>
                <a:cxn ang="0">
                  <a:pos x="0" y="41"/>
                </a:cxn>
                <a:cxn ang="0">
                  <a:pos x="0" y="46"/>
                </a:cxn>
              </a:cxnLst>
              <a:rect l="0" t="0" r="r" b="b"/>
              <a:pathLst>
                <a:path w="24" h="47">
                  <a:moveTo>
                    <a:pt x="23" y="0"/>
                  </a:moveTo>
                  <a:lnTo>
                    <a:pt x="6" y="17"/>
                  </a:lnTo>
                  <a:lnTo>
                    <a:pt x="0" y="29"/>
                  </a:lnTo>
                  <a:lnTo>
                    <a:pt x="0" y="41"/>
                  </a:lnTo>
                  <a:lnTo>
                    <a:pt x="0" y="46"/>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889" name="Freeform 305"/>
            <p:cNvSpPr>
              <a:spLocks/>
            </p:cNvSpPr>
            <p:nvPr/>
          </p:nvSpPr>
          <p:spPr bwMode="ltGray">
            <a:xfrm>
              <a:off x="7613650" y="4192588"/>
              <a:ext cx="147638" cy="314325"/>
            </a:xfrm>
            <a:custGeom>
              <a:avLst/>
              <a:gdLst/>
              <a:ahLst/>
              <a:cxnLst>
                <a:cxn ang="0">
                  <a:pos x="81" y="0"/>
                </a:cxn>
                <a:cxn ang="0">
                  <a:pos x="87" y="12"/>
                </a:cxn>
                <a:cxn ang="0">
                  <a:pos x="92" y="75"/>
                </a:cxn>
                <a:cxn ang="0">
                  <a:pos x="92" y="87"/>
                </a:cxn>
                <a:cxn ang="0">
                  <a:pos x="81" y="116"/>
                </a:cxn>
                <a:cxn ang="0">
                  <a:pos x="75" y="133"/>
                </a:cxn>
                <a:cxn ang="0">
                  <a:pos x="69" y="156"/>
                </a:cxn>
                <a:cxn ang="0">
                  <a:pos x="46" y="185"/>
                </a:cxn>
                <a:cxn ang="0">
                  <a:pos x="34" y="197"/>
                </a:cxn>
                <a:cxn ang="0">
                  <a:pos x="17" y="197"/>
                </a:cxn>
                <a:cxn ang="0">
                  <a:pos x="12" y="185"/>
                </a:cxn>
                <a:cxn ang="0">
                  <a:pos x="5" y="127"/>
                </a:cxn>
                <a:cxn ang="0">
                  <a:pos x="0" y="75"/>
                </a:cxn>
                <a:cxn ang="0">
                  <a:pos x="12" y="5"/>
                </a:cxn>
                <a:cxn ang="0">
                  <a:pos x="81" y="0"/>
                </a:cxn>
              </a:cxnLst>
              <a:rect l="0" t="0" r="r" b="b"/>
              <a:pathLst>
                <a:path w="93" h="198">
                  <a:moveTo>
                    <a:pt x="81" y="0"/>
                  </a:moveTo>
                  <a:lnTo>
                    <a:pt x="87" y="12"/>
                  </a:lnTo>
                  <a:lnTo>
                    <a:pt x="92" y="75"/>
                  </a:lnTo>
                  <a:lnTo>
                    <a:pt x="92" y="87"/>
                  </a:lnTo>
                  <a:lnTo>
                    <a:pt x="81" y="116"/>
                  </a:lnTo>
                  <a:lnTo>
                    <a:pt x="75" y="133"/>
                  </a:lnTo>
                  <a:lnTo>
                    <a:pt x="69" y="156"/>
                  </a:lnTo>
                  <a:lnTo>
                    <a:pt x="46" y="185"/>
                  </a:lnTo>
                  <a:lnTo>
                    <a:pt x="34" y="197"/>
                  </a:lnTo>
                  <a:lnTo>
                    <a:pt x="17" y="197"/>
                  </a:lnTo>
                  <a:lnTo>
                    <a:pt x="12" y="185"/>
                  </a:lnTo>
                  <a:lnTo>
                    <a:pt x="5" y="127"/>
                  </a:lnTo>
                  <a:lnTo>
                    <a:pt x="0" y="75"/>
                  </a:lnTo>
                  <a:lnTo>
                    <a:pt x="12" y="5"/>
                  </a:lnTo>
                  <a:lnTo>
                    <a:pt x="81" y="0"/>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90" name="Freeform 306"/>
            <p:cNvSpPr>
              <a:spLocks/>
            </p:cNvSpPr>
            <p:nvPr/>
          </p:nvSpPr>
          <p:spPr bwMode="ltGray">
            <a:xfrm>
              <a:off x="6754813" y="1971675"/>
              <a:ext cx="1025525" cy="2260600"/>
            </a:xfrm>
            <a:custGeom>
              <a:avLst/>
              <a:gdLst/>
              <a:ahLst/>
              <a:cxnLst>
                <a:cxn ang="0">
                  <a:pos x="109" y="0"/>
                </a:cxn>
                <a:cxn ang="0">
                  <a:pos x="75" y="5"/>
                </a:cxn>
                <a:cxn ang="0">
                  <a:pos x="51" y="12"/>
                </a:cxn>
                <a:cxn ang="0">
                  <a:pos x="29" y="23"/>
                </a:cxn>
                <a:cxn ang="0">
                  <a:pos x="0" y="34"/>
                </a:cxn>
                <a:cxn ang="0">
                  <a:pos x="5" y="300"/>
                </a:cxn>
                <a:cxn ang="0">
                  <a:pos x="11" y="374"/>
                </a:cxn>
                <a:cxn ang="0">
                  <a:pos x="17" y="437"/>
                </a:cxn>
                <a:cxn ang="0">
                  <a:pos x="29" y="518"/>
                </a:cxn>
                <a:cxn ang="0">
                  <a:pos x="46" y="599"/>
                </a:cxn>
                <a:cxn ang="0">
                  <a:pos x="58" y="662"/>
                </a:cxn>
                <a:cxn ang="0">
                  <a:pos x="63" y="749"/>
                </a:cxn>
                <a:cxn ang="0">
                  <a:pos x="68" y="858"/>
                </a:cxn>
                <a:cxn ang="0">
                  <a:pos x="86" y="968"/>
                </a:cxn>
                <a:cxn ang="0">
                  <a:pos x="115" y="1094"/>
                </a:cxn>
                <a:cxn ang="0">
                  <a:pos x="138" y="1198"/>
                </a:cxn>
                <a:cxn ang="0">
                  <a:pos x="501" y="1244"/>
                </a:cxn>
                <a:cxn ang="0">
                  <a:pos x="518" y="915"/>
                </a:cxn>
                <a:cxn ang="0">
                  <a:pos x="518" y="1140"/>
                </a:cxn>
                <a:cxn ang="0">
                  <a:pos x="536" y="1337"/>
                </a:cxn>
                <a:cxn ang="0">
                  <a:pos x="541" y="1423"/>
                </a:cxn>
                <a:cxn ang="0">
                  <a:pos x="645" y="1411"/>
                </a:cxn>
                <a:cxn ang="0">
                  <a:pos x="622" y="1094"/>
                </a:cxn>
                <a:cxn ang="0">
                  <a:pos x="611" y="800"/>
                </a:cxn>
                <a:cxn ang="0">
                  <a:pos x="594" y="749"/>
                </a:cxn>
                <a:cxn ang="0">
                  <a:pos x="576" y="720"/>
                </a:cxn>
                <a:cxn ang="0">
                  <a:pos x="553" y="703"/>
                </a:cxn>
                <a:cxn ang="0">
                  <a:pos x="443" y="645"/>
                </a:cxn>
                <a:cxn ang="0">
                  <a:pos x="403" y="617"/>
                </a:cxn>
                <a:cxn ang="0">
                  <a:pos x="392" y="605"/>
                </a:cxn>
                <a:cxn ang="0">
                  <a:pos x="380" y="576"/>
                </a:cxn>
                <a:cxn ang="0">
                  <a:pos x="294" y="634"/>
                </a:cxn>
                <a:cxn ang="0">
                  <a:pos x="253" y="536"/>
                </a:cxn>
                <a:cxn ang="0">
                  <a:pos x="236" y="541"/>
                </a:cxn>
                <a:cxn ang="0">
                  <a:pos x="219" y="536"/>
                </a:cxn>
                <a:cxn ang="0">
                  <a:pos x="202" y="512"/>
                </a:cxn>
                <a:cxn ang="0">
                  <a:pos x="178" y="483"/>
                </a:cxn>
                <a:cxn ang="0">
                  <a:pos x="155" y="444"/>
                </a:cxn>
                <a:cxn ang="0">
                  <a:pos x="121" y="276"/>
                </a:cxn>
                <a:cxn ang="0">
                  <a:pos x="109" y="0"/>
                </a:cxn>
              </a:cxnLst>
              <a:rect l="0" t="0" r="r" b="b"/>
              <a:pathLst>
                <a:path w="646" h="1424">
                  <a:moveTo>
                    <a:pt x="109" y="0"/>
                  </a:moveTo>
                  <a:lnTo>
                    <a:pt x="75" y="5"/>
                  </a:lnTo>
                  <a:lnTo>
                    <a:pt x="51" y="12"/>
                  </a:lnTo>
                  <a:lnTo>
                    <a:pt x="29" y="23"/>
                  </a:lnTo>
                  <a:lnTo>
                    <a:pt x="0" y="34"/>
                  </a:lnTo>
                  <a:lnTo>
                    <a:pt x="5" y="300"/>
                  </a:lnTo>
                  <a:lnTo>
                    <a:pt x="11" y="374"/>
                  </a:lnTo>
                  <a:lnTo>
                    <a:pt x="17" y="437"/>
                  </a:lnTo>
                  <a:lnTo>
                    <a:pt x="29" y="518"/>
                  </a:lnTo>
                  <a:lnTo>
                    <a:pt x="46" y="599"/>
                  </a:lnTo>
                  <a:lnTo>
                    <a:pt x="58" y="662"/>
                  </a:lnTo>
                  <a:lnTo>
                    <a:pt x="63" y="749"/>
                  </a:lnTo>
                  <a:lnTo>
                    <a:pt x="68" y="858"/>
                  </a:lnTo>
                  <a:lnTo>
                    <a:pt x="86" y="968"/>
                  </a:lnTo>
                  <a:lnTo>
                    <a:pt x="115" y="1094"/>
                  </a:lnTo>
                  <a:lnTo>
                    <a:pt x="138" y="1198"/>
                  </a:lnTo>
                  <a:lnTo>
                    <a:pt x="501" y="1244"/>
                  </a:lnTo>
                  <a:lnTo>
                    <a:pt x="518" y="915"/>
                  </a:lnTo>
                  <a:lnTo>
                    <a:pt x="518" y="1140"/>
                  </a:lnTo>
                  <a:lnTo>
                    <a:pt x="536" y="1337"/>
                  </a:lnTo>
                  <a:lnTo>
                    <a:pt x="541" y="1423"/>
                  </a:lnTo>
                  <a:lnTo>
                    <a:pt x="645" y="1411"/>
                  </a:lnTo>
                  <a:lnTo>
                    <a:pt x="622" y="1094"/>
                  </a:lnTo>
                  <a:lnTo>
                    <a:pt x="611" y="800"/>
                  </a:lnTo>
                  <a:lnTo>
                    <a:pt x="594" y="749"/>
                  </a:lnTo>
                  <a:lnTo>
                    <a:pt x="576" y="720"/>
                  </a:lnTo>
                  <a:lnTo>
                    <a:pt x="553" y="703"/>
                  </a:lnTo>
                  <a:lnTo>
                    <a:pt x="443" y="645"/>
                  </a:lnTo>
                  <a:lnTo>
                    <a:pt x="403" y="617"/>
                  </a:lnTo>
                  <a:lnTo>
                    <a:pt x="392" y="605"/>
                  </a:lnTo>
                  <a:lnTo>
                    <a:pt x="380" y="576"/>
                  </a:lnTo>
                  <a:lnTo>
                    <a:pt x="294" y="634"/>
                  </a:lnTo>
                  <a:lnTo>
                    <a:pt x="253" y="536"/>
                  </a:lnTo>
                  <a:lnTo>
                    <a:pt x="236" y="541"/>
                  </a:lnTo>
                  <a:lnTo>
                    <a:pt x="219" y="536"/>
                  </a:lnTo>
                  <a:lnTo>
                    <a:pt x="202" y="512"/>
                  </a:lnTo>
                  <a:lnTo>
                    <a:pt x="178" y="483"/>
                  </a:lnTo>
                  <a:lnTo>
                    <a:pt x="155" y="444"/>
                  </a:lnTo>
                  <a:lnTo>
                    <a:pt x="121" y="276"/>
                  </a:lnTo>
                  <a:lnTo>
                    <a:pt x="109" y="0"/>
                  </a:lnTo>
                </a:path>
              </a:pathLst>
            </a:custGeom>
            <a:solidFill>
              <a:srgbClr val="FFFFFF"/>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91" name="Freeform 307"/>
            <p:cNvSpPr>
              <a:spLocks/>
            </p:cNvSpPr>
            <p:nvPr/>
          </p:nvSpPr>
          <p:spPr bwMode="ltGray">
            <a:xfrm>
              <a:off x="6965950" y="3871913"/>
              <a:ext cx="585788" cy="133350"/>
            </a:xfrm>
            <a:custGeom>
              <a:avLst/>
              <a:gdLst/>
              <a:ahLst/>
              <a:cxnLst>
                <a:cxn ang="0">
                  <a:pos x="5" y="0"/>
                </a:cxn>
                <a:cxn ang="0">
                  <a:pos x="0" y="38"/>
                </a:cxn>
                <a:cxn ang="0">
                  <a:pos x="138" y="57"/>
                </a:cxn>
                <a:cxn ang="0">
                  <a:pos x="270" y="70"/>
                </a:cxn>
                <a:cxn ang="0">
                  <a:pos x="328" y="83"/>
                </a:cxn>
                <a:cxn ang="0">
                  <a:pos x="368" y="83"/>
                </a:cxn>
                <a:cxn ang="0">
                  <a:pos x="363" y="44"/>
                </a:cxn>
                <a:cxn ang="0">
                  <a:pos x="5" y="0"/>
                </a:cxn>
              </a:cxnLst>
              <a:rect l="0" t="0" r="r" b="b"/>
              <a:pathLst>
                <a:path w="369" h="84">
                  <a:moveTo>
                    <a:pt x="5" y="0"/>
                  </a:moveTo>
                  <a:lnTo>
                    <a:pt x="0" y="38"/>
                  </a:lnTo>
                  <a:lnTo>
                    <a:pt x="138" y="57"/>
                  </a:lnTo>
                  <a:lnTo>
                    <a:pt x="270" y="70"/>
                  </a:lnTo>
                  <a:lnTo>
                    <a:pt x="328" y="83"/>
                  </a:lnTo>
                  <a:lnTo>
                    <a:pt x="368" y="83"/>
                  </a:lnTo>
                  <a:lnTo>
                    <a:pt x="363" y="44"/>
                  </a:lnTo>
                  <a:lnTo>
                    <a:pt x="5" y="0"/>
                  </a:lnTo>
                </a:path>
              </a:pathLst>
            </a:custGeom>
            <a:solidFill>
              <a:srgbClr val="20202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92" name="Freeform 308"/>
            <p:cNvSpPr>
              <a:spLocks/>
            </p:cNvSpPr>
            <p:nvPr/>
          </p:nvSpPr>
          <p:spPr bwMode="ltGray">
            <a:xfrm>
              <a:off x="7367588" y="3932238"/>
              <a:ext cx="17462" cy="47625"/>
            </a:xfrm>
            <a:custGeom>
              <a:avLst/>
              <a:gdLst/>
              <a:ahLst/>
              <a:cxnLst>
                <a:cxn ang="0">
                  <a:pos x="4" y="0"/>
                </a:cxn>
                <a:cxn ang="0">
                  <a:pos x="0" y="29"/>
                </a:cxn>
                <a:cxn ang="0">
                  <a:pos x="7" y="29"/>
                </a:cxn>
                <a:cxn ang="0">
                  <a:pos x="10" y="0"/>
                </a:cxn>
                <a:cxn ang="0">
                  <a:pos x="4" y="0"/>
                </a:cxn>
              </a:cxnLst>
              <a:rect l="0" t="0" r="r" b="b"/>
              <a:pathLst>
                <a:path w="11" h="30">
                  <a:moveTo>
                    <a:pt x="4" y="0"/>
                  </a:moveTo>
                  <a:lnTo>
                    <a:pt x="0" y="29"/>
                  </a:lnTo>
                  <a:lnTo>
                    <a:pt x="7" y="29"/>
                  </a:lnTo>
                  <a:lnTo>
                    <a:pt x="10" y="0"/>
                  </a:lnTo>
                  <a:lnTo>
                    <a:pt x="4" y="0"/>
                  </a:lnTo>
                </a:path>
              </a:pathLst>
            </a:custGeom>
            <a:solidFill>
              <a:srgbClr val="606060"/>
            </a:solidFill>
            <a:ln w="12700" cap="rnd" cmpd="sng">
              <a:solidFill>
                <a:srgbClr val="FF9900"/>
              </a:solidFill>
              <a:prstDash val="solid"/>
              <a:round/>
              <a:headEnd type="none" w="med" len="med"/>
              <a:tailEnd type="triangle" w="med" len="med"/>
            </a:ln>
            <a:effectLst/>
          </p:spPr>
          <p:txBody>
            <a:bodyPr/>
            <a:lstStyle/>
            <a:p>
              <a:endParaRPr lang="en-US" dirty="0"/>
            </a:p>
          </p:txBody>
        </p:sp>
        <p:sp>
          <p:nvSpPr>
            <p:cNvPr id="195893" name="Freeform 309"/>
            <p:cNvSpPr>
              <a:spLocks/>
            </p:cNvSpPr>
            <p:nvPr/>
          </p:nvSpPr>
          <p:spPr bwMode="ltGray">
            <a:xfrm>
              <a:off x="7075488" y="3890963"/>
              <a:ext cx="7937" cy="50800"/>
            </a:xfrm>
            <a:custGeom>
              <a:avLst/>
              <a:gdLst/>
              <a:ahLst/>
              <a:cxnLst>
                <a:cxn ang="0">
                  <a:pos x="2" y="0"/>
                </a:cxn>
                <a:cxn ang="0">
                  <a:pos x="0" y="31"/>
                </a:cxn>
                <a:cxn ang="0">
                  <a:pos x="4" y="31"/>
                </a:cxn>
                <a:cxn ang="0">
                  <a:pos x="4" y="0"/>
                </a:cxn>
                <a:cxn ang="0">
                  <a:pos x="2" y="0"/>
                </a:cxn>
              </a:cxnLst>
              <a:rect l="0" t="0" r="r" b="b"/>
              <a:pathLst>
                <a:path w="5" h="32">
                  <a:moveTo>
                    <a:pt x="2" y="0"/>
                  </a:moveTo>
                  <a:lnTo>
                    <a:pt x="0" y="31"/>
                  </a:lnTo>
                  <a:lnTo>
                    <a:pt x="4" y="31"/>
                  </a:lnTo>
                  <a:lnTo>
                    <a:pt x="4" y="0"/>
                  </a:lnTo>
                  <a:lnTo>
                    <a:pt x="2" y="0"/>
                  </a:lnTo>
                </a:path>
              </a:pathLst>
            </a:custGeom>
            <a:solidFill>
              <a:srgbClr val="606060"/>
            </a:solidFill>
            <a:ln w="12700" cap="rnd" cmpd="sng">
              <a:solidFill>
                <a:srgbClr val="FF9900"/>
              </a:solidFill>
              <a:prstDash val="solid"/>
              <a:round/>
              <a:headEnd type="none" w="med" len="med"/>
              <a:tailEnd type="triangle" w="med" len="med"/>
            </a:ln>
            <a:effectLst/>
          </p:spPr>
          <p:txBody>
            <a:bodyPr/>
            <a:lstStyle/>
            <a:p>
              <a:endParaRPr lang="en-US" dirty="0"/>
            </a:p>
          </p:txBody>
        </p:sp>
        <p:sp>
          <p:nvSpPr>
            <p:cNvPr id="195894" name="Freeform 310"/>
            <p:cNvSpPr>
              <a:spLocks/>
            </p:cNvSpPr>
            <p:nvPr/>
          </p:nvSpPr>
          <p:spPr bwMode="ltGray">
            <a:xfrm>
              <a:off x="7194550" y="3902075"/>
              <a:ext cx="92075" cy="82550"/>
            </a:xfrm>
            <a:custGeom>
              <a:avLst/>
              <a:gdLst/>
              <a:ahLst/>
              <a:cxnLst>
                <a:cxn ang="0">
                  <a:pos x="5" y="0"/>
                </a:cxn>
                <a:cxn ang="0">
                  <a:pos x="0" y="25"/>
                </a:cxn>
                <a:cxn ang="0">
                  <a:pos x="5" y="45"/>
                </a:cxn>
                <a:cxn ang="0">
                  <a:pos x="29" y="51"/>
                </a:cxn>
                <a:cxn ang="0">
                  <a:pos x="57" y="51"/>
                </a:cxn>
                <a:cxn ang="0">
                  <a:pos x="57" y="32"/>
                </a:cxn>
                <a:cxn ang="0">
                  <a:pos x="57" y="6"/>
                </a:cxn>
                <a:cxn ang="0">
                  <a:pos x="29" y="6"/>
                </a:cxn>
                <a:cxn ang="0">
                  <a:pos x="5" y="0"/>
                </a:cxn>
              </a:cxnLst>
              <a:rect l="0" t="0" r="r" b="b"/>
              <a:pathLst>
                <a:path w="58" h="52">
                  <a:moveTo>
                    <a:pt x="5" y="0"/>
                  </a:moveTo>
                  <a:lnTo>
                    <a:pt x="0" y="25"/>
                  </a:lnTo>
                  <a:lnTo>
                    <a:pt x="5" y="45"/>
                  </a:lnTo>
                  <a:lnTo>
                    <a:pt x="29" y="51"/>
                  </a:lnTo>
                  <a:lnTo>
                    <a:pt x="57" y="51"/>
                  </a:lnTo>
                  <a:lnTo>
                    <a:pt x="57" y="32"/>
                  </a:lnTo>
                  <a:lnTo>
                    <a:pt x="57" y="6"/>
                  </a:lnTo>
                  <a:lnTo>
                    <a:pt x="29" y="6"/>
                  </a:lnTo>
                  <a:lnTo>
                    <a:pt x="5" y="0"/>
                  </a:lnTo>
                </a:path>
              </a:pathLst>
            </a:custGeom>
            <a:solidFill>
              <a:srgbClr val="A0A0A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95" name="Freeform 311"/>
            <p:cNvSpPr>
              <a:spLocks/>
            </p:cNvSpPr>
            <p:nvPr/>
          </p:nvSpPr>
          <p:spPr bwMode="ltGray">
            <a:xfrm>
              <a:off x="7156450" y="2978150"/>
              <a:ext cx="85725" cy="101600"/>
            </a:xfrm>
            <a:custGeom>
              <a:avLst/>
              <a:gdLst/>
              <a:ahLst/>
              <a:cxnLst>
                <a:cxn ang="0">
                  <a:pos x="36" y="0"/>
                </a:cxn>
                <a:cxn ang="0">
                  <a:pos x="0" y="29"/>
                </a:cxn>
                <a:cxn ang="0">
                  <a:pos x="0" y="46"/>
                </a:cxn>
                <a:cxn ang="0">
                  <a:pos x="6" y="58"/>
                </a:cxn>
                <a:cxn ang="0">
                  <a:pos x="36" y="63"/>
                </a:cxn>
                <a:cxn ang="0">
                  <a:pos x="47" y="58"/>
                </a:cxn>
                <a:cxn ang="0">
                  <a:pos x="53" y="46"/>
                </a:cxn>
                <a:cxn ang="0">
                  <a:pos x="36" y="0"/>
                </a:cxn>
              </a:cxnLst>
              <a:rect l="0" t="0" r="r" b="b"/>
              <a:pathLst>
                <a:path w="54" h="64">
                  <a:moveTo>
                    <a:pt x="36" y="0"/>
                  </a:moveTo>
                  <a:lnTo>
                    <a:pt x="0" y="29"/>
                  </a:lnTo>
                  <a:lnTo>
                    <a:pt x="0" y="46"/>
                  </a:lnTo>
                  <a:lnTo>
                    <a:pt x="6" y="58"/>
                  </a:lnTo>
                  <a:lnTo>
                    <a:pt x="36" y="63"/>
                  </a:lnTo>
                  <a:lnTo>
                    <a:pt x="47" y="58"/>
                  </a:lnTo>
                  <a:lnTo>
                    <a:pt x="53" y="46"/>
                  </a:lnTo>
                  <a:lnTo>
                    <a:pt x="36" y="0"/>
                  </a:lnTo>
                </a:path>
              </a:pathLst>
            </a:custGeom>
            <a:solidFill>
              <a:srgbClr val="C0000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896" name="Freeform 312"/>
            <p:cNvSpPr>
              <a:spLocks/>
            </p:cNvSpPr>
            <p:nvPr/>
          </p:nvSpPr>
          <p:spPr bwMode="ltGray">
            <a:xfrm>
              <a:off x="7112000" y="3068638"/>
              <a:ext cx="192088" cy="889000"/>
            </a:xfrm>
            <a:custGeom>
              <a:avLst/>
              <a:gdLst/>
              <a:ahLst/>
              <a:cxnLst>
                <a:cxn ang="0">
                  <a:pos x="35" y="0"/>
                </a:cxn>
                <a:cxn ang="0">
                  <a:pos x="23" y="17"/>
                </a:cxn>
                <a:cxn ang="0">
                  <a:pos x="23" y="29"/>
                </a:cxn>
                <a:cxn ang="0">
                  <a:pos x="17" y="51"/>
                </a:cxn>
                <a:cxn ang="0">
                  <a:pos x="12" y="69"/>
                </a:cxn>
                <a:cxn ang="0">
                  <a:pos x="0" y="132"/>
                </a:cxn>
                <a:cxn ang="0">
                  <a:pos x="0" y="236"/>
                </a:cxn>
                <a:cxn ang="0">
                  <a:pos x="0" y="329"/>
                </a:cxn>
                <a:cxn ang="0">
                  <a:pos x="12" y="380"/>
                </a:cxn>
                <a:cxn ang="0">
                  <a:pos x="17" y="432"/>
                </a:cxn>
                <a:cxn ang="0">
                  <a:pos x="17" y="495"/>
                </a:cxn>
                <a:cxn ang="0">
                  <a:pos x="81" y="559"/>
                </a:cxn>
                <a:cxn ang="0">
                  <a:pos x="120" y="478"/>
                </a:cxn>
                <a:cxn ang="0">
                  <a:pos x="120" y="409"/>
                </a:cxn>
                <a:cxn ang="0">
                  <a:pos x="103" y="334"/>
                </a:cxn>
                <a:cxn ang="0">
                  <a:pos x="92" y="242"/>
                </a:cxn>
                <a:cxn ang="0">
                  <a:pos x="92" y="144"/>
                </a:cxn>
                <a:cxn ang="0">
                  <a:pos x="86" y="63"/>
                </a:cxn>
                <a:cxn ang="0">
                  <a:pos x="81" y="46"/>
                </a:cxn>
                <a:cxn ang="0">
                  <a:pos x="69" y="23"/>
                </a:cxn>
                <a:cxn ang="0">
                  <a:pos x="64" y="5"/>
                </a:cxn>
                <a:cxn ang="0">
                  <a:pos x="35" y="0"/>
                </a:cxn>
              </a:cxnLst>
              <a:rect l="0" t="0" r="r" b="b"/>
              <a:pathLst>
                <a:path w="121" h="560">
                  <a:moveTo>
                    <a:pt x="35" y="0"/>
                  </a:moveTo>
                  <a:lnTo>
                    <a:pt x="23" y="17"/>
                  </a:lnTo>
                  <a:lnTo>
                    <a:pt x="23" y="29"/>
                  </a:lnTo>
                  <a:lnTo>
                    <a:pt x="17" y="51"/>
                  </a:lnTo>
                  <a:lnTo>
                    <a:pt x="12" y="69"/>
                  </a:lnTo>
                  <a:lnTo>
                    <a:pt x="0" y="132"/>
                  </a:lnTo>
                  <a:lnTo>
                    <a:pt x="0" y="236"/>
                  </a:lnTo>
                  <a:lnTo>
                    <a:pt x="0" y="329"/>
                  </a:lnTo>
                  <a:lnTo>
                    <a:pt x="12" y="380"/>
                  </a:lnTo>
                  <a:lnTo>
                    <a:pt x="17" y="432"/>
                  </a:lnTo>
                  <a:lnTo>
                    <a:pt x="17" y="495"/>
                  </a:lnTo>
                  <a:lnTo>
                    <a:pt x="81" y="559"/>
                  </a:lnTo>
                  <a:lnTo>
                    <a:pt x="120" y="478"/>
                  </a:lnTo>
                  <a:lnTo>
                    <a:pt x="120" y="409"/>
                  </a:lnTo>
                  <a:lnTo>
                    <a:pt x="103" y="334"/>
                  </a:lnTo>
                  <a:lnTo>
                    <a:pt x="92" y="242"/>
                  </a:lnTo>
                  <a:lnTo>
                    <a:pt x="92" y="144"/>
                  </a:lnTo>
                  <a:lnTo>
                    <a:pt x="86" y="63"/>
                  </a:lnTo>
                  <a:lnTo>
                    <a:pt x="81" y="46"/>
                  </a:lnTo>
                  <a:lnTo>
                    <a:pt x="69" y="23"/>
                  </a:lnTo>
                  <a:lnTo>
                    <a:pt x="64" y="5"/>
                  </a:lnTo>
                  <a:lnTo>
                    <a:pt x="35" y="0"/>
                  </a:lnTo>
                </a:path>
              </a:pathLst>
            </a:custGeom>
            <a:solidFill>
              <a:srgbClr val="C00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897" name="Freeform 313"/>
            <p:cNvSpPr>
              <a:spLocks/>
            </p:cNvSpPr>
            <p:nvPr/>
          </p:nvSpPr>
          <p:spPr bwMode="ltGray">
            <a:xfrm>
              <a:off x="7121525" y="2830513"/>
              <a:ext cx="257175" cy="266700"/>
            </a:xfrm>
            <a:custGeom>
              <a:avLst/>
              <a:gdLst/>
              <a:ahLst/>
              <a:cxnLst>
                <a:cxn ang="0">
                  <a:pos x="5" y="0"/>
                </a:cxn>
                <a:cxn ang="0">
                  <a:pos x="0" y="138"/>
                </a:cxn>
                <a:cxn ang="0">
                  <a:pos x="63" y="92"/>
                </a:cxn>
                <a:cxn ang="0">
                  <a:pos x="86" y="167"/>
                </a:cxn>
                <a:cxn ang="0">
                  <a:pos x="161" y="64"/>
                </a:cxn>
              </a:cxnLst>
              <a:rect l="0" t="0" r="r" b="b"/>
              <a:pathLst>
                <a:path w="162" h="168">
                  <a:moveTo>
                    <a:pt x="5" y="0"/>
                  </a:moveTo>
                  <a:lnTo>
                    <a:pt x="0" y="138"/>
                  </a:lnTo>
                  <a:lnTo>
                    <a:pt x="63" y="92"/>
                  </a:lnTo>
                  <a:lnTo>
                    <a:pt x="86" y="167"/>
                  </a:lnTo>
                  <a:lnTo>
                    <a:pt x="161" y="64"/>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sp>
          <p:nvSpPr>
            <p:cNvPr id="195898" name="Freeform 314"/>
            <p:cNvSpPr>
              <a:spLocks/>
            </p:cNvSpPr>
            <p:nvPr/>
          </p:nvSpPr>
          <p:spPr bwMode="ltGray">
            <a:xfrm>
              <a:off x="6059488" y="1377950"/>
              <a:ext cx="2551112" cy="1014413"/>
            </a:xfrm>
            <a:custGeom>
              <a:avLst/>
              <a:gdLst/>
              <a:ahLst/>
              <a:cxnLst>
                <a:cxn ang="0">
                  <a:pos x="1474" y="165"/>
                </a:cxn>
                <a:cxn ang="0">
                  <a:pos x="1130" y="182"/>
                </a:cxn>
                <a:cxn ang="0">
                  <a:pos x="946" y="199"/>
                </a:cxn>
                <a:cxn ang="0">
                  <a:pos x="901" y="193"/>
                </a:cxn>
                <a:cxn ang="0">
                  <a:pos x="872" y="188"/>
                </a:cxn>
                <a:cxn ang="0">
                  <a:pos x="855" y="176"/>
                </a:cxn>
                <a:cxn ang="0">
                  <a:pos x="826" y="136"/>
                </a:cxn>
                <a:cxn ang="0">
                  <a:pos x="798" y="97"/>
                </a:cxn>
                <a:cxn ang="0">
                  <a:pos x="786" y="91"/>
                </a:cxn>
                <a:cxn ang="0">
                  <a:pos x="700" y="51"/>
                </a:cxn>
                <a:cxn ang="0">
                  <a:pos x="614" y="0"/>
                </a:cxn>
                <a:cxn ang="0">
                  <a:pos x="688" y="62"/>
                </a:cxn>
                <a:cxn ang="0">
                  <a:pos x="780" y="108"/>
                </a:cxn>
                <a:cxn ang="0">
                  <a:pos x="803" y="154"/>
                </a:cxn>
                <a:cxn ang="0">
                  <a:pos x="808" y="182"/>
                </a:cxn>
                <a:cxn ang="0">
                  <a:pos x="803" y="199"/>
                </a:cxn>
                <a:cxn ang="0">
                  <a:pos x="780" y="216"/>
                </a:cxn>
                <a:cxn ang="0">
                  <a:pos x="557" y="268"/>
                </a:cxn>
                <a:cxn ang="0">
                  <a:pos x="373" y="325"/>
                </a:cxn>
                <a:cxn ang="0">
                  <a:pos x="310" y="359"/>
                </a:cxn>
                <a:cxn ang="0">
                  <a:pos x="160" y="387"/>
                </a:cxn>
                <a:cxn ang="0">
                  <a:pos x="121" y="382"/>
                </a:cxn>
                <a:cxn ang="0">
                  <a:pos x="81" y="353"/>
                </a:cxn>
                <a:cxn ang="0">
                  <a:pos x="57" y="330"/>
                </a:cxn>
                <a:cxn ang="0">
                  <a:pos x="35" y="325"/>
                </a:cxn>
                <a:cxn ang="0">
                  <a:pos x="86" y="376"/>
                </a:cxn>
                <a:cxn ang="0">
                  <a:pos x="115" y="399"/>
                </a:cxn>
                <a:cxn ang="0">
                  <a:pos x="160" y="410"/>
                </a:cxn>
                <a:cxn ang="0">
                  <a:pos x="103" y="478"/>
                </a:cxn>
                <a:cxn ang="0">
                  <a:pos x="86" y="535"/>
                </a:cxn>
                <a:cxn ang="0">
                  <a:pos x="74" y="558"/>
                </a:cxn>
                <a:cxn ang="0">
                  <a:pos x="0" y="569"/>
                </a:cxn>
                <a:cxn ang="0">
                  <a:pos x="92" y="569"/>
                </a:cxn>
                <a:cxn ang="0">
                  <a:pos x="109" y="546"/>
                </a:cxn>
                <a:cxn ang="0">
                  <a:pos x="121" y="478"/>
                </a:cxn>
                <a:cxn ang="0">
                  <a:pos x="150" y="472"/>
                </a:cxn>
                <a:cxn ang="0">
                  <a:pos x="150" y="529"/>
                </a:cxn>
                <a:cxn ang="0">
                  <a:pos x="132" y="586"/>
                </a:cxn>
                <a:cxn ang="0">
                  <a:pos x="115" y="638"/>
                </a:cxn>
                <a:cxn ang="0">
                  <a:pos x="155" y="558"/>
                </a:cxn>
                <a:cxn ang="0">
                  <a:pos x="167" y="529"/>
                </a:cxn>
                <a:cxn ang="0">
                  <a:pos x="172" y="444"/>
                </a:cxn>
                <a:cxn ang="0">
                  <a:pos x="201" y="427"/>
                </a:cxn>
                <a:cxn ang="0">
                  <a:pos x="246" y="410"/>
                </a:cxn>
                <a:cxn ang="0">
                  <a:pos x="402" y="342"/>
                </a:cxn>
                <a:cxn ang="0">
                  <a:pos x="791" y="245"/>
                </a:cxn>
                <a:cxn ang="0">
                  <a:pos x="935" y="399"/>
                </a:cxn>
                <a:cxn ang="0">
                  <a:pos x="929" y="427"/>
                </a:cxn>
                <a:cxn ang="0">
                  <a:pos x="929" y="461"/>
                </a:cxn>
                <a:cxn ang="0">
                  <a:pos x="941" y="501"/>
                </a:cxn>
                <a:cxn ang="0">
                  <a:pos x="952" y="535"/>
                </a:cxn>
                <a:cxn ang="0">
                  <a:pos x="970" y="558"/>
                </a:cxn>
                <a:cxn ang="0">
                  <a:pos x="963" y="529"/>
                </a:cxn>
                <a:cxn ang="0">
                  <a:pos x="958" y="496"/>
                </a:cxn>
                <a:cxn ang="0">
                  <a:pos x="952" y="461"/>
                </a:cxn>
                <a:cxn ang="0">
                  <a:pos x="952" y="427"/>
                </a:cxn>
                <a:cxn ang="0">
                  <a:pos x="958" y="392"/>
                </a:cxn>
                <a:cxn ang="0">
                  <a:pos x="1147" y="216"/>
                </a:cxn>
                <a:cxn ang="0">
                  <a:pos x="1422" y="205"/>
                </a:cxn>
                <a:cxn ang="0">
                  <a:pos x="1606" y="165"/>
                </a:cxn>
              </a:cxnLst>
              <a:rect l="0" t="0" r="r" b="b"/>
              <a:pathLst>
                <a:path w="1607" h="639">
                  <a:moveTo>
                    <a:pt x="1606" y="165"/>
                  </a:moveTo>
                  <a:lnTo>
                    <a:pt x="1474" y="165"/>
                  </a:lnTo>
                  <a:lnTo>
                    <a:pt x="1210" y="171"/>
                  </a:lnTo>
                  <a:lnTo>
                    <a:pt x="1130" y="182"/>
                  </a:lnTo>
                  <a:lnTo>
                    <a:pt x="1009" y="193"/>
                  </a:lnTo>
                  <a:lnTo>
                    <a:pt x="946" y="199"/>
                  </a:lnTo>
                  <a:lnTo>
                    <a:pt x="923" y="199"/>
                  </a:lnTo>
                  <a:lnTo>
                    <a:pt x="901" y="193"/>
                  </a:lnTo>
                  <a:lnTo>
                    <a:pt x="884" y="193"/>
                  </a:lnTo>
                  <a:lnTo>
                    <a:pt x="872" y="188"/>
                  </a:lnTo>
                  <a:lnTo>
                    <a:pt x="860" y="182"/>
                  </a:lnTo>
                  <a:lnTo>
                    <a:pt x="855" y="176"/>
                  </a:lnTo>
                  <a:lnTo>
                    <a:pt x="849" y="171"/>
                  </a:lnTo>
                  <a:lnTo>
                    <a:pt x="826" y="136"/>
                  </a:lnTo>
                  <a:lnTo>
                    <a:pt x="820" y="125"/>
                  </a:lnTo>
                  <a:lnTo>
                    <a:pt x="798" y="97"/>
                  </a:lnTo>
                  <a:lnTo>
                    <a:pt x="791" y="91"/>
                  </a:lnTo>
                  <a:lnTo>
                    <a:pt x="786" y="91"/>
                  </a:lnTo>
                  <a:lnTo>
                    <a:pt x="752" y="74"/>
                  </a:lnTo>
                  <a:lnTo>
                    <a:pt x="700" y="51"/>
                  </a:lnTo>
                  <a:lnTo>
                    <a:pt x="660" y="28"/>
                  </a:lnTo>
                  <a:lnTo>
                    <a:pt x="614" y="0"/>
                  </a:lnTo>
                  <a:lnTo>
                    <a:pt x="602" y="12"/>
                  </a:lnTo>
                  <a:lnTo>
                    <a:pt x="688" y="62"/>
                  </a:lnTo>
                  <a:lnTo>
                    <a:pt x="774" y="102"/>
                  </a:lnTo>
                  <a:lnTo>
                    <a:pt x="780" y="108"/>
                  </a:lnTo>
                  <a:lnTo>
                    <a:pt x="798" y="136"/>
                  </a:lnTo>
                  <a:lnTo>
                    <a:pt x="803" y="154"/>
                  </a:lnTo>
                  <a:lnTo>
                    <a:pt x="808" y="165"/>
                  </a:lnTo>
                  <a:lnTo>
                    <a:pt x="808" y="182"/>
                  </a:lnTo>
                  <a:lnTo>
                    <a:pt x="808" y="188"/>
                  </a:lnTo>
                  <a:lnTo>
                    <a:pt x="803" y="199"/>
                  </a:lnTo>
                  <a:lnTo>
                    <a:pt x="791" y="211"/>
                  </a:lnTo>
                  <a:lnTo>
                    <a:pt x="780" y="216"/>
                  </a:lnTo>
                  <a:lnTo>
                    <a:pt x="671" y="233"/>
                  </a:lnTo>
                  <a:lnTo>
                    <a:pt x="557" y="268"/>
                  </a:lnTo>
                  <a:lnTo>
                    <a:pt x="459" y="296"/>
                  </a:lnTo>
                  <a:lnTo>
                    <a:pt x="373" y="325"/>
                  </a:lnTo>
                  <a:lnTo>
                    <a:pt x="332" y="347"/>
                  </a:lnTo>
                  <a:lnTo>
                    <a:pt x="310" y="359"/>
                  </a:lnTo>
                  <a:lnTo>
                    <a:pt x="229" y="387"/>
                  </a:lnTo>
                  <a:lnTo>
                    <a:pt x="160" y="387"/>
                  </a:lnTo>
                  <a:lnTo>
                    <a:pt x="138" y="382"/>
                  </a:lnTo>
                  <a:lnTo>
                    <a:pt x="121" y="382"/>
                  </a:lnTo>
                  <a:lnTo>
                    <a:pt x="103" y="370"/>
                  </a:lnTo>
                  <a:lnTo>
                    <a:pt x="81" y="353"/>
                  </a:lnTo>
                  <a:lnTo>
                    <a:pt x="69" y="342"/>
                  </a:lnTo>
                  <a:lnTo>
                    <a:pt x="57" y="330"/>
                  </a:lnTo>
                  <a:lnTo>
                    <a:pt x="46" y="325"/>
                  </a:lnTo>
                  <a:lnTo>
                    <a:pt x="35" y="325"/>
                  </a:lnTo>
                  <a:lnTo>
                    <a:pt x="69" y="359"/>
                  </a:lnTo>
                  <a:lnTo>
                    <a:pt x="86" y="376"/>
                  </a:lnTo>
                  <a:lnTo>
                    <a:pt x="103" y="392"/>
                  </a:lnTo>
                  <a:lnTo>
                    <a:pt x="115" y="399"/>
                  </a:lnTo>
                  <a:lnTo>
                    <a:pt x="138" y="404"/>
                  </a:lnTo>
                  <a:lnTo>
                    <a:pt x="160" y="410"/>
                  </a:lnTo>
                  <a:lnTo>
                    <a:pt x="109" y="467"/>
                  </a:lnTo>
                  <a:lnTo>
                    <a:pt x="103" y="478"/>
                  </a:lnTo>
                  <a:lnTo>
                    <a:pt x="98" y="489"/>
                  </a:lnTo>
                  <a:lnTo>
                    <a:pt x="86" y="535"/>
                  </a:lnTo>
                  <a:lnTo>
                    <a:pt x="86" y="546"/>
                  </a:lnTo>
                  <a:lnTo>
                    <a:pt x="74" y="558"/>
                  </a:lnTo>
                  <a:lnTo>
                    <a:pt x="17" y="563"/>
                  </a:lnTo>
                  <a:lnTo>
                    <a:pt x="0" y="569"/>
                  </a:lnTo>
                  <a:lnTo>
                    <a:pt x="81" y="569"/>
                  </a:lnTo>
                  <a:lnTo>
                    <a:pt x="92" y="569"/>
                  </a:lnTo>
                  <a:lnTo>
                    <a:pt x="103" y="558"/>
                  </a:lnTo>
                  <a:lnTo>
                    <a:pt x="109" y="546"/>
                  </a:lnTo>
                  <a:lnTo>
                    <a:pt x="115" y="489"/>
                  </a:lnTo>
                  <a:lnTo>
                    <a:pt x="121" y="478"/>
                  </a:lnTo>
                  <a:lnTo>
                    <a:pt x="150" y="456"/>
                  </a:lnTo>
                  <a:lnTo>
                    <a:pt x="150" y="472"/>
                  </a:lnTo>
                  <a:lnTo>
                    <a:pt x="155" y="524"/>
                  </a:lnTo>
                  <a:lnTo>
                    <a:pt x="150" y="529"/>
                  </a:lnTo>
                  <a:lnTo>
                    <a:pt x="143" y="546"/>
                  </a:lnTo>
                  <a:lnTo>
                    <a:pt x="132" y="586"/>
                  </a:lnTo>
                  <a:lnTo>
                    <a:pt x="126" y="610"/>
                  </a:lnTo>
                  <a:lnTo>
                    <a:pt x="115" y="638"/>
                  </a:lnTo>
                  <a:lnTo>
                    <a:pt x="126" y="638"/>
                  </a:lnTo>
                  <a:lnTo>
                    <a:pt x="155" y="558"/>
                  </a:lnTo>
                  <a:lnTo>
                    <a:pt x="160" y="541"/>
                  </a:lnTo>
                  <a:lnTo>
                    <a:pt x="167" y="529"/>
                  </a:lnTo>
                  <a:lnTo>
                    <a:pt x="172" y="513"/>
                  </a:lnTo>
                  <a:lnTo>
                    <a:pt x="172" y="444"/>
                  </a:lnTo>
                  <a:lnTo>
                    <a:pt x="189" y="432"/>
                  </a:lnTo>
                  <a:lnTo>
                    <a:pt x="201" y="427"/>
                  </a:lnTo>
                  <a:lnTo>
                    <a:pt x="229" y="416"/>
                  </a:lnTo>
                  <a:lnTo>
                    <a:pt x="246" y="410"/>
                  </a:lnTo>
                  <a:lnTo>
                    <a:pt x="344" y="376"/>
                  </a:lnTo>
                  <a:lnTo>
                    <a:pt x="402" y="342"/>
                  </a:lnTo>
                  <a:lnTo>
                    <a:pt x="654" y="268"/>
                  </a:lnTo>
                  <a:lnTo>
                    <a:pt x="791" y="245"/>
                  </a:lnTo>
                  <a:lnTo>
                    <a:pt x="1021" y="228"/>
                  </a:lnTo>
                  <a:lnTo>
                    <a:pt x="935" y="399"/>
                  </a:lnTo>
                  <a:lnTo>
                    <a:pt x="929" y="416"/>
                  </a:lnTo>
                  <a:lnTo>
                    <a:pt x="929" y="427"/>
                  </a:lnTo>
                  <a:lnTo>
                    <a:pt x="929" y="444"/>
                  </a:lnTo>
                  <a:lnTo>
                    <a:pt x="929" y="461"/>
                  </a:lnTo>
                  <a:lnTo>
                    <a:pt x="935" y="489"/>
                  </a:lnTo>
                  <a:lnTo>
                    <a:pt x="941" y="501"/>
                  </a:lnTo>
                  <a:lnTo>
                    <a:pt x="946" y="518"/>
                  </a:lnTo>
                  <a:lnTo>
                    <a:pt x="952" y="535"/>
                  </a:lnTo>
                  <a:lnTo>
                    <a:pt x="963" y="569"/>
                  </a:lnTo>
                  <a:lnTo>
                    <a:pt x="970" y="558"/>
                  </a:lnTo>
                  <a:lnTo>
                    <a:pt x="970" y="546"/>
                  </a:lnTo>
                  <a:lnTo>
                    <a:pt x="963" y="529"/>
                  </a:lnTo>
                  <a:lnTo>
                    <a:pt x="963" y="513"/>
                  </a:lnTo>
                  <a:lnTo>
                    <a:pt x="958" y="496"/>
                  </a:lnTo>
                  <a:lnTo>
                    <a:pt x="952" y="478"/>
                  </a:lnTo>
                  <a:lnTo>
                    <a:pt x="952" y="461"/>
                  </a:lnTo>
                  <a:lnTo>
                    <a:pt x="952" y="449"/>
                  </a:lnTo>
                  <a:lnTo>
                    <a:pt x="952" y="427"/>
                  </a:lnTo>
                  <a:lnTo>
                    <a:pt x="952" y="410"/>
                  </a:lnTo>
                  <a:lnTo>
                    <a:pt x="958" y="392"/>
                  </a:lnTo>
                  <a:lnTo>
                    <a:pt x="1061" y="222"/>
                  </a:lnTo>
                  <a:lnTo>
                    <a:pt x="1147" y="216"/>
                  </a:lnTo>
                  <a:lnTo>
                    <a:pt x="1308" y="211"/>
                  </a:lnTo>
                  <a:lnTo>
                    <a:pt x="1422" y="205"/>
                  </a:lnTo>
                  <a:lnTo>
                    <a:pt x="1606" y="211"/>
                  </a:lnTo>
                  <a:lnTo>
                    <a:pt x="1606" y="165"/>
                  </a:lnTo>
                </a:path>
              </a:pathLst>
            </a:custGeom>
            <a:solidFill>
              <a:srgbClr val="FF9900"/>
            </a:solidFill>
            <a:ln w="12700" cap="rnd" cmpd="sng">
              <a:solidFill>
                <a:srgbClr val="FF9900"/>
              </a:solidFill>
              <a:prstDash val="solid"/>
              <a:round/>
              <a:headEnd type="none" w="med" len="med"/>
              <a:tailEnd type="triangle" w="med" len="med"/>
            </a:ln>
            <a:effectLst/>
          </p:spPr>
          <p:txBody>
            <a:bodyPr/>
            <a:lstStyle/>
            <a:p>
              <a:endParaRPr lang="en-US" dirty="0"/>
            </a:p>
          </p:txBody>
        </p:sp>
        <p:sp>
          <p:nvSpPr>
            <p:cNvPr id="195899" name="Freeform 315"/>
            <p:cNvSpPr>
              <a:spLocks/>
            </p:cNvSpPr>
            <p:nvPr/>
          </p:nvSpPr>
          <p:spPr bwMode="ltGray">
            <a:xfrm>
              <a:off x="5978525" y="1898650"/>
              <a:ext cx="155575" cy="155575"/>
            </a:xfrm>
            <a:custGeom>
              <a:avLst/>
              <a:gdLst/>
              <a:ahLst/>
              <a:cxnLst>
                <a:cxn ang="0">
                  <a:pos x="63" y="0"/>
                </a:cxn>
                <a:cxn ang="0">
                  <a:pos x="46" y="0"/>
                </a:cxn>
                <a:cxn ang="0">
                  <a:pos x="29" y="5"/>
                </a:cxn>
                <a:cxn ang="0">
                  <a:pos x="22" y="17"/>
                </a:cxn>
                <a:cxn ang="0">
                  <a:pos x="11" y="29"/>
                </a:cxn>
                <a:cxn ang="0">
                  <a:pos x="5" y="46"/>
                </a:cxn>
                <a:cxn ang="0">
                  <a:pos x="0" y="57"/>
                </a:cxn>
                <a:cxn ang="0">
                  <a:pos x="0" y="68"/>
                </a:cxn>
                <a:cxn ang="0">
                  <a:pos x="0" y="80"/>
                </a:cxn>
                <a:cxn ang="0">
                  <a:pos x="5" y="97"/>
                </a:cxn>
                <a:cxn ang="0">
                  <a:pos x="34" y="97"/>
                </a:cxn>
                <a:cxn ang="0">
                  <a:pos x="63" y="92"/>
                </a:cxn>
                <a:cxn ang="0">
                  <a:pos x="75" y="86"/>
                </a:cxn>
                <a:cxn ang="0">
                  <a:pos x="86" y="75"/>
                </a:cxn>
                <a:cxn ang="0">
                  <a:pos x="92" y="57"/>
                </a:cxn>
                <a:cxn ang="0">
                  <a:pos x="97" y="40"/>
                </a:cxn>
                <a:cxn ang="0">
                  <a:pos x="97" y="29"/>
                </a:cxn>
                <a:cxn ang="0">
                  <a:pos x="92" y="5"/>
                </a:cxn>
                <a:cxn ang="0">
                  <a:pos x="86" y="0"/>
                </a:cxn>
                <a:cxn ang="0">
                  <a:pos x="63" y="0"/>
                </a:cxn>
              </a:cxnLst>
              <a:rect l="0" t="0" r="r" b="b"/>
              <a:pathLst>
                <a:path w="98" h="98">
                  <a:moveTo>
                    <a:pt x="63" y="0"/>
                  </a:moveTo>
                  <a:lnTo>
                    <a:pt x="46" y="0"/>
                  </a:lnTo>
                  <a:lnTo>
                    <a:pt x="29" y="5"/>
                  </a:lnTo>
                  <a:lnTo>
                    <a:pt x="22" y="17"/>
                  </a:lnTo>
                  <a:lnTo>
                    <a:pt x="11" y="29"/>
                  </a:lnTo>
                  <a:lnTo>
                    <a:pt x="5" y="46"/>
                  </a:lnTo>
                  <a:lnTo>
                    <a:pt x="0" y="57"/>
                  </a:lnTo>
                  <a:lnTo>
                    <a:pt x="0" y="68"/>
                  </a:lnTo>
                  <a:lnTo>
                    <a:pt x="0" y="80"/>
                  </a:lnTo>
                  <a:lnTo>
                    <a:pt x="5" y="97"/>
                  </a:lnTo>
                  <a:lnTo>
                    <a:pt x="34" y="97"/>
                  </a:lnTo>
                  <a:lnTo>
                    <a:pt x="63" y="92"/>
                  </a:lnTo>
                  <a:lnTo>
                    <a:pt x="75" y="86"/>
                  </a:lnTo>
                  <a:lnTo>
                    <a:pt x="86" y="75"/>
                  </a:lnTo>
                  <a:lnTo>
                    <a:pt x="92" y="57"/>
                  </a:lnTo>
                  <a:lnTo>
                    <a:pt x="97" y="40"/>
                  </a:lnTo>
                  <a:lnTo>
                    <a:pt x="97" y="29"/>
                  </a:lnTo>
                  <a:lnTo>
                    <a:pt x="92" y="5"/>
                  </a:lnTo>
                  <a:lnTo>
                    <a:pt x="86" y="0"/>
                  </a:lnTo>
                  <a:lnTo>
                    <a:pt x="63"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00" name="Freeform 316"/>
            <p:cNvSpPr>
              <a:spLocks/>
            </p:cNvSpPr>
            <p:nvPr/>
          </p:nvSpPr>
          <p:spPr bwMode="ltGray">
            <a:xfrm>
              <a:off x="5978525" y="1898650"/>
              <a:ext cx="138113" cy="147638"/>
            </a:xfrm>
            <a:custGeom>
              <a:avLst/>
              <a:gdLst/>
              <a:ahLst/>
              <a:cxnLst>
                <a:cxn ang="0">
                  <a:pos x="86" y="0"/>
                </a:cxn>
                <a:cxn ang="0">
                  <a:pos x="68" y="23"/>
                </a:cxn>
                <a:cxn ang="0">
                  <a:pos x="57" y="40"/>
                </a:cxn>
                <a:cxn ang="0">
                  <a:pos x="51" y="51"/>
                </a:cxn>
                <a:cxn ang="0">
                  <a:pos x="34" y="63"/>
                </a:cxn>
                <a:cxn ang="0">
                  <a:pos x="22" y="80"/>
                </a:cxn>
                <a:cxn ang="0">
                  <a:pos x="5" y="92"/>
                </a:cxn>
                <a:cxn ang="0">
                  <a:pos x="0" y="92"/>
                </a:cxn>
              </a:cxnLst>
              <a:rect l="0" t="0" r="r" b="b"/>
              <a:pathLst>
                <a:path w="87" h="93">
                  <a:moveTo>
                    <a:pt x="86" y="0"/>
                  </a:moveTo>
                  <a:lnTo>
                    <a:pt x="68" y="23"/>
                  </a:lnTo>
                  <a:lnTo>
                    <a:pt x="57" y="40"/>
                  </a:lnTo>
                  <a:lnTo>
                    <a:pt x="51" y="51"/>
                  </a:lnTo>
                  <a:lnTo>
                    <a:pt x="34" y="63"/>
                  </a:lnTo>
                  <a:lnTo>
                    <a:pt x="22" y="80"/>
                  </a:lnTo>
                  <a:lnTo>
                    <a:pt x="5" y="92"/>
                  </a:lnTo>
                  <a:lnTo>
                    <a:pt x="0" y="92"/>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01" name="Freeform 317"/>
            <p:cNvSpPr>
              <a:spLocks/>
            </p:cNvSpPr>
            <p:nvPr/>
          </p:nvSpPr>
          <p:spPr bwMode="ltGray">
            <a:xfrm>
              <a:off x="6124575" y="2392363"/>
              <a:ext cx="146050" cy="157162"/>
            </a:xfrm>
            <a:custGeom>
              <a:avLst/>
              <a:gdLst/>
              <a:ahLst/>
              <a:cxnLst>
                <a:cxn ang="0">
                  <a:pos x="62" y="0"/>
                </a:cxn>
                <a:cxn ang="0">
                  <a:pos x="46" y="6"/>
                </a:cxn>
                <a:cxn ang="0">
                  <a:pos x="29" y="12"/>
                </a:cxn>
                <a:cxn ang="0">
                  <a:pos x="17" y="17"/>
                </a:cxn>
                <a:cxn ang="0">
                  <a:pos x="12" y="29"/>
                </a:cxn>
                <a:cxn ang="0">
                  <a:pos x="5" y="46"/>
                </a:cxn>
                <a:cxn ang="0">
                  <a:pos x="0" y="64"/>
                </a:cxn>
                <a:cxn ang="0">
                  <a:pos x="0" y="69"/>
                </a:cxn>
                <a:cxn ang="0">
                  <a:pos x="0" y="86"/>
                </a:cxn>
                <a:cxn ang="0">
                  <a:pos x="5" y="98"/>
                </a:cxn>
                <a:cxn ang="0">
                  <a:pos x="29" y="98"/>
                </a:cxn>
                <a:cxn ang="0">
                  <a:pos x="57" y="93"/>
                </a:cxn>
                <a:cxn ang="0">
                  <a:pos x="74" y="86"/>
                </a:cxn>
                <a:cxn ang="0">
                  <a:pos x="86" y="75"/>
                </a:cxn>
                <a:cxn ang="0">
                  <a:pos x="91" y="64"/>
                </a:cxn>
                <a:cxn ang="0">
                  <a:pos x="91" y="46"/>
                </a:cxn>
                <a:cxn ang="0">
                  <a:pos x="91" y="29"/>
                </a:cxn>
                <a:cxn ang="0">
                  <a:pos x="91" y="6"/>
                </a:cxn>
                <a:cxn ang="0">
                  <a:pos x="86" y="0"/>
                </a:cxn>
                <a:cxn ang="0">
                  <a:pos x="62" y="0"/>
                </a:cxn>
              </a:cxnLst>
              <a:rect l="0" t="0" r="r" b="b"/>
              <a:pathLst>
                <a:path w="92" h="99">
                  <a:moveTo>
                    <a:pt x="62" y="0"/>
                  </a:moveTo>
                  <a:lnTo>
                    <a:pt x="46" y="6"/>
                  </a:lnTo>
                  <a:lnTo>
                    <a:pt x="29" y="12"/>
                  </a:lnTo>
                  <a:lnTo>
                    <a:pt x="17" y="17"/>
                  </a:lnTo>
                  <a:lnTo>
                    <a:pt x="12" y="29"/>
                  </a:lnTo>
                  <a:lnTo>
                    <a:pt x="5" y="46"/>
                  </a:lnTo>
                  <a:lnTo>
                    <a:pt x="0" y="64"/>
                  </a:lnTo>
                  <a:lnTo>
                    <a:pt x="0" y="69"/>
                  </a:lnTo>
                  <a:lnTo>
                    <a:pt x="0" y="86"/>
                  </a:lnTo>
                  <a:lnTo>
                    <a:pt x="5" y="98"/>
                  </a:lnTo>
                  <a:lnTo>
                    <a:pt x="29" y="98"/>
                  </a:lnTo>
                  <a:lnTo>
                    <a:pt x="57" y="93"/>
                  </a:lnTo>
                  <a:lnTo>
                    <a:pt x="74" y="86"/>
                  </a:lnTo>
                  <a:lnTo>
                    <a:pt x="86" y="75"/>
                  </a:lnTo>
                  <a:lnTo>
                    <a:pt x="91" y="64"/>
                  </a:lnTo>
                  <a:lnTo>
                    <a:pt x="91" y="46"/>
                  </a:lnTo>
                  <a:lnTo>
                    <a:pt x="91" y="29"/>
                  </a:lnTo>
                  <a:lnTo>
                    <a:pt x="91" y="6"/>
                  </a:lnTo>
                  <a:lnTo>
                    <a:pt x="86" y="0"/>
                  </a:lnTo>
                  <a:lnTo>
                    <a:pt x="62"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02" name="Freeform 318"/>
            <p:cNvSpPr>
              <a:spLocks/>
            </p:cNvSpPr>
            <p:nvPr/>
          </p:nvSpPr>
          <p:spPr bwMode="ltGray">
            <a:xfrm>
              <a:off x="6124575" y="2392363"/>
              <a:ext cx="138113" cy="157162"/>
            </a:xfrm>
            <a:custGeom>
              <a:avLst/>
              <a:gdLst/>
              <a:ahLst/>
              <a:cxnLst>
                <a:cxn ang="0">
                  <a:pos x="86" y="0"/>
                </a:cxn>
                <a:cxn ang="0">
                  <a:pos x="69" y="23"/>
                </a:cxn>
                <a:cxn ang="0">
                  <a:pos x="57" y="40"/>
                </a:cxn>
                <a:cxn ang="0">
                  <a:pos x="46" y="52"/>
                </a:cxn>
                <a:cxn ang="0">
                  <a:pos x="34" y="69"/>
                </a:cxn>
                <a:cxn ang="0">
                  <a:pos x="23" y="81"/>
                </a:cxn>
                <a:cxn ang="0">
                  <a:pos x="5" y="93"/>
                </a:cxn>
                <a:cxn ang="0">
                  <a:pos x="0" y="98"/>
                </a:cxn>
              </a:cxnLst>
              <a:rect l="0" t="0" r="r" b="b"/>
              <a:pathLst>
                <a:path w="87" h="99">
                  <a:moveTo>
                    <a:pt x="86" y="0"/>
                  </a:moveTo>
                  <a:lnTo>
                    <a:pt x="69" y="23"/>
                  </a:lnTo>
                  <a:lnTo>
                    <a:pt x="57" y="40"/>
                  </a:lnTo>
                  <a:lnTo>
                    <a:pt x="46" y="52"/>
                  </a:lnTo>
                  <a:lnTo>
                    <a:pt x="34" y="69"/>
                  </a:lnTo>
                  <a:lnTo>
                    <a:pt x="23" y="81"/>
                  </a:lnTo>
                  <a:lnTo>
                    <a:pt x="5" y="93"/>
                  </a:lnTo>
                  <a:lnTo>
                    <a:pt x="0"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03" name="Freeform 319"/>
            <p:cNvSpPr>
              <a:spLocks/>
            </p:cNvSpPr>
            <p:nvPr/>
          </p:nvSpPr>
          <p:spPr bwMode="ltGray">
            <a:xfrm>
              <a:off x="5913438" y="2173288"/>
              <a:ext cx="157162" cy="120650"/>
            </a:xfrm>
            <a:custGeom>
              <a:avLst/>
              <a:gdLst/>
              <a:ahLst/>
              <a:cxnLst>
                <a:cxn ang="0">
                  <a:pos x="0" y="0"/>
                </a:cxn>
                <a:cxn ang="0">
                  <a:pos x="12" y="11"/>
                </a:cxn>
                <a:cxn ang="0">
                  <a:pos x="22" y="23"/>
                </a:cxn>
                <a:cxn ang="0">
                  <a:pos x="34" y="34"/>
                </a:cxn>
                <a:cxn ang="0">
                  <a:pos x="46" y="46"/>
                </a:cxn>
                <a:cxn ang="0">
                  <a:pos x="63" y="58"/>
                </a:cxn>
                <a:cxn ang="0">
                  <a:pos x="86" y="69"/>
                </a:cxn>
                <a:cxn ang="0">
                  <a:pos x="98" y="75"/>
                </a:cxn>
              </a:cxnLst>
              <a:rect l="0" t="0" r="r" b="b"/>
              <a:pathLst>
                <a:path w="99" h="76">
                  <a:moveTo>
                    <a:pt x="0" y="0"/>
                  </a:moveTo>
                  <a:lnTo>
                    <a:pt x="12" y="11"/>
                  </a:lnTo>
                  <a:lnTo>
                    <a:pt x="22" y="23"/>
                  </a:lnTo>
                  <a:lnTo>
                    <a:pt x="34" y="34"/>
                  </a:lnTo>
                  <a:lnTo>
                    <a:pt x="46" y="46"/>
                  </a:lnTo>
                  <a:lnTo>
                    <a:pt x="63" y="58"/>
                  </a:lnTo>
                  <a:lnTo>
                    <a:pt x="86" y="69"/>
                  </a:lnTo>
                  <a:lnTo>
                    <a:pt x="98" y="75"/>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04" name="Freeform 320"/>
            <p:cNvSpPr>
              <a:spLocks/>
            </p:cNvSpPr>
            <p:nvPr/>
          </p:nvSpPr>
          <p:spPr bwMode="ltGray">
            <a:xfrm>
              <a:off x="5969000" y="2292350"/>
              <a:ext cx="119063" cy="165100"/>
            </a:xfrm>
            <a:custGeom>
              <a:avLst/>
              <a:gdLst/>
              <a:ahLst/>
              <a:cxnLst>
                <a:cxn ang="0">
                  <a:pos x="57" y="0"/>
                </a:cxn>
                <a:cxn ang="0">
                  <a:pos x="40" y="5"/>
                </a:cxn>
                <a:cxn ang="0">
                  <a:pos x="29" y="12"/>
                </a:cxn>
                <a:cxn ang="0">
                  <a:pos x="17" y="17"/>
                </a:cxn>
                <a:cxn ang="0">
                  <a:pos x="12" y="22"/>
                </a:cxn>
                <a:cxn ang="0">
                  <a:pos x="0" y="40"/>
                </a:cxn>
                <a:cxn ang="0">
                  <a:pos x="0" y="51"/>
                </a:cxn>
                <a:cxn ang="0">
                  <a:pos x="0" y="69"/>
                </a:cxn>
                <a:cxn ang="0">
                  <a:pos x="0" y="86"/>
                </a:cxn>
                <a:cxn ang="0">
                  <a:pos x="0" y="103"/>
                </a:cxn>
                <a:cxn ang="0">
                  <a:pos x="12" y="98"/>
                </a:cxn>
                <a:cxn ang="0">
                  <a:pos x="23" y="98"/>
                </a:cxn>
                <a:cxn ang="0">
                  <a:pos x="40" y="91"/>
                </a:cxn>
                <a:cxn ang="0">
                  <a:pos x="57" y="86"/>
                </a:cxn>
                <a:cxn ang="0">
                  <a:pos x="63" y="80"/>
                </a:cxn>
                <a:cxn ang="0">
                  <a:pos x="69" y="74"/>
                </a:cxn>
                <a:cxn ang="0">
                  <a:pos x="74" y="69"/>
                </a:cxn>
                <a:cxn ang="0">
                  <a:pos x="74" y="57"/>
                </a:cxn>
                <a:cxn ang="0">
                  <a:pos x="74" y="51"/>
                </a:cxn>
                <a:cxn ang="0">
                  <a:pos x="74" y="34"/>
                </a:cxn>
                <a:cxn ang="0">
                  <a:pos x="74" y="17"/>
                </a:cxn>
                <a:cxn ang="0">
                  <a:pos x="69" y="5"/>
                </a:cxn>
                <a:cxn ang="0">
                  <a:pos x="69" y="0"/>
                </a:cxn>
                <a:cxn ang="0">
                  <a:pos x="57" y="0"/>
                </a:cxn>
              </a:cxnLst>
              <a:rect l="0" t="0" r="r" b="b"/>
              <a:pathLst>
                <a:path w="75" h="104">
                  <a:moveTo>
                    <a:pt x="57" y="0"/>
                  </a:moveTo>
                  <a:lnTo>
                    <a:pt x="40" y="5"/>
                  </a:lnTo>
                  <a:lnTo>
                    <a:pt x="29" y="12"/>
                  </a:lnTo>
                  <a:lnTo>
                    <a:pt x="17" y="17"/>
                  </a:lnTo>
                  <a:lnTo>
                    <a:pt x="12" y="22"/>
                  </a:lnTo>
                  <a:lnTo>
                    <a:pt x="0" y="40"/>
                  </a:lnTo>
                  <a:lnTo>
                    <a:pt x="0" y="51"/>
                  </a:lnTo>
                  <a:lnTo>
                    <a:pt x="0" y="69"/>
                  </a:lnTo>
                  <a:lnTo>
                    <a:pt x="0" y="86"/>
                  </a:lnTo>
                  <a:lnTo>
                    <a:pt x="0" y="103"/>
                  </a:lnTo>
                  <a:lnTo>
                    <a:pt x="12" y="98"/>
                  </a:lnTo>
                  <a:lnTo>
                    <a:pt x="23" y="98"/>
                  </a:lnTo>
                  <a:lnTo>
                    <a:pt x="40" y="91"/>
                  </a:lnTo>
                  <a:lnTo>
                    <a:pt x="57" y="86"/>
                  </a:lnTo>
                  <a:lnTo>
                    <a:pt x="63" y="80"/>
                  </a:lnTo>
                  <a:lnTo>
                    <a:pt x="69" y="74"/>
                  </a:lnTo>
                  <a:lnTo>
                    <a:pt x="74" y="69"/>
                  </a:lnTo>
                  <a:lnTo>
                    <a:pt x="74" y="57"/>
                  </a:lnTo>
                  <a:lnTo>
                    <a:pt x="74" y="51"/>
                  </a:lnTo>
                  <a:lnTo>
                    <a:pt x="74" y="34"/>
                  </a:lnTo>
                  <a:lnTo>
                    <a:pt x="74" y="17"/>
                  </a:lnTo>
                  <a:lnTo>
                    <a:pt x="69" y="5"/>
                  </a:lnTo>
                  <a:lnTo>
                    <a:pt x="69" y="0"/>
                  </a:lnTo>
                  <a:lnTo>
                    <a:pt x="57"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05" name="Freeform 321"/>
            <p:cNvSpPr>
              <a:spLocks/>
            </p:cNvSpPr>
            <p:nvPr/>
          </p:nvSpPr>
          <p:spPr bwMode="ltGray">
            <a:xfrm>
              <a:off x="5969000" y="2292350"/>
              <a:ext cx="111125" cy="165100"/>
            </a:xfrm>
            <a:custGeom>
              <a:avLst/>
              <a:gdLst/>
              <a:ahLst/>
              <a:cxnLst>
                <a:cxn ang="0">
                  <a:pos x="69" y="0"/>
                </a:cxn>
                <a:cxn ang="0">
                  <a:pos x="64" y="17"/>
                </a:cxn>
                <a:cxn ang="0">
                  <a:pos x="52" y="29"/>
                </a:cxn>
                <a:cxn ang="0">
                  <a:pos x="40" y="46"/>
                </a:cxn>
                <a:cxn ang="0">
                  <a:pos x="29" y="57"/>
                </a:cxn>
                <a:cxn ang="0">
                  <a:pos x="17" y="80"/>
                </a:cxn>
                <a:cxn ang="0">
                  <a:pos x="12" y="91"/>
                </a:cxn>
                <a:cxn ang="0">
                  <a:pos x="0" y="103"/>
                </a:cxn>
              </a:cxnLst>
              <a:rect l="0" t="0" r="r" b="b"/>
              <a:pathLst>
                <a:path w="70" h="104">
                  <a:moveTo>
                    <a:pt x="69" y="0"/>
                  </a:moveTo>
                  <a:lnTo>
                    <a:pt x="64" y="17"/>
                  </a:lnTo>
                  <a:lnTo>
                    <a:pt x="52" y="29"/>
                  </a:lnTo>
                  <a:lnTo>
                    <a:pt x="40" y="46"/>
                  </a:lnTo>
                  <a:lnTo>
                    <a:pt x="29" y="57"/>
                  </a:lnTo>
                  <a:lnTo>
                    <a:pt x="17" y="80"/>
                  </a:lnTo>
                  <a:lnTo>
                    <a:pt x="12" y="91"/>
                  </a:lnTo>
                  <a:lnTo>
                    <a:pt x="0" y="103"/>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06" name="Freeform 322"/>
            <p:cNvSpPr>
              <a:spLocks/>
            </p:cNvSpPr>
            <p:nvPr/>
          </p:nvSpPr>
          <p:spPr bwMode="ltGray">
            <a:xfrm>
              <a:off x="5922963" y="1770063"/>
              <a:ext cx="203200" cy="139700"/>
            </a:xfrm>
            <a:custGeom>
              <a:avLst/>
              <a:gdLst/>
              <a:ahLst/>
              <a:cxnLst>
                <a:cxn ang="0">
                  <a:pos x="122" y="82"/>
                </a:cxn>
                <a:cxn ang="0">
                  <a:pos x="93" y="87"/>
                </a:cxn>
                <a:cxn ang="0">
                  <a:pos x="75" y="87"/>
                </a:cxn>
                <a:cxn ang="0">
                  <a:pos x="58" y="87"/>
                </a:cxn>
                <a:cxn ang="0">
                  <a:pos x="52" y="82"/>
                </a:cxn>
                <a:cxn ang="0">
                  <a:pos x="41" y="82"/>
                </a:cxn>
                <a:cxn ang="0">
                  <a:pos x="29" y="70"/>
                </a:cxn>
                <a:cxn ang="0">
                  <a:pos x="23" y="63"/>
                </a:cxn>
                <a:cxn ang="0">
                  <a:pos x="23" y="53"/>
                </a:cxn>
                <a:cxn ang="0">
                  <a:pos x="17" y="41"/>
                </a:cxn>
                <a:cxn ang="0">
                  <a:pos x="12" y="34"/>
                </a:cxn>
                <a:cxn ang="0">
                  <a:pos x="6" y="24"/>
                </a:cxn>
                <a:cxn ang="0">
                  <a:pos x="0" y="17"/>
                </a:cxn>
                <a:cxn ang="0">
                  <a:pos x="12" y="12"/>
                </a:cxn>
                <a:cxn ang="0">
                  <a:pos x="29" y="5"/>
                </a:cxn>
                <a:cxn ang="0">
                  <a:pos x="41" y="5"/>
                </a:cxn>
                <a:cxn ang="0">
                  <a:pos x="58" y="0"/>
                </a:cxn>
                <a:cxn ang="0">
                  <a:pos x="69" y="0"/>
                </a:cxn>
                <a:cxn ang="0">
                  <a:pos x="81" y="0"/>
                </a:cxn>
                <a:cxn ang="0">
                  <a:pos x="93" y="5"/>
                </a:cxn>
                <a:cxn ang="0">
                  <a:pos x="104" y="12"/>
                </a:cxn>
                <a:cxn ang="0">
                  <a:pos x="115" y="17"/>
                </a:cxn>
                <a:cxn ang="0">
                  <a:pos x="122" y="24"/>
                </a:cxn>
                <a:cxn ang="0">
                  <a:pos x="122" y="41"/>
                </a:cxn>
                <a:cxn ang="0">
                  <a:pos x="127" y="58"/>
                </a:cxn>
                <a:cxn ang="0">
                  <a:pos x="122" y="82"/>
                </a:cxn>
              </a:cxnLst>
              <a:rect l="0" t="0" r="r" b="b"/>
              <a:pathLst>
                <a:path w="128" h="88">
                  <a:moveTo>
                    <a:pt x="122" y="82"/>
                  </a:moveTo>
                  <a:lnTo>
                    <a:pt x="93" y="87"/>
                  </a:lnTo>
                  <a:lnTo>
                    <a:pt x="75" y="87"/>
                  </a:lnTo>
                  <a:lnTo>
                    <a:pt x="58" y="87"/>
                  </a:lnTo>
                  <a:lnTo>
                    <a:pt x="52" y="82"/>
                  </a:lnTo>
                  <a:lnTo>
                    <a:pt x="41" y="82"/>
                  </a:lnTo>
                  <a:lnTo>
                    <a:pt x="29" y="70"/>
                  </a:lnTo>
                  <a:lnTo>
                    <a:pt x="23" y="63"/>
                  </a:lnTo>
                  <a:lnTo>
                    <a:pt x="23" y="53"/>
                  </a:lnTo>
                  <a:lnTo>
                    <a:pt x="17" y="41"/>
                  </a:lnTo>
                  <a:lnTo>
                    <a:pt x="12" y="34"/>
                  </a:lnTo>
                  <a:lnTo>
                    <a:pt x="6" y="24"/>
                  </a:lnTo>
                  <a:lnTo>
                    <a:pt x="0" y="17"/>
                  </a:lnTo>
                  <a:lnTo>
                    <a:pt x="12" y="12"/>
                  </a:lnTo>
                  <a:lnTo>
                    <a:pt x="29" y="5"/>
                  </a:lnTo>
                  <a:lnTo>
                    <a:pt x="41" y="5"/>
                  </a:lnTo>
                  <a:lnTo>
                    <a:pt x="58" y="0"/>
                  </a:lnTo>
                  <a:lnTo>
                    <a:pt x="69" y="0"/>
                  </a:lnTo>
                  <a:lnTo>
                    <a:pt x="81" y="0"/>
                  </a:lnTo>
                  <a:lnTo>
                    <a:pt x="93" y="5"/>
                  </a:lnTo>
                  <a:lnTo>
                    <a:pt x="104" y="12"/>
                  </a:lnTo>
                  <a:lnTo>
                    <a:pt x="115" y="17"/>
                  </a:lnTo>
                  <a:lnTo>
                    <a:pt x="122" y="24"/>
                  </a:lnTo>
                  <a:lnTo>
                    <a:pt x="122" y="41"/>
                  </a:lnTo>
                  <a:lnTo>
                    <a:pt x="127" y="58"/>
                  </a:lnTo>
                  <a:lnTo>
                    <a:pt x="122" y="82"/>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07" name="Freeform 323"/>
            <p:cNvSpPr>
              <a:spLocks/>
            </p:cNvSpPr>
            <p:nvPr/>
          </p:nvSpPr>
          <p:spPr bwMode="ltGray">
            <a:xfrm>
              <a:off x="5922963" y="1797050"/>
              <a:ext cx="193675" cy="103188"/>
            </a:xfrm>
            <a:custGeom>
              <a:avLst/>
              <a:gdLst/>
              <a:ahLst/>
              <a:cxnLst>
                <a:cxn ang="0">
                  <a:pos x="0" y="6"/>
                </a:cxn>
                <a:cxn ang="0">
                  <a:pos x="12" y="0"/>
                </a:cxn>
                <a:cxn ang="0">
                  <a:pos x="23" y="0"/>
                </a:cxn>
                <a:cxn ang="0">
                  <a:pos x="35" y="6"/>
                </a:cxn>
                <a:cxn ang="0">
                  <a:pos x="52" y="6"/>
                </a:cxn>
                <a:cxn ang="0">
                  <a:pos x="64" y="12"/>
                </a:cxn>
                <a:cxn ang="0">
                  <a:pos x="81" y="17"/>
                </a:cxn>
                <a:cxn ang="0">
                  <a:pos x="92" y="29"/>
                </a:cxn>
                <a:cxn ang="0">
                  <a:pos x="98" y="35"/>
                </a:cxn>
                <a:cxn ang="0">
                  <a:pos x="109" y="46"/>
                </a:cxn>
                <a:cxn ang="0">
                  <a:pos x="121" y="64"/>
                </a:cxn>
              </a:cxnLst>
              <a:rect l="0" t="0" r="r" b="b"/>
              <a:pathLst>
                <a:path w="122" h="65">
                  <a:moveTo>
                    <a:pt x="0" y="6"/>
                  </a:moveTo>
                  <a:lnTo>
                    <a:pt x="12" y="0"/>
                  </a:lnTo>
                  <a:lnTo>
                    <a:pt x="23" y="0"/>
                  </a:lnTo>
                  <a:lnTo>
                    <a:pt x="35" y="6"/>
                  </a:lnTo>
                  <a:lnTo>
                    <a:pt x="52" y="6"/>
                  </a:lnTo>
                  <a:lnTo>
                    <a:pt x="64" y="12"/>
                  </a:lnTo>
                  <a:lnTo>
                    <a:pt x="81" y="17"/>
                  </a:lnTo>
                  <a:lnTo>
                    <a:pt x="92" y="29"/>
                  </a:lnTo>
                  <a:lnTo>
                    <a:pt x="98" y="35"/>
                  </a:lnTo>
                  <a:lnTo>
                    <a:pt x="109" y="46"/>
                  </a:lnTo>
                  <a:lnTo>
                    <a:pt x="121" y="64"/>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08" name="Freeform 324"/>
            <p:cNvSpPr>
              <a:spLocks/>
            </p:cNvSpPr>
            <p:nvPr/>
          </p:nvSpPr>
          <p:spPr bwMode="ltGray">
            <a:xfrm>
              <a:off x="7586663" y="2273300"/>
              <a:ext cx="130175" cy="157163"/>
            </a:xfrm>
            <a:custGeom>
              <a:avLst/>
              <a:gdLst/>
              <a:ahLst/>
              <a:cxnLst>
                <a:cxn ang="0">
                  <a:pos x="17" y="0"/>
                </a:cxn>
                <a:cxn ang="0">
                  <a:pos x="41" y="5"/>
                </a:cxn>
                <a:cxn ang="0">
                  <a:pos x="52" y="12"/>
                </a:cxn>
                <a:cxn ang="0">
                  <a:pos x="64" y="17"/>
                </a:cxn>
                <a:cxn ang="0">
                  <a:pos x="70" y="23"/>
                </a:cxn>
                <a:cxn ang="0">
                  <a:pos x="76" y="40"/>
                </a:cxn>
                <a:cxn ang="0">
                  <a:pos x="81" y="52"/>
                </a:cxn>
                <a:cxn ang="0">
                  <a:pos x="81" y="69"/>
                </a:cxn>
                <a:cxn ang="0">
                  <a:pos x="81" y="86"/>
                </a:cxn>
                <a:cxn ang="0">
                  <a:pos x="76" y="98"/>
                </a:cxn>
                <a:cxn ang="0">
                  <a:pos x="70" y="98"/>
                </a:cxn>
                <a:cxn ang="0">
                  <a:pos x="58" y="98"/>
                </a:cxn>
                <a:cxn ang="0">
                  <a:pos x="41" y="92"/>
                </a:cxn>
                <a:cxn ang="0">
                  <a:pos x="23" y="86"/>
                </a:cxn>
                <a:cxn ang="0">
                  <a:pos x="17" y="81"/>
                </a:cxn>
                <a:cxn ang="0">
                  <a:pos x="12" y="75"/>
                </a:cxn>
                <a:cxn ang="0">
                  <a:pos x="5" y="63"/>
                </a:cxn>
                <a:cxn ang="0">
                  <a:pos x="5" y="58"/>
                </a:cxn>
                <a:cxn ang="0">
                  <a:pos x="0" y="52"/>
                </a:cxn>
                <a:cxn ang="0">
                  <a:pos x="0" y="29"/>
                </a:cxn>
                <a:cxn ang="0">
                  <a:pos x="5" y="12"/>
                </a:cxn>
                <a:cxn ang="0">
                  <a:pos x="5" y="0"/>
                </a:cxn>
                <a:cxn ang="0">
                  <a:pos x="12" y="0"/>
                </a:cxn>
                <a:cxn ang="0">
                  <a:pos x="17" y="0"/>
                </a:cxn>
              </a:cxnLst>
              <a:rect l="0" t="0" r="r" b="b"/>
              <a:pathLst>
                <a:path w="82" h="99">
                  <a:moveTo>
                    <a:pt x="17" y="0"/>
                  </a:moveTo>
                  <a:lnTo>
                    <a:pt x="41" y="5"/>
                  </a:lnTo>
                  <a:lnTo>
                    <a:pt x="52" y="12"/>
                  </a:lnTo>
                  <a:lnTo>
                    <a:pt x="64" y="17"/>
                  </a:lnTo>
                  <a:lnTo>
                    <a:pt x="70" y="23"/>
                  </a:lnTo>
                  <a:lnTo>
                    <a:pt x="76" y="40"/>
                  </a:lnTo>
                  <a:lnTo>
                    <a:pt x="81" y="52"/>
                  </a:lnTo>
                  <a:lnTo>
                    <a:pt x="81" y="69"/>
                  </a:lnTo>
                  <a:lnTo>
                    <a:pt x="81" y="86"/>
                  </a:lnTo>
                  <a:lnTo>
                    <a:pt x="76" y="98"/>
                  </a:lnTo>
                  <a:lnTo>
                    <a:pt x="70" y="98"/>
                  </a:lnTo>
                  <a:lnTo>
                    <a:pt x="58" y="98"/>
                  </a:lnTo>
                  <a:lnTo>
                    <a:pt x="41" y="92"/>
                  </a:lnTo>
                  <a:lnTo>
                    <a:pt x="23" y="86"/>
                  </a:lnTo>
                  <a:lnTo>
                    <a:pt x="17" y="81"/>
                  </a:lnTo>
                  <a:lnTo>
                    <a:pt x="12" y="75"/>
                  </a:lnTo>
                  <a:lnTo>
                    <a:pt x="5" y="63"/>
                  </a:lnTo>
                  <a:lnTo>
                    <a:pt x="5" y="58"/>
                  </a:lnTo>
                  <a:lnTo>
                    <a:pt x="0" y="52"/>
                  </a:lnTo>
                  <a:lnTo>
                    <a:pt x="0" y="29"/>
                  </a:lnTo>
                  <a:lnTo>
                    <a:pt x="5" y="12"/>
                  </a:lnTo>
                  <a:lnTo>
                    <a:pt x="5" y="0"/>
                  </a:lnTo>
                  <a:lnTo>
                    <a:pt x="12" y="0"/>
                  </a:lnTo>
                  <a:lnTo>
                    <a:pt x="17" y="0"/>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09" name="Freeform 325"/>
            <p:cNvSpPr>
              <a:spLocks/>
            </p:cNvSpPr>
            <p:nvPr/>
          </p:nvSpPr>
          <p:spPr bwMode="ltGray">
            <a:xfrm>
              <a:off x="7605713" y="2273300"/>
              <a:ext cx="101600" cy="157163"/>
            </a:xfrm>
            <a:custGeom>
              <a:avLst/>
              <a:gdLst/>
              <a:ahLst/>
              <a:cxnLst>
                <a:cxn ang="0">
                  <a:pos x="0" y="0"/>
                </a:cxn>
                <a:cxn ang="0">
                  <a:pos x="5" y="12"/>
                </a:cxn>
                <a:cxn ang="0">
                  <a:pos x="17" y="29"/>
                </a:cxn>
                <a:cxn ang="0">
                  <a:pos x="29" y="46"/>
                </a:cxn>
                <a:cxn ang="0">
                  <a:pos x="34" y="58"/>
                </a:cxn>
                <a:cxn ang="0">
                  <a:pos x="51" y="75"/>
                </a:cxn>
                <a:cxn ang="0">
                  <a:pos x="58" y="92"/>
                </a:cxn>
                <a:cxn ang="0">
                  <a:pos x="63" y="98"/>
                </a:cxn>
              </a:cxnLst>
              <a:rect l="0" t="0" r="r" b="b"/>
              <a:pathLst>
                <a:path w="64" h="99">
                  <a:moveTo>
                    <a:pt x="0" y="0"/>
                  </a:moveTo>
                  <a:lnTo>
                    <a:pt x="5" y="12"/>
                  </a:lnTo>
                  <a:lnTo>
                    <a:pt x="17" y="29"/>
                  </a:lnTo>
                  <a:lnTo>
                    <a:pt x="29" y="46"/>
                  </a:lnTo>
                  <a:lnTo>
                    <a:pt x="34" y="58"/>
                  </a:lnTo>
                  <a:lnTo>
                    <a:pt x="51" y="75"/>
                  </a:lnTo>
                  <a:lnTo>
                    <a:pt x="58" y="92"/>
                  </a:lnTo>
                  <a:lnTo>
                    <a:pt x="63"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10" name="Freeform 326"/>
            <p:cNvSpPr>
              <a:spLocks/>
            </p:cNvSpPr>
            <p:nvPr/>
          </p:nvSpPr>
          <p:spPr bwMode="ltGray">
            <a:xfrm>
              <a:off x="7605713" y="2144713"/>
              <a:ext cx="201612" cy="138112"/>
            </a:xfrm>
            <a:custGeom>
              <a:avLst/>
              <a:gdLst/>
              <a:ahLst/>
              <a:cxnLst>
                <a:cxn ang="0">
                  <a:pos x="0" y="81"/>
                </a:cxn>
                <a:cxn ang="0">
                  <a:pos x="34" y="86"/>
                </a:cxn>
                <a:cxn ang="0">
                  <a:pos x="51" y="86"/>
                </a:cxn>
                <a:cxn ang="0">
                  <a:pos x="63" y="86"/>
                </a:cxn>
                <a:cxn ang="0">
                  <a:pos x="75" y="81"/>
                </a:cxn>
                <a:cxn ang="0">
                  <a:pos x="86" y="81"/>
                </a:cxn>
                <a:cxn ang="0">
                  <a:pos x="92" y="69"/>
                </a:cxn>
                <a:cxn ang="0">
                  <a:pos x="97" y="64"/>
                </a:cxn>
                <a:cxn ang="0">
                  <a:pos x="104" y="52"/>
                </a:cxn>
                <a:cxn ang="0">
                  <a:pos x="104" y="40"/>
                </a:cxn>
                <a:cxn ang="0">
                  <a:pos x="109" y="35"/>
                </a:cxn>
                <a:cxn ang="0">
                  <a:pos x="115" y="29"/>
                </a:cxn>
                <a:cxn ang="0">
                  <a:pos x="126" y="23"/>
                </a:cxn>
                <a:cxn ang="0">
                  <a:pos x="109" y="12"/>
                </a:cxn>
                <a:cxn ang="0">
                  <a:pos x="97" y="6"/>
                </a:cxn>
                <a:cxn ang="0">
                  <a:pos x="80" y="6"/>
                </a:cxn>
                <a:cxn ang="0">
                  <a:pos x="68" y="0"/>
                </a:cxn>
                <a:cxn ang="0">
                  <a:pos x="58" y="0"/>
                </a:cxn>
                <a:cxn ang="0">
                  <a:pos x="46" y="0"/>
                </a:cxn>
                <a:cxn ang="0">
                  <a:pos x="29" y="6"/>
                </a:cxn>
                <a:cxn ang="0">
                  <a:pos x="17" y="12"/>
                </a:cxn>
                <a:cxn ang="0">
                  <a:pos x="11" y="18"/>
                </a:cxn>
                <a:cxn ang="0">
                  <a:pos x="5" y="29"/>
                </a:cxn>
                <a:cxn ang="0">
                  <a:pos x="0" y="40"/>
                </a:cxn>
                <a:cxn ang="0">
                  <a:pos x="0" y="57"/>
                </a:cxn>
                <a:cxn ang="0">
                  <a:pos x="0" y="81"/>
                </a:cxn>
              </a:cxnLst>
              <a:rect l="0" t="0" r="r" b="b"/>
              <a:pathLst>
                <a:path w="127" h="87">
                  <a:moveTo>
                    <a:pt x="0" y="81"/>
                  </a:moveTo>
                  <a:lnTo>
                    <a:pt x="34" y="86"/>
                  </a:lnTo>
                  <a:lnTo>
                    <a:pt x="51" y="86"/>
                  </a:lnTo>
                  <a:lnTo>
                    <a:pt x="63" y="86"/>
                  </a:lnTo>
                  <a:lnTo>
                    <a:pt x="75" y="81"/>
                  </a:lnTo>
                  <a:lnTo>
                    <a:pt x="86" y="81"/>
                  </a:lnTo>
                  <a:lnTo>
                    <a:pt x="92" y="69"/>
                  </a:lnTo>
                  <a:lnTo>
                    <a:pt x="97" y="64"/>
                  </a:lnTo>
                  <a:lnTo>
                    <a:pt x="104" y="52"/>
                  </a:lnTo>
                  <a:lnTo>
                    <a:pt x="104" y="40"/>
                  </a:lnTo>
                  <a:lnTo>
                    <a:pt x="109" y="35"/>
                  </a:lnTo>
                  <a:lnTo>
                    <a:pt x="115" y="29"/>
                  </a:lnTo>
                  <a:lnTo>
                    <a:pt x="126" y="23"/>
                  </a:lnTo>
                  <a:lnTo>
                    <a:pt x="109" y="12"/>
                  </a:lnTo>
                  <a:lnTo>
                    <a:pt x="97" y="6"/>
                  </a:lnTo>
                  <a:lnTo>
                    <a:pt x="80" y="6"/>
                  </a:lnTo>
                  <a:lnTo>
                    <a:pt x="68" y="0"/>
                  </a:lnTo>
                  <a:lnTo>
                    <a:pt x="58" y="0"/>
                  </a:lnTo>
                  <a:lnTo>
                    <a:pt x="46" y="0"/>
                  </a:lnTo>
                  <a:lnTo>
                    <a:pt x="29" y="6"/>
                  </a:lnTo>
                  <a:lnTo>
                    <a:pt x="17" y="12"/>
                  </a:lnTo>
                  <a:lnTo>
                    <a:pt x="11" y="18"/>
                  </a:lnTo>
                  <a:lnTo>
                    <a:pt x="5" y="29"/>
                  </a:lnTo>
                  <a:lnTo>
                    <a:pt x="0" y="40"/>
                  </a:lnTo>
                  <a:lnTo>
                    <a:pt x="0" y="57"/>
                  </a:lnTo>
                  <a:lnTo>
                    <a:pt x="0" y="81"/>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11" name="Freeform 327"/>
            <p:cNvSpPr>
              <a:spLocks/>
            </p:cNvSpPr>
            <p:nvPr/>
          </p:nvSpPr>
          <p:spPr bwMode="ltGray">
            <a:xfrm>
              <a:off x="7605713" y="2181225"/>
              <a:ext cx="201612" cy="93663"/>
            </a:xfrm>
            <a:custGeom>
              <a:avLst/>
              <a:gdLst/>
              <a:ahLst/>
              <a:cxnLst>
                <a:cxn ang="0">
                  <a:pos x="126" y="0"/>
                </a:cxn>
                <a:cxn ang="0">
                  <a:pos x="109" y="0"/>
                </a:cxn>
                <a:cxn ang="0">
                  <a:pos x="97" y="0"/>
                </a:cxn>
                <a:cxn ang="0">
                  <a:pos x="86" y="0"/>
                </a:cxn>
                <a:cxn ang="0">
                  <a:pos x="68" y="0"/>
                </a:cxn>
                <a:cxn ang="0">
                  <a:pos x="58" y="5"/>
                </a:cxn>
                <a:cxn ang="0">
                  <a:pos x="46" y="12"/>
                </a:cxn>
                <a:cxn ang="0">
                  <a:pos x="34" y="24"/>
                </a:cxn>
                <a:cxn ang="0">
                  <a:pos x="23" y="34"/>
                </a:cxn>
                <a:cxn ang="0">
                  <a:pos x="11" y="46"/>
                </a:cxn>
                <a:cxn ang="0">
                  <a:pos x="0" y="58"/>
                </a:cxn>
              </a:cxnLst>
              <a:rect l="0" t="0" r="r" b="b"/>
              <a:pathLst>
                <a:path w="127" h="59">
                  <a:moveTo>
                    <a:pt x="126" y="0"/>
                  </a:moveTo>
                  <a:lnTo>
                    <a:pt x="109" y="0"/>
                  </a:lnTo>
                  <a:lnTo>
                    <a:pt x="97" y="0"/>
                  </a:lnTo>
                  <a:lnTo>
                    <a:pt x="86" y="0"/>
                  </a:lnTo>
                  <a:lnTo>
                    <a:pt x="68" y="0"/>
                  </a:lnTo>
                  <a:lnTo>
                    <a:pt x="58" y="5"/>
                  </a:lnTo>
                  <a:lnTo>
                    <a:pt x="46" y="12"/>
                  </a:lnTo>
                  <a:lnTo>
                    <a:pt x="34" y="24"/>
                  </a:lnTo>
                  <a:lnTo>
                    <a:pt x="23" y="34"/>
                  </a:lnTo>
                  <a:lnTo>
                    <a:pt x="11" y="46"/>
                  </a:lnTo>
                  <a:lnTo>
                    <a:pt x="0" y="5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12" name="Freeform 328"/>
            <p:cNvSpPr>
              <a:spLocks/>
            </p:cNvSpPr>
            <p:nvPr/>
          </p:nvSpPr>
          <p:spPr bwMode="ltGray">
            <a:xfrm>
              <a:off x="7029450" y="1230313"/>
              <a:ext cx="147638" cy="157162"/>
            </a:xfrm>
            <a:custGeom>
              <a:avLst/>
              <a:gdLst/>
              <a:ahLst/>
              <a:cxnLst>
                <a:cxn ang="0">
                  <a:pos x="11" y="98"/>
                </a:cxn>
                <a:cxn ang="0">
                  <a:pos x="34" y="98"/>
                </a:cxn>
                <a:cxn ang="0">
                  <a:pos x="51" y="93"/>
                </a:cxn>
                <a:cxn ang="0">
                  <a:pos x="58" y="86"/>
                </a:cxn>
                <a:cxn ang="0">
                  <a:pos x="69" y="76"/>
                </a:cxn>
                <a:cxn ang="0">
                  <a:pos x="80" y="64"/>
                </a:cxn>
                <a:cxn ang="0">
                  <a:pos x="87" y="52"/>
                </a:cxn>
                <a:cxn ang="0">
                  <a:pos x="87" y="35"/>
                </a:cxn>
                <a:cxn ang="0">
                  <a:pos x="87" y="18"/>
                </a:cxn>
                <a:cxn ang="0">
                  <a:pos x="92" y="0"/>
                </a:cxn>
                <a:cxn ang="0">
                  <a:pos x="75" y="0"/>
                </a:cxn>
                <a:cxn ang="0">
                  <a:pos x="58" y="0"/>
                </a:cxn>
                <a:cxn ang="0">
                  <a:pos x="40" y="6"/>
                </a:cxn>
                <a:cxn ang="0">
                  <a:pos x="29" y="12"/>
                </a:cxn>
                <a:cxn ang="0">
                  <a:pos x="17" y="23"/>
                </a:cxn>
                <a:cxn ang="0">
                  <a:pos x="11" y="29"/>
                </a:cxn>
                <a:cxn ang="0">
                  <a:pos x="5" y="40"/>
                </a:cxn>
                <a:cxn ang="0">
                  <a:pos x="0" y="47"/>
                </a:cxn>
                <a:cxn ang="0">
                  <a:pos x="0" y="64"/>
                </a:cxn>
                <a:cxn ang="0">
                  <a:pos x="5" y="81"/>
                </a:cxn>
                <a:cxn ang="0">
                  <a:pos x="11" y="98"/>
                </a:cxn>
              </a:cxnLst>
              <a:rect l="0" t="0" r="r" b="b"/>
              <a:pathLst>
                <a:path w="93" h="99">
                  <a:moveTo>
                    <a:pt x="11" y="98"/>
                  </a:moveTo>
                  <a:lnTo>
                    <a:pt x="34" y="98"/>
                  </a:lnTo>
                  <a:lnTo>
                    <a:pt x="51" y="93"/>
                  </a:lnTo>
                  <a:lnTo>
                    <a:pt x="58" y="86"/>
                  </a:lnTo>
                  <a:lnTo>
                    <a:pt x="69" y="76"/>
                  </a:lnTo>
                  <a:lnTo>
                    <a:pt x="80" y="64"/>
                  </a:lnTo>
                  <a:lnTo>
                    <a:pt x="87" y="52"/>
                  </a:lnTo>
                  <a:lnTo>
                    <a:pt x="87" y="35"/>
                  </a:lnTo>
                  <a:lnTo>
                    <a:pt x="87" y="18"/>
                  </a:lnTo>
                  <a:lnTo>
                    <a:pt x="92" y="0"/>
                  </a:lnTo>
                  <a:lnTo>
                    <a:pt x="75" y="0"/>
                  </a:lnTo>
                  <a:lnTo>
                    <a:pt x="58" y="0"/>
                  </a:lnTo>
                  <a:lnTo>
                    <a:pt x="40" y="6"/>
                  </a:lnTo>
                  <a:lnTo>
                    <a:pt x="29" y="12"/>
                  </a:lnTo>
                  <a:lnTo>
                    <a:pt x="17" y="23"/>
                  </a:lnTo>
                  <a:lnTo>
                    <a:pt x="11" y="29"/>
                  </a:lnTo>
                  <a:lnTo>
                    <a:pt x="5" y="40"/>
                  </a:lnTo>
                  <a:lnTo>
                    <a:pt x="0" y="47"/>
                  </a:lnTo>
                  <a:lnTo>
                    <a:pt x="0" y="64"/>
                  </a:lnTo>
                  <a:lnTo>
                    <a:pt x="5" y="81"/>
                  </a:lnTo>
                  <a:lnTo>
                    <a:pt x="11" y="98"/>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13" name="Freeform 329"/>
            <p:cNvSpPr>
              <a:spLocks/>
            </p:cNvSpPr>
            <p:nvPr/>
          </p:nvSpPr>
          <p:spPr bwMode="ltGray">
            <a:xfrm>
              <a:off x="7046913" y="1230313"/>
              <a:ext cx="130175" cy="157162"/>
            </a:xfrm>
            <a:custGeom>
              <a:avLst/>
              <a:gdLst/>
              <a:ahLst/>
              <a:cxnLst>
                <a:cxn ang="0">
                  <a:pos x="81" y="0"/>
                </a:cxn>
                <a:cxn ang="0">
                  <a:pos x="64" y="18"/>
                </a:cxn>
                <a:cxn ang="0">
                  <a:pos x="52" y="23"/>
                </a:cxn>
                <a:cxn ang="0">
                  <a:pos x="41" y="35"/>
                </a:cxn>
                <a:cxn ang="0">
                  <a:pos x="29" y="52"/>
                </a:cxn>
                <a:cxn ang="0">
                  <a:pos x="18" y="64"/>
                </a:cxn>
                <a:cxn ang="0">
                  <a:pos x="6" y="86"/>
                </a:cxn>
                <a:cxn ang="0">
                  <a:pos x="0" y="98"/>
                </a:cxn>
              </a:cxnLst>
              <a:rect l="0" t="0" r="r" b="b"/>
              <a:pathLst>
                <a:path w="82" h="99">
                  <a:moveTo>
                    <a:pt x="81" y="0"/>
                  </a:moveTo>
                  <a:lnTo>
                    <a:pt x="64" y="18"/>
                  </a:lnTo>
                  <a:lnTo>
                    <a:pt x="52" y="23"/>
                  </a:lnTo>
                  <a:lnTo>
                    <a:pt x="41" y="35"/>
                  </a:lnTo>
                  <a:lnTo>
                    <a:pt x="29" y="52"/>
                  </a:lnTo>
                  <a:lnTo>
                    <a:pt x="18" y="64"/>
                  </a:lnTo>
                  <a:lnTo>
                    <a:pt x="6" y="86"/>
                  </a:lnTo>
                  <a:lnTo>
                    <a:pt x="0"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14" name="Freeform 330"/>
            <p:cNvSpPr>
              <a:spLocks/>
            </p:cNvSpPr>
            <p:nvPr/>
          </p:nvSpPr>
          <p:spPr bwMode="ltGray">
            <a:xfrm>
              <a:off x="6873875" y="1258888"/>
              <a:ext cx="166688" cy="147637"/>
            </a:xfrm>
            <a:custGeom>
              <a:avLst/>
              <a:gdLst/>
              <a:ahLst/>
              <a:cxnLst>
                <a:cxn ang="0">
                  <a:pos x="104" y="80"/>
                </a:cxn>
                <a:cxn ang="0">
                  <a:pos x="99" y="58"/>
                </a:cxn>
                <a:cxn ang="0">
                  <a:pos x="92" y="40"/>
                </a:cxn>
                <a:cxn ang="0">
                  <a:pos x="87" y="34"/>
                </a:cxn>
                <a:cxn ang="0">
                  <a:pos x="80" y="23"/>
                </a:cxn>
                <a:cxn ang="0">
                  <a:pos x="70" y="11"/>
                </a:cxn>
                <a:cxn ang="0">
                  <a:pos x="52" y="11"/>
                </a:cxn>
                <a:cxn ang="0">
                  <a:pos x="34" y="5"/>
                </a:cxn>
                <a:cxn ang="0">
                  <a:pos x="17" y="5"/>
                </a:cxn>
                <a:cxn ang="0">
                  <a:pos x="5" y="0"/>
                </a:cxn>
                <a:cxn ang="0">
                  <a:pos x="0" y="17"/>
                </a:cxn>
                <a:cxn ang="0">
                  <a:pos x="5" y="34"/>
                </a:cxn>
                <a:cxn ang="0">
                  <a:pos x="5" y="51"/>
                </a:cxn>
                <a:cxn ang="0">
                  <a:pos x="12" y="63"/>
                </a:cxn>
                <a:cxn ang="0">
                  <a:pos x="23" y="75"/>
                </a:cxn>
                <a:cxn ang="0">
                  <a:pos x="34" y="80"/>
                </a:cxn>
                <a:cxn ang="0">
                  <a:pos x="41" y="87"/>
                </a:cxn>
                <a:cxn ang="0">
                  <a:pos x="52" y="92"/>
                </a:cxn>
                <a:cxn ang="0">
                  <a:pos x="63" y="92"/>
                </a:cxn>
                <a:cxn ang="0">
                  <a:pos x="75" y="92"/>
                </a:cxn>
                <a:cxn ang="0">
                  <a:pos x="87" y="87"/>
                </a:cxn>
                <a:cxn ang="0">
                  <a:pos x="104" y="80"/>
                </a:cxn>
              </a:cxnLst>
              <a:rect l="0" t="0" r="r" b="b"/>
              <a:pathLst>
                <a:path w="105" h="93">
                  <a:moveTo>
                    <a:pt x="104" y="80"/>
                  </a:moveTo>
                  <a:lnTo>
                    <a:pt x="99" y="58"/>
                  </a:lnTo>
                  <a:lnTo>
                    <a:pt x="92" y="40"/>
                  </a:lnTo>
                  <a:lnTo>
                    <a:pt x="87" y="34"/>
                  </a:lnTo>
                  <a:lnTo>
                    <a:pt x="80" y="23"/>
                  </a:lnTo>
                  <a:lnTo>
                    <a:pt x="70" y="11"/>
                  </a:lnTo>
                  <a:lnTo>
                    <a:pt x="52" y="11"/>
                  </a:lnTo>
                  <a:lnTo>
                    <a:pt x="34" y="5"/>
                  </a:lnTo>
                  <a:lnTo>
                    <a:pt x="17" y="5"/>
                  </a:lnTo>
                  <a:lnTo>
                    <a:pt x="5" y="0"/>
                  </a:lnTo>
                  <a:lnTo>
                    <a:pt x="0" y="17"/>
                  </a:lnTo>
                  <a:lnTo>
                    <a:pt x="5" y="34"/>
                  </a:lnTo>
                  <a:lnTo>
                    <a:pt x="5" y="51"/>
                  </a:lnTo>
                  <a:lnTo>
                    <a:pt x="12" y="63"/>
                  </a:lnTo>
                  <a:lnTo>
                    <a:pt x="23" y="75"/>
                  </a:lnTo>
                  <a:lnTo>
                    <a:pt x="34" y="80"/>
                  </a:lnTo>
                  <a:lnTo>
                    <a:pt x="41" y="87"/>
                  </a:lnTo>
                  <a:lnTo>
                    <a:pt x="52" y="92"/>
                  </a:lnTo>
                  <a:lnTo>
                    <a:pt x="63" y="92"/>
                  </a:lnTo>
                  <a:lnTo>
                    <a:pt x="75" y="92"/>
                  </a:lnTo>
                  <a:lnTo>
                    <a:pt x="87" y="87"/>
                  </a:lnTo>
                  <a:lnTo>
                    <a:pt x="104" y="8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15" name="Freeform 331"/>
            <p:cNvSpPr>
              <a:spLocks/>
            </p:cNvSpPr>
            <p:nvPr/>
          </p:nvSpPr>
          <p:spPr bwMode="ltGray">
            <a:xfrm>
              <a:off x="6883400" y="1258888"/>
              <a:ext cx="157163" cy="128587"/>
            </a:xfrm>
            <a:custGeom>
              <a:avLst/>
              <a:gdLst/>
              <a:ahLst/>
              <a:cxnLst>
                <a:cxn ang="0">
                  <a:pos x="0" y="0"/>
                </a:cxn>
                <a:cxn ang="0">
                  <a:pos x="12" y="17"/>
                </a:cxn>
                <a:cxn ang="0">
                  <a:pos x="23" y="29"/>
                </a:cxn>
                <a:cxn ang="0">
                  <a:pos x="35" y="40"/>
                </a:cxn>
                <a:cxn ang="0">
                  <a:pos x="46" y="51"/>
                </a:cxn>
                <a:cxn ang="0">
                  <a:pos x="64" y="63"/>
                </a:cxn>
                <a:cxn ang="0">
                  <a:pos x="86" y="75"/>
                </a:cxn>
                <a:cxn ang="0">
                  <a:pos x="98" y="80"/>
                </a:cxn>
              </a:cxnLst>
              <a:rect l="0" t="0" r="r" b="b"/>
              <a:pathLst>
                <a:path w="99" h="81">
                  <a:moveTo>
                    <a:pt x="0" y="0"/>
                  </a:moveTo>
                  <a:lnTo>
                    <a:pt x="12" y="17"/>
                  </a:lnTo>
                  <a:lnTo>
                    <a:pt x="23" y="29"/>
                  </a:lnTo>
                  <a:lnTo>
                    <a:pt x="35" y="40"/>
                  </a:lnTo>
                  <a:lnTo>
                    <a:pt x="46" y="51"/>
                  </a:lnTo>
                  <a:lnTo>
                    <a:pt x="64" y="63"/>
                  </a:lnTo>
                  <a:lnTo>
                    <a:pt x="86" y="75"/>
                  </a:lnTo>
                  <a:lnTo>
                    <a:pt x="98" y="80"/>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5916" name="Freeform 332"/>
            <p:cNvSpPr>
              <a:spLocks/>
            </p:cNvSpPr>
            <p:nvPr/>
          </p:nvSpPr>
          <p:spPr bwMode="ltGray">
            <a:xfrm>
              <a:off x="6710363" y="1751013"/>
              <a:ext cx="192087" cy="176212"/>
            </a:xfrm>
            <a:custGeom>
              <a:avLst/>
              <a:gdLst/>
              <a:ahLst/>
              <a:cxnLst>
                <a:cxn ang="0">
                  <a:pos x="29" y="110"/>
                </a:cxn>
                <a:cxn ang="0">
                  <a:pos x="22" y="110"/>
                </a:cxn>
                <a:cxn ang="0">
                  <a:pos x="17" y="110"/>
                </a:cxn>
                <a:cxn ang="0">
                  <a:pos x="11" y="104"/>
                </a:cxn>
                <a:cxn ang="0">
                  <a:pos x="5" y="98"/>
                </a:cxn>
                <a:cxn ang="0">
                  <a:pos x="0" y="69"/>
                </a:cxn>
                <a:cxn ang="0">
                  <a:pos x="0" y="58"/>
                </a:cxn>
                <a:cxn ang="0">
                  <a:pos x="5" y="46"/>
                </a:cxn>
                <a:cxn ang="0">
                  <a:pos x="11" y="41"/>
                </a:cxn>
                <a:cxn ang="0">
                  <a:pos x="34" y="23"/>
                </a:cxn>
                <a:cxn ang="0">
                  <a:pos x="39" y="23"/>
                </a:cxn>
                <a:cxn ang="0">
                  <a:pos x="46" y="17"/>
                </a:cxn>
                <a:cxn ang="0">
                  <a:pos x="51" y="17"/>
                </a:cxn>
                <a:cxn ang="0">
                  <a:pos x="57" y="12"/>
                </a:cxn>
                <a:cxn ang="0">
                  <a:pos x="63" y="12"/>
                </a:cxn>
                <a:cxn ang="0">
                  <a:pos x="68" y="6"/>
                </a:cxn>
                <a:cxn ang="0">
                  <a:pos x="74" y="6"/>
                </a:cxn>
                <a:cxn ang="0">
                  <a:pos x="80" y="0"/>
                </a:cxn>
                <a:cxn ang="0">
                  <a:pos x="86" y="0"/>
                </a:cxn>
                <a:cxn ang="0">
                  <a:pos x="97" y="0"/>
                </a:cxn>
                <a:cxn ang="0">
                  <a:pos x="103" y="0"/>
                </a:cxn>
                <a:cxn ang="0">
                  <a:pos x="108" y="12"/>
                </a:cxn>
                <a:cxn ang="0">
                  <a:pos x="120" y="35"/>
                </a:cxn>
                <a:cxn ang="0">
                  <a:pos x="120" y="41"/>
                </a:cxn>
                <a:cxn ang="0">
                  <a:pos x="120" y="52"/>
                </a:cxn>
                <a:cxn ang="0">
                  <a:pos x="120" y="58"/>
                </a:cxn>
                <a:cxn ang="0">
                  <a:pos x="115" y="64"/>
                </a:cxn>
                <a:cxn ang="0">
                  <a:pos x="115" y="69"/>
                </a:cxn>
                <a:cxn ang="0">
                  <a:pos x="103" y="69"/>
                </a:cxn>
                <a:cxn ang="0">
                  <a:pos x="97" y="69"/>
                </a:cxn>
                <a:cxn ang="0">
                  <a:pos x="91" y="64"/>
                </a:cxn>
                <a:cxn ang="0">
                  <a:pos x="91" y="69"/>
                </a:cxn>
                <a:cxn ang="0">
                  <a:pos x="91" y="75"/>
                </a:cxn>
                <a:cxn ang="0">
                  <a:pos x="91" y="81"/>
                </a:cxn>
                <a:cxn ang="0">
                  <a:pos x="86" y="87"/>
                </a:cxn>
                <a:cxn ang="0">
                  <a:pos x="80" y="87"/>
                </a:cxn>
                <a:cxn ang="0">
                  <a:pos x="68" y="87"/>
                </a:cxn>
                <a:cxn ang="0">
                  <a:pos x="68" y="81"/>
                </a:cxn>
                <a:cxn ang="0">
                  <a:pos x="63" y="81"/>
                </a:cxn>
                <a:cxn ang="0">
                  <a:pos x="63" y="87"/>
                </a:cxn>
                <a:cxn ang="0">
                  <a:pos x="63" y="93"/>
                </a:cxn>
                <a:cxn ang="0">
                  <a:pos x="57" y="98"/>
                </a:cxn>
                <a:cxn ang="0">
                  <a:pos x="51" y="98"/>
                </a:cxn>
                <a:cxn ang="0">
                  <a:pos x="39" y="98"/>
                </a:cxn>
                <a:cxn ang="0">
                  <a:pos x="34" y="93"/>
                </a:cxn>
                <a:cxn ang="0">
                  <a:pos x="34" y="98"/>
                </a:cxn>
                <a:cxn ang="0">
                  <a:pos x="34" y="104"/>
                </a:cxn>
                <a:cxn ang="0">
                  <a:pos x="29" y="110"/>
                </a:cxn>
              </a:cxnLst>
              <a:rect l="0" t="0" r="r" b="b"/>
              <a:pathLst>
                <a:path w="121" h="111">
                  <a:moveTo>
                    <a:pt x="29" y="110"/>
                  </a:moveTo>
                  <a:lnTo>
                    <a:pt x="22" y="110"/>
                  </a:lnTo>
                  <a:lnTo>
                    <a:pt x="17" y="110"/>
                  </a:lnTo>
                  <a:lnTo>
                    <a:pt x="11" y="104"/>
                  </a:lnTo>
                  <a:lnTo>
                    <a:pt x="5" y="98"/>
                  </a:lnTo>
                  <a:lnTo>
                    <a:pt x="0" y="69"/>
                  </a:lnTo>
                  <a:lnTo>
                    <a:pt x="0" y="58"/>
                  </a:lnTo>
                  <a:lnTo>
                    <a:pt x="5" y="46"/>
                  </a:lnTo>
                  <a:lnTo>
                    <a:pt x="11" y="41"/>
                  </a:lnTo>
                  <a:lnTo>
                    <a:pt x="34" y="23"/>
                  </a:lnTo>
                  <a:lnTo>
                    <a:pt x="39" y="23"/>
                  </a:lnTo>
                  <a:lnTo>
                    <a:pt x="46" y="17"/>
                  </a:lnTo>
                  <a:lnTo>
                    <a:pt x="51" y="17"/>
                  </a:lnTo>
                  <a:lnTo>
                    <a:pt x="57" y="12"/>
                  </a:lnTo>
                  <a:lnTo>
                    <a:pt x="63" y="12"/>
                  </a:lnTo>
                  <a:lnTo>
                    <a:pt x="68" y="6"/>
                  </a:lnTo>
                  <a:lnTo>
                    <a:pt x="74" y="6"/>
                  </a:lnTo>
                  <a:lnTo>
                    <a:pt x="80" y="0"/>
                  </a:lnTo>
                  <a:lnTo>
                    <a:pt x="86" y="0"/>
                  </a:lnTo>
                  <a:lnTo>
                    <a:pt x="97" y="0"/>
                  </a:lnTo>
                  <a:lnTo>
                    <a:pt x="103" y="0"/>
                  </a:lnTo>
                  <a:lnTo>
                    <a:pt x="108" y="12"/>
                  </a:lnTo>
                  <a:lnTo>
                    <a:pt x="120" y="35"/>
                  </a:lnTo>
                  <a:lnTo>
                    <a:pt x="120" y="41"/>
                  </a:lnTo>
                  <a:lnTo>
                    <a:pt x="120" y="52"/>
                  </a:lnTo>
                  <a:lnTo>
                    <a:pt x="120" y="58"/>
                  </a:lnTo>
                  <a:lnTo>
                    <a:pt x="115" y="64"/>
                  </a:lnTo>
                  <a:lnTo>
                    <a:pt x="115" y="69"/>
                  </a:lnTo>
                  <a:lnTo>
                    <a:pt x="103" y="69"/>
                  </a:lnTo>
                  <a:lnTo>
                    <a:pt x="97" y="69"/>
                  </a:lnTo>
                  <a:lnTo>
                    <a:pt x="91" y="64"/>
                  </a:lnTo>
                  <a:lnTo>
                    <a:pt x="91" y="69"/>
                  </a:lnTo>
                  <a:lnTo>
                    <a:pt x="91" y="75"/>
                  </a:lnTo>
                  <a:lnTo>
                    <a:pt x="91" y="81"/>
                  </a:lnTo>
                  <a:lnTo>
                    <a:pt x="86" y="87"/>
                  </a:lnTo>
                  <a:lnTo>
                    <a:pt x="80" y="87"/>
                  </a:lnTo>
                  <a:lnTo>
                    <a:pt x="68" y="87"/>
                  </a:lnTo>
                  <a:lnTo>
                    <a:pt x="68" y="81"/>
                  </a:lnTo>
                  <a:lnTo>
                    <a:pt x="63" y="81"/>
                  </a:lnTo>
                  <a:lnTo>
                    <a:pt x="63" y="87"/>
                  </a:lnTo>
                  <a:lnTo>
                    <a:pt x="63" y="93"/>
                  </a:lnTo>
                  <a:lnTo>
                    <a:pt x="57" y="98"/>
                  </a:lnTo>
                  <a:lnTo>
                    <a:pt x="51" y="98"/>
                  </a:lnTo>
                  <a:lnTo>
                    <a:pt x="39" y="98"/>
                  </a:lnTo>
                  <a:lnTo>
                    <a:pt x="34" y="93"/>
                  </a:lnTo>
                  <a:lnTo>
                    <a:pt x="34" y="98"/>
                  </a:lnTo>
                  <a:lnTo>
                    <a:pt x="34" y="104"/>
                  </a:lnTo>
                  <a:lnTo>
                    <a:pt x="29" y="110"/>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17" name="Line 333"/>
            <p:cNvSpPr>
              <a:spLocks noChangeShapeType="1"/>
            </p:cNvSpPr>
            <p:nvPr/>
          </p:nvSpPr>
          <p:spPr bwMode="ltGray">
            <a:xfrm>
              <a:off x="6751638" y="1849438"/>
              <a:ext cx="9525" cy="39687"/>
            </a:xfrm>
            <a:prstGeom prst="line">
              <a:avLst/>
            </a:prstGeom>
            <a:noFill/>
            <a:ln w="12700">
              <a:solidFill>
                <a:srgbClr val="FF9900"/>
              </a:solidFill>
              <a:round/>
              <a:headEnd/>
              <a:tailEnd/>
            </a:ln>
            <a:effectLst/>
          </p:spPr>
          <p:txBody>
            <a:bodyPr wrap="none" anchor="ctr"/>
            <a:lstStyle/>
            <a:p>
              <a:endParaRPr lang="en-US" dirty="0"/>
            </a:p>
          </p:txBody>
        </p:sp>
        <p:sp>
          <p:nvSpPr>
            <p:cNvPr id="195918" name="Line 334"/>
            <p:cNvSpPr>
              <a:spLocks noChangeShapeType="1"/>
            </p:cNvSpPr>
            <p:nvPr/>
          </p:nvSpPr>
          <p:spPr bwMode="ltGray">
            <a:xfrm>
              <a:off x="6788150" y="1822450"/>
              <a:ext cx="9525" cy="38100"/>
            </a:xfrm>
            <a:prstGeom prst="line">
              <a:avLst/>
            </a:prstGeom>
            <a:noFill/>
            <a:ln w="12700">
              <a:solidFill>
                <a:srgbClr val="FF9900"/>
              </a:solidFill>
              <a:round/>
              <a:headEnd/>
              <a:tailEnd/>
            </a:ln>
            <a:effectLst/>
          </p:spPr>
          <p:txBody>
            <a:bodyPr wrap="none" anchor="ctr"/>
            <a:lstStyle/>
            <a:p>
              <a:endParaRPr lang="en-US" dirty="0"/>
            </a:p>
          </p:txBody>
        </p:sp>
        <p:sp>
          <p:nvSpPr>
            <p:cNvPr id="195919" name="Line 335"/>
            <p:cNvSpPr>
              <a:spLocks noChangeShapeType="1"/>
            </p:cNvSpPr>
            <p:nvPr/>
          </p:nvSpPr>
          <p:spPr bwMode="ltGray">
            <a:xfrm>
              <a:off x="6848475" y="1803400"/>
              <a:ext cx="6350" cy="41275"/>
            </a:xfrm>
            <a:prstGeom prst="line">
              <a:avLst/>
            </a:prstGeom>
            <a:noFill/>
            <a:ln w="12700">
              <a:solidFill>
                <a:srgbClr val="FF9900"/>
              </a:solidFill>
              <a:round/>
              <a:headEnd/>
              <a:tailEnd/>
            </a:ln>
            <a:effectLst/>
          </p:spPr>
          <p:txBody>
            <a:bodyPr wrap="none" anchor="ctr"/>
            <a:lstStyle/>
            <a:p>
              <a:endParaRPr lang="en-US" dirty="0"/>
            </a:p>
          </p:txBody>
        </p:sp>
        <p:sp>
          <p:nvSpPr>
            <p:cNvPr id="195920" name="Freeform 336"/>
            <p:cNvSpPr>
              <a:spLocks/>
            </p:cNvSpPr>
            <p:nvPr/>
          </p:nvSpPr>
          <p:spPr bwMode="ltGray">
            <a:xfrm>
              <a:off x="7223125" y="2754313"/>
              <a:ext cx="93663" cy="60325"/>
            </a:xfrm>
            <a:custGeom>
              <a:avLst/>
              <a:gdLst/>
              <a:ahLst/>
              <a:cxnLst>
                <a:cxn ang="0">
                  <a:pos x="59" y="38"/>
                </a:cxn>
                <a:cxn ang="0">
                  <a:pos x="38" y="4"/>
                </a:cxn>
                <a:cxn ang="0">
                  <a:pos x="0" y="14"/>
                </a:cxn>
              </a:cxnLst>
              <a:rect l="0" t="0" r="r" b="b"/>
              <a:pathLst>
                <a:path w="59" h="38">
                  <a:moveTo>
                    <a:pt x="59" y="38"/>
                  </a:moveTo>
                  <a:cubicBezTo>
                    <a:pt x="55" y="32"/>
                    <a:pt x="47" y="7"/>
                    <a:pt x="38" y="4"/>
                  </a:cubicBezTo>
                  <a:cubicBezTo>
                    <a:pt x="28" y="0"/>
                    <a:pt x="7" y="12"/>
                    <a:pt x="0" y="14"/>
                  </a:cubicBezTo>
                </a:path>
              </a:pathLst>
            </a:custGeom>
            <a:noFill/>
            <a:ln w="12700" cap="flat" cmpd="sng">
              <a:solidFill>
                <a:srgbClr val="000000"/>
              </a:solidFill>
              <a:prstDash val="solid"/>
              <a:round/>
              <a:headEnd type="none" w="med" len="med"/>
              <a:tailEnd type="none" w="med" len="med"/>
            </a:ln>
            <a:effectLst/>
          </p:spPr>
          <p:txBody>
            <a:bodyPr wrap="none" anchor="ctr"/>
            <a:lstStyle/>
            <a:p>
              <a:endParaRPr lang="en-US" dirty="0"/>
            </a:p>
          </p:txBody>
        </p:sp>
        <p:grpSp>
          <p:nvGrpSpPr>
            <p:cNvPr id="195921" name="Group 337"/>
            <p:cNvGrpSpPr>
              <a:grpSpLocks/>
            </p:cNvGrpSpPr>
            <p:nvPr/>
          </p:nvGrpSpPr>
          <p:grpSpPr bwMode="auto">
            <a:xfrm>
              <a:off x="7140575" y="2317750"/>
              <a:ext cx="431800" cy="679450"/>
              <a:chOff x="4469" y="1393"/>
              <a:chExt cx="272" cy="428"/>
            </a:xfrm>
          </p:grpSpPr>
          <p:sp>
            <p:nvSpPr>
              <p:cNvPr id="195922" name="Freeform 338"/>
              <p:cNvSpPr>
                <a:spLocks/>
              </p:cNvSpPr>
              <p:nvPr/>
            </p:nvSpPr>
            <p:spPr bwMode="ltGray">
              <a:xfrm>
                <a:off x="4469" y="1676"/>
                <a:ext cx="151" cy="145"/>
              </a:xfrm>
              <a:custGeom>
                <a:avLst/>
                <a:gdLst/>
                <a:ahLst/>
                <a:cxnLst>
                  <a:cxn ang="0">
                    <a:pos x="150" y="41"/>
                  </a:cxn>
                  <a:cxn ang="0">
                    <a:pos x="127" y="98"/>
                  </a:cxn>
                  <a:cxn ang="0">
                    <a:pos x="110" y="127"/>
                  </a:cxn>
                  <a:cxn ang="0">
                    <a:pos x="40" y="144"/>
                  </a:cxn>
                  <a:cxn ang="0">
                    <a:pos x="0" y="81"/>
                  </a:cxn>
                  <a:cxn ang="0">
                    <a:pos x="18" y="0"/>
                  </a:cxn>
                  <a:cxn ang="0">
                    <a:pos x="150" y="41"/>
                  </a:cxn>
                </a:cxnLst>
                <a:rect l="0" t="0" r="r" b="b"/>
                <a:pathLst>
                  <a:path w="151" h="145">
                    <a:moveTo>
                      <a:pt x="150" y="41"/>
                    </a:moveTo>
                    <a:lnTo>
                      <a:pt x="127" y="98"/>
                    </a:lnTo>
                    <a:lnTo>
                      <a:pt x="110" y="127"/>
                    </a:lnTo>
                    <a:lnTo>
                      <a:pt x="40" y="144"/>
                    </a:lnTo>
                    <a:lnTo>
                      <a:pt x="0" y="81"/>
                    </a:lnTo>
                    <a:lnTo>
                      <a:pt x="18" y="0"/>
                    </a:lnTo>
                    <a:lnTo>
                      <a:pt x="150" y="41"/>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grpSp>
            <p:nvGrpSpPr>
              <p:cNvPr id="195923" name="Group 339"/>
              <p:cNvGrpSpPr>
                <a:grpSpLocks/>
              </p:cNvGrpSpPr>
              <p:nvPr/>
            </p:nvGrpSpPr>
            <p:grpSpPr bwMode="auto">
              <a:xfrm>
                <a:off x="4469" y="1393"/>
                <a:ext cx="272" cy="365"/>
                <a:chOff x="4469" y="1393"/>
                <a:chExt cx="272" cy="365"/>
              </a:xfrm>
            </p:grpSpPr>
            <p:sp>
              <p:nvSpPr>
                <p:cNvPr id="195924" name="Freeform 340"/>
                <p:cNvSpPr>
                  <a:spLocks/>
                </p:cNvSpPr>
                <p:nvPr/>
              </p:nvSpPr>
              <p:spPr bwMode="ltGray">
                <a:xfrm>
                  <a:off x="4469" y="1422"/>
                  <a:ext cx="248" cy="336"/>
                </a:xfrm>
                <a:custGeom>
                  <a:avLst/>
                  <a:gdLst/>
                  <a:ahLst/>
                  <a:cxnLst>
                    <a:cxn ang="0">
                      <a:pos x="98" y="6"/>
                    </a:cxn>
                    <a:cxn ang="0">
                      <a:pos x="127" y="0"/>
                    </a:cxn>
                    <a:cxn ang="0">
                      <a:pos x="155" y="0"/>
                    </a:cxn>
                    <a:cxn ang="0">
                      <a:pos x="179" y="6"/>
                    </a:cxn>
                    <a:cxn ang="0">
                      <a:pos x="201" y="18"/>
                    </a:cxn>
                    <a:cxn ang="0">
                      <a:pos x="213" y="29"/>
                    </a:cxn>
                    <a:cxn ang="0">
                      <a:pos x="230" y="47"/>
                    </a:cxn>
                    <a:cxn ang="0">
                      <a:pos x="242" y="69"/>
                    </a:cxn>
                    <a:cxn ang="0">
                      <a:pos x="247" y="93"/>
                    </a:cxn>
                    <a:cxn ang="0">
                      <a:pos x="247" y="115"/>
                    </a:cxn>
                    <a:cxn ang="0">
                      <a:pos x="247" y="139"/>
                    </a:cxn>
                    <a:cxn ang="0">
                      <a:pos x="236" y="162"/>
                    </a:cxn>
                    <a:cxn ang="0">
                      <a:pos x="218" y="196"/>
                    </a:cxn>
                    <a:cxn ang="0">
                      <a:pos x="213" y="213"/>
                    </a:cxn>
                    <a:cxn ang="0">
                      <a:pos x="201" y="237"/>
                    </a:cxn>
                    <a:cxn ang="0">
                      <a:pos x="190" y="259"/>
                    </a:cxn>
                    <a:cxn ang="0">
                      <a:pos x="172" y="283"/>
                    </a:cxn>
                    <a:cxn ang="0">
                      <a:pos x="150" y="306"/>
                    </a:cxn>
                    <a:cxn ang="0">
                      <a:pos x="121" y="323"/>
                    </a:cxn>
                    <a:cxn ang="0">
                      <a:pos x="93" y="335"/>
                    </a:cxn>
                    <a:cxn ang="0">
                      <a:pos x="69" y="335"/>
                    </a:cxn>
                    <a:cxn ang="0">
                      <a:pos x="57" y="335"/>
                    </a:cxn>
                    <a:cxn ang="0">
                      <a:pos x="47" y="323"/>
                    </a:cxn>
                    <a:cxn ang="0">
                      <a:pos x="29" y="306"/>
                    </a:cxn>
                    <a:cxn ang="0">
                      <a:pos x="12" y="266"/>
                    </a:cxn>
                    <a:cxn ang="0">
                      <a:pos x="6" y="242"/>
                    </a:cxn>
                    <a:cxn ang="0">
                      <a:pos x="0" y="213"/>
                    </a:cxn>
                    <a:cxn ang="0">
                      <a:pos x="0" y="191"/>
                    </a:cxn>
                    <a:cxn ang="0">
                      <a:pos x="6" y="162"/>
                    </a:cxn>
                    <a:cxn ang="0">
                      <a:pos x="12" y="144"/>
                    </a:cxn>
                    <a:cxn ang="0">
                      <a:pos x="18" y="115"/>
                    </a:cxn>
                    <a:cxn ang="0">
                      <a:pos x="40" y="69"/>
                    </a:cxn>
                    <a:cxn ang="0">
                      <a:pos x="47" y="52"/>
                    </a:cxn>
                    <a:cxn ang="0">
                      <a:pos x="64" y="35"/>
                    </a:cxn>
                    <a:cxn ang="0">
                      <a:pos x="81" y="18"/>
                    </a:cxn>
                    <a:cxn ang="0">
                      <a:pos x="98" y="6"/>
                    </a:cxn>
                  </a:cxnLst>
                  <a:rect l="0" t="0" r="r" b="b"/>
                  <a:pathLst>
                    <a:path w="248" h="336">
                      <a:moveTo>
                        <a:pt x="98" y="6"/>
                      </a:moveTo>
                      <a:lnTo>
                        <a:pt x="127" y="0"/>
                      </a:lnTo>
                      <a:lnTo>
                        <a:pt x="155" y="0"/>
                      </a:lnTo>
                      <a:lnTo>
                        <a:pt x="179" y="6"/>
                      </a:lnTo>
                      <a:lnTo>
                        <a:pt x="201" y="18"/>
                      </a:lnTo>
                      <a:lnTo>
                        <a:pt x="213" y="29"/>
                      </a:lnTo>
                      <a:lnTo>
                        <a:pt x="230" y="47"/>
                      </a:lnTo>
                      <a:lnTo>
                        <a:pt x="242" y="69"/>
                      </a:lnTo>
                      <a:lnTo>
                        <a:pt x="247" y="93"/>
                      </a:lnTo>
                      <a:lnTo>
                        <a:pt x="247" y="115"/>
                      </a:lnTo>
                      <a:lnTo>
                        <a:pt x="247" y="139"/>
                      </a:lnTo>
                      <a:lnTo>
                        <a:pt x="236" y="162"/>
                      </a:lnTo>
                      <a:lnTo>
                        <a:pt x="218" y="196"/>
                      </a:lnTo>
                      <a:lnTo>
                        <a:pt x="213" y="213"/>
                      </a:lnTo>
                      <a:lnTo>
                        <a:pt x="201" y="237"/>
                      </a:lnTo>
                      <a:lnTo>
                        <a:pt x="190" y="259"/>
                      </a:lnTo>
                      <a:lnTo>
                        <a:pt x="172" y="283"/>
                      </a:lnTo>
                      <a:lnTo>
                        <a:pt x="150" y="306"/>
                      </a:lnTo>
                      <a:lnTo>
                        <a:pt x="121" y="323"/>
                      </a:lnTo>
                      <a:lnTo>
                        <a:pt x="93" y="335"/>
                      </a:lnTo>
                      <a:lnTo>
                        <a:pt x="69" y="335"/>
                      </a:lnTo>
                      <a:lnTo>
                        <a:pt x="57" y="335"/>
                      </a:lnTo>
                      <a:lnTo>
                        <a:pt x="47" y="323"/>
                      </a:lnTo>
                      <a:lnTo>
                        <a:pt x="29" y="306"/>
                      </a:lnTo>
                      <a:lnTo>
                        <a:pt x="12" y="266"/>
                      </a:lnTo>
                      <a:lnTo>
                        <a:pt x="6" y="242"/>
                      </a:lnTo>
                      <a:lnTo>
                        <a:pt x="0" y="213"/>
                      </a:lnTo>
                      <a:lnTo>
                        <a:pt x="0" y="191"/>
                      </a:lnTo>
                      <a:lnTo>
                        <a:pt x="6" y="162"/>
                      </a:lnTo>
                      <a:lnTo>
                        <a:pt x="12" y="144"/>
                      </a:lnTo>
                      <a:lnTo>
                        <a:pt x="18" y="115"/>
                      </a:lnTo>
                      <a:lnTo>
                        <a:pt x="40" y="69"/>
                      </a:lnTo>
                      <a:lnTo>
                        <a:pt x="47" y="52"/>
                      </a:lnTo>
                      <a:lnTo>
                        <a:pt x="64" y="35"/>
                      </a:lnTo>
                      <a:lnTo>
                        <a:pt x="81" y="18"/>
                      </a:lnTo>
                      <a:lnTo>
                        <a:pt x="98" y="6"/>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925" name="Freeform 341"/>
                <p:cNvSpPr>
                  <a:spLocks/>
                </p:cNvSpPr>
                <p:nvPr/>
              </p:nvSpPr>
              <p:spPr bwMode="ltGray">
                <a:xfrm>
                  <a:off x="4487" y="1393"/>
                  <a:ext cx="254" cy="232"/>
                </a:xfrm>
                <a:custGeom>
                  <a:avLst/>
                  <a:gdLst/>
                  <a:ahLst/>
                  <a:cxnLst>
                    <a:cxn ang="0">
                      <a:pos x="5" y="127"/>
                    </a:cxn>
                    <a:cxn ang="0">
                      <a:pos x="5" y="105"/>
                    </a:cxn>
                    <a:cxn ang="0">
                      <a:pos x="5" y="76"/>
                    </a:cxn>
                    <a:cxn ang="0">
                      <a:pos x="17" y="58"/>
                    </a:cxn>
                    <a:cxn ang="0">
                      <a:pos x="34" y="35"/>
                    </a:cxn>
                    <a:cxn ang="0">
                      <a:pos x="51" y="23"/>
                    </a:cxn>
                    <a:cxn ang="0">
                      <a:pos x="68" y="23"/>
                    </a:cxn>
                    <a:cxn ang="0">
                      <a:pos x="92" y="0"/>
                    </a:cxn>
                    <a:cxn ang="0">
                      <a:pos x="114" y="0"/>
                    </a:cxn>
                    <a:cxn ang="0">
                      <a:pos x="155" y="0"/>
                    </a:cxn>
                    <a:cxn ang="0">
                      <a:pos x="178" y="6"/>
                    </a:cxn>
                    <a:cxn ang="0">
                      <a:pos x="207" y="23"/>
                    </a:cxn>
                    <a:cxn ang="0">
                      <a:pos x="230" y="47"/>
                    </a:cxn>
                    <a:cxn ang="0">
                      <a:pos x="253" y="69"/>
                    </a:cxn>
                    <a:cxn ang="0">
                      <a:pos x="253" y="105"/>
                    </a:cxn>
                    <a:cxn ang="0">
                      <a:pos x="253" y="144"/>
                    </a:cxn>
                    <a:cxn ang="0">
                      <a:pos x="248" y="162"/>
                    </a:cxn>
                    <a:cxn ang="0">
                      <a:pos x="224" y="208"/>
                    </a:cxn>
                    <a:cxn ang="0">
                      <a:pos x="207" y="226"/>
                    </a:cxn>
                    <a:cxn ang="0">
                      <a:pos x="201" y="220"/>
                    </a:cxn>
                    <a:cxn ang="0">
                      <a:pos x="207" y="197"/>
                    </a:cxn>
                    <a:cxn ang="0">
                      <a:pos x="219" y="156"/>
                    </a:cxn>
                    <a:cxn ang="0">
                      <a:pos x="224" y="139"/>
                    </a:cxn>
                    <a:cxn ang="0">
                      <a:pos x="212" y="134"/>
                    </a:cxn>
                    <a:cxn ang="0">
                      <a:pos x="172" y="105"/>
                    </a:cxn>
                    <a:cxn ang="0">
                      <a:pos x="161" y="93"/>
                    </a:cxn>
                    <a:cxn ang="0">
                      <a:pos x="155" y="110"/>
                    </a:cxn>
                    <a:cxn ang="0">
                      <a:pos x="149" y="98"/>
                    </a:cxn>
                    <a:cxn ang="0">
                      <a:pos x="132" y="81"/>
                    </a:cxn>
                    <a:cxn ang="0">
                      <a:pos x="121" y="76"/>
                    </a:cxn>
                    <a:cxn ang="0">
                      <a:pos x="104" y="69"/>
                    </a:cxn>
                    <a:cxn ang="0">
                      <a:pos x="86" y="58"/>
                    </a:cxn>
                    <a:cxn ang="0">
                      <a:pos x="68" y="64"/>
                    </a:cxn>
                    <a:cxn ang="0">
                      <a:pos x="51" y="81"/>
                    </a:cxn>
                    <a:cxn ang="0">
                      <a:pos x="29" y="105"/>
                    </a:cxn>
                    <a:cxn ang="0">
                      <a:pos x="11" y="127"/>
                    </a:cxn>
                  </a:cxnLst>
                  <a:rect l="0" t="0" r="r" b="b"/>
                  <a:pathLst>
                    <a:path w="254" h="232">
                      <a:moveTo>
                        <a:pt x="0" y="151"/>
                      </a:moveTo>
                      <a:lnTo>
                        <a:pt x="5" y="127"/>
                      </a:lnTo>
                      <a:lnTo>
                        <a:pt x="5" y="116"/>
                      </a:lnTo>
                      <a:lnTo>
                        <a:pt x="5" y="105"/>
                      </a:lnTo>
                      <a:lnTo>
                        <a:pt x="5" y="87"/>
                      </a:lnTo>
                      <a:lnTo>
                        <a:pt x="5" y="76"/>
                      </a:lnTo>
                      <a:lnTo>
                        <a:pt x="11" y="64"/>
                      </a:lnTo>
                      <a:lnTo>
                        <a:pt x="17" y="58"/>
                      </a:lnTo>
                      <a:lnTo>
                        <a:pt x="23" y="47"/>
                      </a:lnTo>
                      <a:lnTo>
                        <a:pt x="34" y="35"/>
                      </a:lnTo>
                      <a:lnTo>
                        <a:pt x="46" y="29"/>
                      </a:lnTo>
                      <a:lnTo>
                        <a:pt x="51" y="23"/>
                      </a:lnTo>
                      <a:lnTo>
                        <a:pt x="58" y="23"/>
                      </a:lnTo>
                      <a:lnTo>
                        <a:pt x="68" y="23"/>
                      </a:lnTo>
                      <a:lnTo>
                        <a:pt x="86" y="6"/>
                      </a:lnTo>
                      <a:lnTo>
                        <a:pt x="92" y="0"/>
                      </a:lnTo>
                      <a:lnTo>
                        <a:pt x="104" y="0"/>
                      </a:lnTo>
                      <a:lnTo>
                        <a:pt x="114" y="0"/>
                      </a:lnTo>
                      <a:lnTo>
                        <a:pt x="132" y="0"/>
                      </a:lnTo>
                      <a:lnTo>
                        <a:pt x="155" y="0"/>
                      </a:lnTo>
                      <a:lnTo>
                        <a:pt x="172" y="6"/>
                      </a:lnTo>
                      <a:lnTo>
                        <a:pt x="178" y="6"/>
                      </a:lnTo>
                      <a:lnTo>
                        <a:pt x="190" y="12"/>
                      </a:lnTo>
                      <a:lnTo>
                        <a:pt x="207" y="23"/>
                      </a:lnTo>
                      <a:lnTo>
                        <a:pt x="219" y="29"/>
                      </a:lnTo>
                      <a:lnTo>
                        <a:pt x="230" y="47"/>
                      </a:lnTo>
                      <a:lnTo>
                        <a:pt x="248" y="64"/>
                      </a:lnTo>
                      <a:lnTo>
                        <a:pt x="253" y="69"/>
                      </a:lnTo>
                      <a:lnTo>
                        <a:pt x="253" y="76"/>
                      </a:lnTo>
                      <a:lnTo>
                        <a:pt x="253" y="105"/>
                      </a:lnTo>
                      <a:lnTo>
                        <a:pt x="253" y="139"/>
                      </a:lnTo>
                      <a:lnTo>
                        <a:pt x="253" y="144"/>
                      </a:lnTo>
                      <a:lnTo>
                        <a:pt x="253" y="151"/>
                      </a:lnTo>
                      <a:lnTo>
                        <a:pt x="248" y="162"/>
                      </a:lnTo>
                      <a:lnTo>
                        <a:pt x="241" y="191"/>
                      </a:lnTo>
                      <a:lnTo>
                        <a:pt x="224" y="208"/>
                      </a:lnTo>
                      <a:lnTo>
                        <a:pt x="219" y="214"/>
                      </a:lnTo>
                      <a:lnTo>
                        <a:pt x="207" y="226"/>
                      </a:lnTo>
                      <a:lnTo>
                        <a:pt x="201" y="231"/>
                      </a:lnTo>
                      <a:lnTo>
                        <a:pt x="201" y="220"/>
                      </a:lnTo>
                      <a:lnTo>
                        <a:pt x="201" y="208"/>
                      </a:lnTo>
                      <a:lnTo>
                        <a:pt x="207" y="197"/>
                      </a:lnTo>
                      <a:lnTo>
                        <a:pt x="212" y="185"/>
                      </a:lnTo>
                      <a:lnTo>
                        <a:pt x="219" y="156"/>
                      </a:lnTo>
                      <a:lnTo>
                        <a:pt x="224" y="151"/>
                      </a:lnTo>
                      <a:lnTo>
                        <a:pt x="224" y="139"/>
                      </a:lnTo>
                      <a:lnTo>
                        <a:pt x="219" y="139"/>
                      </a:lnTo>
                      <a:lnTo>
                        <a:pt x="212" y="134"/>
                      </a:lnTo>
                      <a:lnTo>
                        <a:pt x="207" y="134"/>
                      </a:lnTo>
                      <a:lnTo>
                        <a:pt x="172" y="105"/>
                      </a:lnTo>
                      <a:lnTo>
                        <a:pt x="167" y="98"/>
                      </a:lnTo>
                      <a:lnTo>
                        <a:pt x="161" y="93"/>
                      </a:lnTo>
                      <a:lnTo>
                        <a:pt x="155" y="98"/>
                      </a:lnTo>
                      <a:lnTo>
                        <a:pt x="155" y="110"/>
                      </a:lnTo>
                      <a:lnTo>
                        <a:pt x="155" y="98"/>
                      </a:lnTo>
                      <a:lnTo>
                        <a:pt x="149" y="98"/>
                      </a:lnTo>
                      <a:lnTo>
                        <a:pt x="138" y="93"/>
                      </a:lnTo>
                      <a:lnTo>
                        <a:pt x="132" y="81"/>
                      </a:lnTo>
                      <a:lnTo>
                        <a:pt x="126" y="81"/>
                      </a:lnTo>
                      <a:lnTo>
                        <a:pt x="121" y="76"/>
                      </a:lnTo>
                      <a:lnTo>
                        <a:pt x="109" y="76"/>
                      </a:lnTo>
                      <a:lnTo>
                        <a:pt x="104" y="69"/>
                      </a:lnTo>
                      <a:lnTo>
                        <a:pt x="97" y="64"/>
                      </a:lnTo>
                      <a:lnTo>
                        <a:pt x="86" y="58"/>
                      </a:lnTo>
                      <a:lnTo>
                        <a:pt x="75" y="58"/>
                      </a:lnTo>
                      <a:lnTo>
                        <a:pt x="68" y="64"/>
                      </a:lnTo>
                      <a:lnTo>
                        <a:pt x="63" y="76"/>
                      </a:lnTo>
                      <a:lnTo>
                        <a:pt x="51" y="81"/>
                      </a:lnTo>
                      <a:lnTo>
                        <a:pt x="40" y="93"/>
                      </a:lnTo>
                      <a:lnTo>
                        <a:pt x="29" y="105"/>
                      </a:lnTo>
                      <a:lnTo>
                        <a:pt x="23" y="116"/>
                      </a:lnTo>
                      <a:lnTo>
                        <a:pt x="11" y="127"/>
                      </a:lnTo>
                      <a:lnTo>
                        <a:pt x="0" y="151"/>
                      </a:lnTo>
                    </a:path>
                  </a:pathLst>
                </a:custGeom>
                <a:solidFill>
                  <a:srgbClr val="60300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926" name="Oval 342"/>
                <p:cNvSpPr>
                  <a:spLocks noChangeArrowheads="1"/>
                </p:cNvSpPr>
                <p:nvPr/>
              </p:nvSpPr>
              <p:spPr bwMode="ltGray">
                <a:xfrm>
                  <a:off x="4542" y="1674"/>
                  <a:ext cx="19" cy="19"/>
                </a:xfrm>
                <a:prstGeom prst="ellipse">
                  <a:avLst/>
                </a:prstGeom>
                <a:solidFill>
                  <a:srgbClr val="A05000"/>
                </a:solidFill>
                <a:ln w="12700">
                  <a:solidFill>
                    <a:srgbClr val="000000"/>
                  </a:solidFill>
                  <a:round/>
                  <a:headEnd/>
                  <a:tailEnd/>
                </a:ln>
                <a:effectLst/>
              </p:spPr>
              <p:txBody>
                <a:bodyPr wrap="none" anchor="ctr"/>
                <a:lstStyle/>
                <a:p>
                  <a:endParaRPr lang="en-US" dirty="0"/>
                </a:p>
              </p:txBody>
            </p:sp>
            <p:grpSp>
              <p:nvGrpSpPr>
                <p:cNvPr id="195927" name="Group 343"/>
                <p:cNvGrpSpPr>
                  <a:grpSpLocks/>
                </p:cNvGrpSpPr>
                <p:nvPr/>
              </p:nvGrpSpPr>
              <p:grpSpPr bwMode="auto">
                <a:xfrm>
                  <a:off x="4521" y="1520"/>
                  <a:ext cx="138" cy="75"/>
                  <a:chOff x="4521" y="1520"/>
                  <a:chExt cx="138" cy="75"/>
                </a:xfrm>
              </p:grpSpPr>
              <p:sp>
                <p:nvSpPr>
                  <p:cNvPr id="195928" name="Freeform 344"/>
                  <p:cNvSpPr>
                    <a:spLocks/>
                  </p:cNvSpPr>
                  <p:nvPr/>
                </p:nvSpPr>
                <p:spPr bwMode="ltGray">
                  <a:xfrm>
                    <a:off x="4636" y="1543"/>
                    <a:ext cx="23" cy="52"/>
                  </a:xfrm>
                  <a:custGeom>
                    <a:avLst/>
                    <a:gdLst/>
                    <a:ahLst/>
                    <a:cxnLst>
                      <a:cxn ang="0">
                        <a:pos x="0" y="0"/>
                      </a:cxn>
                      <a:cxn ang="0">
                        <a:pos x="4" y="5"/>
                      </a:cxn>
                      <a:cxn ang="0">
                        <a:pos x="13" y="15"/>
                      </a:cxn>
                      <a:cxn ang="0">
                        <a:pos x="22" y="26"/>
                      </a:cxn>
                      <a:cxn ang="0">
                        <a:pos x="22" y="41"/>
                      </a:cxn>
                      <a:cxn ang="0">
                        <a:pos x="22" y="51"/>
                      </a:cxn>
                      <a:cxn ang="0">
                        <a:pos x="17" y="41"/>
                      </a:cxn>
                      <a:cxn ang="0">
                        <a:pos x="13" y="30"/>
                      </a:cxn>
                      <a:cxn ang="0">
                        <a:pos x="9" y="20"/>
                      </a:cxn>
                      <a:cxn ang="0">
                        <a:pos x="4" y="10"/>
                      </a:cxn>
                      <a:cxn ang="0">
                        <a:pos x="0" y="0"/>
                      </a:cxn>
                    </a:cxnLst>
                    <a:rect l="0" t="0" r="r" b="b"/>
                    <a:pathLst>
                      <a:path w="23" h="52">
                        <a:moveTo>
                          <a:pt x="0" y="0"/>
                        </a:moveTo>
                        <a:lnTo>
                          <a:pt x="4" y="5"/>
                        </a:lnTo>
                        <a:lnTo>
                          <a:pt x="13" y="15"/>
                        </a:lnTo>
                        <a:lnTo>
                          <a:pt x="22" y="26"/>
                        </a:lnTo>
                        <a:lnTo>
                          <a:pt x="22" y="41"/>
                        </a:lnTo>
                        <a:lnTo>
                          <a:pt x="22" y="51"/>
                        </a:lnTo>
                        <a:lnTo>
                          <a:pt x="17" y="41"/>
                        </a:lnTo>
                        <a:lnTo>
                          <a:pt x="13" y="30"/>
                        </a:lnTo>
                        <a:lnTo>
                          <a:pt x="9" y="20"/>
                        </a:lnTo>
                        <a:lnTo>
                          <a:pt x="4" y="10"/>
                        </a:lnTo>
                        <a:lnTo>
                          <a:pt x="0" y="0"/>
                        </a:lnTo>
                      </a:path>
                    </a:pathLst>
                  </a:custGeom>
                  <a:solidFill>
                    <a:srgbClr val="402000"/>
                  </a:solidFill>
                  <a:ln w="12700" cap="rnd" cmpd="sng">
                    <a:solidFill>
                      <a:srgbClr val="000000"/>
                    </a:solidFill>
                    <a:prstDash val="solid"/>
                    <a:round/>
                    <a:headEnd type="none" w="med" len="med"/>
                    <a:tailEnd type="triangle" w="med" len="med"/>
                  </a:ln>
                  <a:effectLst/>
                </p:spPr>
                <p:txBody>
                  <a:bodyPr/>
                  <a:lstStyle/>
                  <a:p>
                    <a:endParaRPr lang="en-US" dirty="0"/>
                  </a:p>
                </p:txBody>
              </p:sp>
              <p:sp>
                <p:nvSpPr>
                  <p:cNvPr id="195929" name="Freeform 345"/>
                  <p:cNvSpPr>
                    <a:spLocks/>
                  </p:cNvSpPr>
                  <p:nvPr/>
                </p:nvSpPr>
                <p:spPr bwMode="ltGray">
                  <a:xfrm>
                    <a:off x="4521" y="1520"/>
                    <a:ext cx="57" cy="11"/>
                  </a:xfrm>
                  <a:custGeom>
                    <a:avLst/>
                    <a:gdLst/>
                    <a:ahLst/>
                    <a:cxnLst>
                      <a:cxn ang="0">
                        <a:pos x="56" y="4"/>
                      </a:cxn>
                      <a:cxn ang="0">
                        <a:pos x="46" y="0"/>
                      </a:cxn>
                      <a:cxn ang="0">
                        <a:pos x="30" y="0"/>
                      </a:cxn>
                      <a:cxn ang="0">
                        <a:pos x="21" y="4"/>
                      </a:cxn>
                      <a:cxn ang="0">
                        <a:pos x="10" y="7"/>
                      </a:cxn>
                      <a:cxn ang="0">
                        <a:pos x="5" y="7"/>
                      </a:cxn>
                      <a:cxn ang="0">
                        <a:pos x="0" y="10"/>
                      </a:cxn>
                      <a:cxn ang="0">
                        <a:pos x="15" y="7"/>
                      </a:cxn>
                      <a:cxn ang="0">
                        <a:pos x="30" y="7"/>
                      </a:cxn>
                      <a:cxn ang="0">
                        <a:pos x="41" y="4"/>
                      </a:cxn>
                      <a:cxn ang="0">
                        <a:pos x="56" y="4"/>
                      </a:cxn>
                    </a:cxnLst>
                    <a:rect l="0" t="0" r="r" b="b"/>
                    <a:pathLst>
                      <a:path w="57" h="11">
                        <a:moveTo>
                          <a:pt x="56" y="4"/>
                        </a:moveTo>
                        <a:lnTo>
                          <a:pt x="46" y="0"/>
                        </a:lnTo>
                        <a:lnTo>
                          <a:pt x="30" y="0"/>
                        </a:lnTo>
                        <a:lnTo>
                          <a:pt x="21" y="4"/>
                        </a:lnTo>
                        <a:lnTo>
                          <a:pt x="10" y="7"/>
                        </a:lnTo>
                        <a:lnTo>
                          <a:pt x="5" y="7"/>
                        </a:lnTo>
                        <a:lnTo>
                          <a:pt x="0" y="10"/>
                        </a:lnTo>
                        <a:lnTo>
                          <a:pt x="15" y="7"/>
                        </a:lnTo>
                        <a:lnTo>
                          <a:pt x="30" y="7"/>
                        </a:lnTo>
                        <a:lnTo>
                          <a:pt x="41" y="4"/>
                        </a:lnTo>
                        <a:lnTo>
                          <a:pt x="56" y="4"/>
                        </a:lnTo>
                      </a:path>
                    </a:pathLst>
                  </a:custGeom>
                  <a:solidFill>
                    <a:srgbClr val="402000"/>
                  </a:solidFill>
                  <a:ln w="12700" cap="rnd" cmpd="sng">
                    <a:solidFill>
                      <a:srgbClr val="000000"/>
                    </a:solidFill>
                    <a:prstDash val="solid"/>
                    <a:round/>
                    <a:headEnd type="none" w="med" len="med"/>
                    <a:tailEnd type="triangle" w="med" len="med"/>
                  </a:ln>
                  <a:effectLst/>
                </p:spPr>
                <p:txBody>
                  <a:bodyPr/>
                  <a:lstStyle/>
                  <a:p>
                    <a:endParaRPr lang="en-US" dirty="0"/>
                  </a:p>
                </p:txBody>
              </p:sp>
            </p:grpSp>
            <p:sp>
              <p:nvSpPr>
                <p:cNvPr id="195930" name="Freeform 346"/>
                <p:cNvSpPr>
                  <a:spLocks/>
                </p:cNvSpPr>
                <p:nvPr/>
              </p:nvSpPr>
              <p:spPr bwMode="ltGray">
                <a:xfrm>
                  <a:off x="4567" y="1578"/>
                  <a:ext cx="30" cy="75"/>
                </a:xfrm>
                <a:custGeom>
                  <a:avLst/>
                  <a:gdLst/>
                  <a:ahLst/>
                  <a:cxnLst>
                    <a:cxn ang="0">
                      <a:pos x="29" y="0"/>
                    </a:cxn>
                    <a:cxn ang="0">
                      <a:pos x="29" y="35"/>
                    </a:cxn>
                    <a:cxn ang="0">
                      <a:pos x="24" y="52"/>
                    </a:cxn>
                    <a:cxn ang="0">
                      <a:pos x="24" y="63"/>
                    </a:cxn>
                    <a:cxn ang="0">
                      <a:pos x="24" y="69"/>
                    </a:cxn>
                    <a:cxn ang="0">
                      <a:pos x="17" y="69"/>
                    </a:cxn>
                    <a:cxn ang="0">
                      <a:pos x="5" y="74"/>
                    </a:cxn>
                    <a:cxn ang="0">
                      <a:pos x="0" y="74"/>
                    </a:cxn>
                  </a:cxnLst>
                  <a:rect l="0" t="0" r="r" b="b"/>
                  <a:pathLst>
                    <a:path w="30" h="75">
                      <a:moveTo>
                        <a:pt x="29" y="0"/>
                      </a:moveTo>
                      <a:lnTo>
                        <a:pt x="29" y="35"/>
                      </a:lnTo>
                      <a:lnTo>
                        <a:pt x="24" y="52"/>
                      </a:lnTo>
                      <a:lnTo>
                        <a:pt x="24" y="63"/>
                      </a:lnTo>
                      <a:lnTo>
                        <a:pt x="24" y="69"/>
                      </a:lnTo>
                      <a:lnTo>
                        <a:pt x="17" y="69"/>
                      </a:lnTo>
                      <a:lnTo>
                        <a:pt x="5" y="74"/>
                      </a:lnTo>
                      <a:lnTo>
                        <a:pt x="0" y="74"/>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grpSp>
              <p:nvGrpSpPr>
                <p:cNvPr id="195931" name="Group 347"/>
                <p:cNvGrpSpPr>
                  <a:grpSpLocks/>
                </p:cNvGrpSpPr>
                <p:nvPr/>
              </p:nvGrpSpPr>
              <p:grpSpPr bwMode="auto">
                <a:xfrm>
                  <a:off x="4492" y="1532"/>
                  <a:ext cx="196" cy="99"/>
                  <a:chOff x="4492" y="1532"/>
                  <a:chExt cx="196" cy="99"/>
                </a:xfrm>
              </p:grpSpPr>
              <p:grpSp>
                <p:nvGrpSpPr>
                  <p:cNvPr id="195932" name="Group 348"/>
                  <p:cNvGrpSpPr>
                    <a:grpSpLocks/>
                  </p:cNvGrpSpPr>
                  <p:nvPr/>
                </p:nvGrpSpPr>
                <p:grpSpPr bwMode="auto">
                  <a:xfrm>
                    <a:off x="4492" y="1532"/>
                    <a:ext cx="196" cy="99"/>
                    <a:chOff x="4492" y="1532"/>
                    <a:chExt cx="196" cy="99"/>
                  </a:xfrm>
                </p:grpSpPr>
                <p:grpSp>
                  <p:nvGrpSpPr>
                    <p:cNvPr id="195933" name="Group 349"/>
                    <p:cNvGrpSpPr>
                      <a:grpSpLocks/>
                    </p:cNvGrpSpPr>
                    <p:nvPr/>
                  </p:nvGrpSpPr>
                  <p:grpSpPr bwMode="auto">
                    <a:xfrm>
                      <a:off x="4492" y="1532"/>
                      <a:ext cx="196" cy="99"/>
                      <a:chOff x="4492" y="1532"/>
                      <a:chExt cx="196" cy="99"/>
                    </a:xfrm>
                  </p:grpSpPr>
                  <p:sp>
                    <p:nvSpPr>
                      <p:cNvPr id="195934" name="Freeform 350"/>
                      <p:cNvSpPr>
                        <a:spLocks/>
                      </p:cNvSpPr>
                      <p:nvPr/>
                    </p:nvSpPr>
                    <p:spPr bwMode="ltGray">
                      <a:xfrm>
                        <a:off x="4492" y="1532"/>
                        <a:ext cx="88" cy="64"/>
                      </a:xfrm>
                      <a:custGeom>
                        <a:avLst/>
                        <a:gdLst/>
                        <a:ahLst/>
                        <a:cxnLst>
                          <a:cxn ang="0">
                            <a:pos x="24" y="0"/>
                          </a:cxn>
                          <a:cxn ang="0">
                            <a:pos x="34" y="0"/>
                          </a:cxn>
                          <a:cxn ang="0">
                            <a:pos x="53" y="5"/>
                          </a:cxn>
                          <a:cxn ang="0">
                            <a:pos x="63" y="12"/>
                          </a:cxn>
                          <a:cxn ang="0">
                            <a:pos x="75" y="17"/>
                          </a:cxn>
                          <a:cxn ang="0">
                            <a:pos x="87" y="23"/>
                          </a:cxn>
                          <a:cxn ang="0">
                            <a:pos x="87" y="34"/>
                          </a:cxn>
                          <a:cxn ang="0">
                            <a:pos x="81" y="41"/>
                          </a:cxn>
                          <a:cxn ang="0">
                            <a:pos x="75" y="52"/>
                          </a:cxn>
                          <a:cxn ang="0">
                            <a:pos x="70" y="58"/>
                          </a:cxn>
                          <a:cxn ang="0">
                            <a:pos x="58" y="63"/>
                          </a:cxn>
                          <a:cxn ang="0">
                            <a:pos x="53" y="63"/>
                          </a:cxn>
                          <a:cxn ang="0">
                            <a:pos x="41" y="63"/>
                          </a:cxn>
                          <a:cxn ang="0">
                            <a:pos x="29" y="63"/>
                          </a:cxn>
                          <a:cxn ang="0">
                            <a:pos x="24" y="58"/>
                          </a:cxn>
                          <a:cxn ang="0">
                            <a:pos x="12" y="58"/>
                          </a:cxn>
                          <a:cxn ang="0">
                            <a:pos x="5" y="52"/>
                          </a:cxn>
                          <a:cxn ang="0">
                            <a:pos x="5" y="46"/>
                          </a:cxn>
                          <a:cxn ang="0">
                            <a:pos x="0" y="41"/>
                          </a:cxn>
                          <a:cxn ang="0">
                            <a:pos x="0" y="23"/>
                          </a:cxn>
                          <a:cxn ang="0">
                            <a:pos x="0" y="17"/>
                          </a:cxn>
                          <a:cxn ang="0">
                            <a:pos x="0" y="5"/>
                          </a:cxn>
                          <a:cxn ang="0">
                            <a:pos x="5" y="0"/>
                          </a:cxn>
                          <a:cxn ang="0">
                            <a:pos x="24" y="0"/>
                          </a:cxn>
                        </a:cxnLst>
                        <a:rect l="0" t="0" r="r" b="b"/>
                        <a:pathLst>
                          <a:path w="88" h="64">
                            <a:moveTo>
                              <a:pt x="24" y="0"/>
                            </a:moveTo>
                            <a:lnTo>
                              <a:pt x="34" y="0"/>
                            </a:lnTo>
                            <a:lnTo>
                              <a:pt x="53" y="5"/>
                            </a:lnTo>
                            <a:lnTo>
                              <a:pt x="63" y="12"/>
                            </a:lnTo>
                            <a:lnTo>
                              <a:pt x="75" y="17"/>
                            </a:lnTo>
                            <a:lnTo>
                              <a:pt x="87" y="23"/>
                            </a:lnTo>
                            <a:lnTo>
                              <a:pt x="87" y="34"/>
                            </a:lnTo>
                            <a:lnTo>
                              <a:pt x="81" y="41"/>
                            </a:lnTo>
                            <a:lnTo>
                              <a:pt x="75" y="52"/>
                            </a:lnTo>
                            <a:lnTo>
                              <a:pt x="70" y="58"/>
                            </a:lnTo>
                            <a:lnTo>
                              <a:pt x="58" y="63"/>
                            </a:lnTo>
                            <a:lnTo>
                              <a:pt x="53" y="63"/>
                            </a:lnTo>
                            <a:lnTo>
                              <a:pt x="41" y="63"/>
                            </a:lnTo>
                            <a:lnTo>
                              <a:pt x="29" y="63"/>
                            </a:lnTo>
                            <a:lnTo>
                              <a:pt x="24" y="58"/>
                            </a:lnTo>
                            <a:lnTo>
                              <a:pt x="12" y="58"/>
                            </a:lnTo>
                            <a:lnTo>
                              <a:pt x="5" y="52"/>
                            </a:lnTo>
                            <a:lnTo>
                              <a:pt x="5" y="46"/>
                            </a:lnTo>
                            <a:lnTo>
                              <a:pt x="0" y="41"/>
                            </a:lnTo>
                            <a:lnTo>
                              <a:pt x="0" y="23"/>
                            </a:lnTo>
                            <a:lnTo>
                              <a:pt x="0" y="17"/>
                            </a:lnTo>
                            <a:lnTo>
                              <a:pt x="0" y="5"/>
                            </a:lnTo>
                            <a:lnTo>
                              <a:pt x="5" y="0"/>
                            </a:lnTo>
                            <a:lnTo>
                              <a:pt x="24" y="0"/>
                            </a:lnTo>
                          </a:path>
                        </a:pathLst>
                      </a:custGeom>
                      <a:solidFill>
                        <a:srgbClr val="FFC08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5935" name="Freeform 351"/>
                      <p:cNvSpPr>
                        <a:spLocks/>
                      </p:cNvSpPr>
                      <p:nvPr/>
                    </p:nvSpPr>
                    <p:spPr bwMode="ltGray">
                      <a:xfrm>
                        <a:off x="4601" y="1561"/>
                        <a:ext cx="87" cy="70"/>
                      </a:xfrm>
                      <a:custGeom>
                        <a:avLst/>
                        <a:gdLst/>
                        <a:ahLst/>
                        <a:cxnLst>
                          <a:cxn ang="0">
                            <a:pos x="0" y="5"/>
                          </a:cxn>
                          <a:cxn ang="0">
                            <a:pos x="0" y="12"/>
                          </a:cxn>
                          <a:cxn ang="0">
                            <a:pos x="0" y="23"/>
                          </a:cxn>
                          <a:cxn ang="0">
                            <a:pos x="0" y="29"/>
                          </a:cxn>
                          <a:cxn ang="0">
                            <a:pos x="0" y="40"/>
                          </a:cxn>
                          <a:cxn ang="0">
                            <a:pos x="6" y="52"/>
                          </a:cxn>
                          <a:cxn ang="0">
                            <a:pos x="6" y="57"/>
                          </a:cxn>
                          <a:cxn ang="0">
                            <a:pos x="18" y="63"/>
                          </a:cxn>
                          <a:cxn ang="0">
                            <a:pos x="29" y="69"/>
                          </a:cxn>
                          <a:cxn ang="0">
                            <a:pos x="35" y="69"/>
                          </a:cxn>
                          <a:cxn ang="0">
                            <a:pos x="47" y="69"/>
                          </a:cxn>
                          <a:cxn ang="0">
                            <a:pos x="64" y="69"/>
                          </a:cxn>
                          <a:cxn ang="0">
                            <a:pos x="69" y="63"/>
                          </a:cxn>
                          <a:cxn ang="0">
                            <a:pos x="75" y="57"/>
                          </a:cxn>
                          <a:cxn ang="0">
                            <a:pos x="81" y="52"/>
                          </a:cxn>
                          <a:cxn ang="0">
                            <a:pos x="86" y="34"/>
                          </a:cxn>
                          <a:cxn ang="0">
                            <a:pos x="86" y="23"/>
                          </a:cxn>
                          <a:cxn ang="0">
                            <a:pos x="81" y="17"/>
                          </a:cxn>
                          <a:cxn ang="0">
                            <a:pos x="69" y="17"/>
                          </a:cxn>
                          <a:cxn ang="0">
                            <a:pos x="57" y="12"/>
                          </a:cxn>
                          <a:cxn ang="0">
                            <a:pos x="47" y="5"/>
                          </a:cxn>
                          <a:cxn ang="0">
                            <a:pos x="35" y="5"/>
                          </a:cxn>
                          <a:cxn ang="0">
                            <a:pos x="23" y="5"/>
                          </a:cxn>
                          <a:cxn ang="0">
                            <a:pos x="12" y="0"/>
                          </a:cxn>
                          <a:cxn ang="0">
                            <a:pos x="0" y="5"/>
                          </a:cxn>
                        </a:cxnLst>
                        <a:rect l="0" t="0" r="r" b="b"/>
                        <a:pathLst>
                          <a:path w="87" h="70">
                            <a:moveTo>
                              <a:pt x="0" y="5"/>
                            </a:moveTo>
                            <a:lnTo>
                              <a:pt x="0" y="12"/>
                            </a:lnTo>
                            <a:lnTo>
                              <a:pt x="0" y="23"/>
                            </a:lnTo>
                            <a:lnTo>
                              <a:pt x="0" y="29"/>
                            </a:lnTo>
                            <a:lnTo>
                              <a:pt x="0" y="40"/>
                            </a:lnTo>
                            <a:lnTo>
                              <a:pt x="6" y="52"/>
                            </a:lnTo>
                            <a:lnTo>
                              <a:pt x="6" y="57"/>
                            </a:lnTo>
                            <a:lnTo>
                              <a:pt x="18" y="63"/>
                            </a:lnTo>
                            <a:lnTo>
                              <a:pt x="29" y="69"/>
                            </a:lnTo>
                            <a:lnTo>
                              <a:pt x="35" y="69"/>
                            </a:lnTo>
                            <a:lnTo>
                              <a:pt x="47" y="69"/>
                            </a:lnTo>
                            <a:lnTo>
                              <a:pt x="64" y="69"/>
                            </a:lnTo>
                            <a:lnTo>
                              <a:pt x="69" y="63"/>
                            </a:lnTo>
                            <a:lnTo>
                              <a:pt x="75" y="57"/>
                            </a:lnTo>
                            <a:lnTo>
                              <a:pt x="81" y="52"/>
                            </a:lnTo>
                            <a:lnTo>
                              <a:pt x="86" y="34"/>
                            </a:lnTo>
                            <a:lnTo>
                              <a:pt x="86" y="23"/>
                            </a:lnTo>
                            <a:lnTo>
                              <a:pt x="81" y="17"/>
                            </a:lnTo>
                            <a:lnTo>
                              <a:pt x="69" y="17"/>
                            </a:lnTo>
                            <a:lnTo>
                              <a:pt x="57" y="12"/>
                            </a:lnTo>
                            <a:lnTo>
                              <a:pt x="47" y="5"/>
                            </a:lnTo>
                            <a:lnTo>
                              <a:pt x="35" y="5"/>
                            </a:lnTo>
                            <a:lnTo>
                              <a:pt x="23" y="5"/>
                            </a:lnTo>
                            <a:lnTo>
                              <a:pt x="12" y="0"/>
                            </a:lnTo>
                            <a:lnTo>
                              <a:pt x="0" y="5"/>
                            </a:lnTo>
                          </a:path>
                        </a:pathLst>
                      </a:custGeom>
                      <a:solidFill>
                        <a:srgbClr val="FFC080"/>
                      </a:solidFill>
                      <a:ln w="12700" cap="rnd" cmpd="sng">
                        <a:solidFill>
                          <a:srgbClr val="000000"/>
                        </a:solidFill>
                        <a:prstDash val="solid"/>
                        <a:round/>
                        <a:headEnd type="none" w="med" len="med"/>
                        <a:tailEnd type="none" w="med" len="med"/>
                      </a:ln>
                      <a:effectLst/>
                    </p:spPr>
                    <p:txBody>
                      <a:bodyPr/>
                      <a:lstStyle/>
                      <a:p>
                        <a:endParaRPr lang="en-US" dirty="0"/>
                      </a:p>
                    </p:txBody>
                  </p:sp>
                </p:grpSp>
                <p:sp>
                  <p:nvSpPr>
                    <p:cNvPr id="195936" name="Arc 352"/>
                    <p:cNvSpPr>
                      <a:spLocks/>
                    </p:cNvSpPr>
                    <p:nvPr/>
                  </p:nvSpPr>
                  <p:spPr bwMode="ltGray">
                    <a:xfrm>
                      <a:off x="4575" y="1566"/>
                      <a:ext cx="6" cy="1"/>
                    </a:xfrm>
                    <a:custGeom>
                      <a:avLst/>
                      <a:gdLst>
                        <a:gd name="G0" fmla="+- 696 0 0"/>
                        <a:gd name="G1" fmla="+- 21600 0 0"/>
                        <a:gd name="G2" fmla="+- 21600 0 0"/>
                        <a:gd name="T0" fmla="*/ 0 w 8493"/>
                        <a:gd name="T1" fmla="*/ 12 h 21600"/>
                        <a:gd name="T2" fmla="*/ 8493 w 8493"/>
                        <a:gd name="T3" fmla="*/ 1457 h 21600"/>
                        <a:gd name="T4" fmla="*/ 696 w 8493"/>
                        <a:gd name="T5" fmla="*/ 21600 h 21600"/>
                      </a:gdLst>
                      <a:ahLst/>
                      <a:cxnLst>
                        <a:cxn ang="0">
                          <a:pos x="T0" y="T1"/>
                        </a:cxn>
                        <a:cxn ang="0">
                          <a:pos x="T2" y="T3"/>
                        </a:cxn>
                        <a:cxn ang="0">
                          <a:pos x="T4" y="T5"/>
                        </a:cxn>
                      </a:cxnLst>
                      <a:rect l="0" t="0" r="r" b="b"/>
                      <a:pathLst>
                        <a:path w="8493" h="21600" fill="none" extrusionOk="0">
                          <a:moveTo>
                            <a:pt x="-1" y="11"/>
                          </a:moveTo>
                          <a:cubicBezTo>
                            <a:pt x="231" y="3"/>
                            <a:pt x="463" y="-1"/>
                            <a:pt x="696" y="0"/>
                          </a:cubicBezTo>
                          <a:cubicBezTo>
                            <a:pt x="3362" y="0"/>
                            <a:pt x="6006" y="493"/>
                            <a:pt x="8493" y="1456"/>
                          </a:cubicBezTo>
                        </a:path>
                        <a:path w="8493" h="21600" stroke="0" extrusionOk="0">
                          <a:moveTo>
                            <a:pt x="-1" y="11"/>
                          </a:moveTo>
                          <a:cubicBezTo>
                            <a:pt x="231" y="3"/>
                            <a:pt x="463" y="-1"/>
                            <a:pt x="696" y="0"/>
                          </a:cubicBezTo>
                          <a:cubicBezTo>
                            <a:pt x="3362" y="0"/>
                            <a:pt x="6006" y="493"/>
                            <a:pt x="8493" y="1456"/>
                          </a:cubicBezTo>
                          <a:lnTo>
                            <a:pt x="696" y="21600"/>
                          </a:lnTo>
                          <a:close/>
                        </a:path>
                      </a:pathLst>
                    </a:custGeom>
                    <a:noFill/>
                    <a:ln w="12700" cap="rnd">
                      <a:solidFill>
                        <a:srgbClr val="000000"/>
                      </a:solidFill>
                      <a:round/>
                      <a:headEnd/>
                      <a:tailEnd/>
                    </a:ln>
                    <a:effectLst/>
                  </p:spPr>
                  <p:txBody>
                    <a:bodyPr wrap="none" anchor="ctr"/>
                    <a:lstStyle/>
                    <a:p>
                      <a:endParaRPr lang="en-US" dirty="0"/>
                    </a:p>
                  </p:txBody>
                </p:sp>
              </p:grpSp>
              <p:grpSp>
                <p:nvGrpSpPr>
                  <p:cNvPr id="195937" name="Group 353"/>
                  <p:cNvGrpSpPr>
                    <a:grpSpLocks/>
                  </p:cNvGrpSpPr>
                  <p:nvPr/>
                </p:nvGrpSpPr>
                <p:grpSpPr bwMode="auto">
                  <a:xfrm>
                    <a:off x="4537" y="1565"/>
                    <a:ext cx="93" cy="30"/>
                    <a:chOff x="4537" y="1565"/>
                    <a:chExt cx="93" cy="30"/>
                  </a:xfrm>
                </p:grpSpPr>
                <p:sp>
                  <p:nvSpPr>
                    <p:cNvPr id="195938" name="Oval 354"/>
                    <p:cNvSpPr>
                      <a:spLocks noChangeArrowheads="1"/>
                    </p:cNvSpPr>
                    <p:nvPr/>
                  </p:nvSpPr>
                  <p:spPr bwMode="ltGray">
                    <a:xfrm>
                      <a:off x="4537" y="1565"/>
                      <a:ext cx="2" cy="1"/>
                    </a:xfrm>
                    <a:prstGeom prst="ellipse">
                      <a:avLst/>
                    </a:prstGeom>
                    <a:solidFill>
                      <a:srgbClr val="00E0E0"/>
                    </a:solidFill>
                    <a:ln w="12700">
                      <a:solidFill>
                        <a:srgbClr val="000000"/>
                      </a:solidFill>
                      <a:round/>
                      <a:headEnd/>
                      <a:tailEnd/>
                    </a:ln>
                    <a:effectLst/>
                  </p:spPr>
                  <p:txBody>
                    <a:bodyPr wrap="none" anchor="ctr"/>
                    <a:lstStyle/>
                    <a:p>
                      <a:endParaRPr lang="en-US" dirty="0"/>
                    </a:p>
                  </p:txBody>
                </p:sp>
                <p:sp>
                  <p:nvSpPr>
                    <p:cNvPr id="195939" name="Oval 355"/>
                    <p:cNvSpPr>
                      <a:spLocks noChangeArrowheads="1"/>
                    </p:cNvSpPr>
                    <p:nvPr/>
                  </p:nvSpPr>
                  <p:spPr bwMode="ltGray">
                    <a:xfrm>
                      <a:off x="4628" y="1593"/>
                      <a:ext cx="2" cy="2"/>
                    </a:xfrm>
                    <a:prstGeom prst="ellipse">
                      <a:avLst/>
                    </a:prstGeom>
                    <a:solidFill>
                      <a:srgbClr val="00E0E0"/>
                    </a:solidFill>
                    <a:ln w="12700">
                      <a:solidFill>
                        <a:srgbClr val="000000"/>
                      </a:solidFill>
                      <a:round/>
                      <a:headEnd/>
                      <a:tailEnd/>
                    </a:ln>
                    <a:effectLst/>
                  </p:spPr>
                  <p:txBody>
                    <a:bodyPr wrap="none" anchor="ctr"/>
                    <a:lstStyle/>
                    <a:p>
                      <a:endParaRPr lang="en-US" dirty="0"/>
                    </a:p>
                  </p:txBody>
                </p:sp>
              </p:grpSp>
            </p:grpSp>
          </p:grpSp>
        </p:grpSp>
        <p:grpSp>
          <p:nvGrpSpPr>
            <p:cNvPr id="195940" name="Group 356"/>
            <p:cNvGrpSpPr>
              <a:grpSpLocks/>
            </p:cNvGrpSpPr>
            <p:nvPr/>
          </p:nvGrpSpPr>
          <p:grpSpPr bwMode="auto">
            <a:xfrm>
              <a:off x="6711950" y="1741488"/>
              <a:ext cx="211138" cy="268287"/>
              <a:chOff x="4199" y="1030"/>
              <a:chExt cx="133" cy="169"/>
            </a:xfrm>
          </p:grpSpPr>
          <p:sp>
            <p:nvSpPr>
              <p:cNvPr id="195941" name="Freeform 357"/>
              <p:cNvSpPr>
                <a:spLocks/>
              </p:cNvSpPr>
              <p:nvPr/>
            </p:nvSpPr>
            <p:spPr bwMode="ltGray">
              <a:xfrm>
                <a:off x="4199" y="1030"/>
                <a:ext cx="133" cy="169"/>
              </a:xfrm>
              <a:custGeom>
                <a:avLst/>
                <a:gdLst/>
                <a:ahLst/>
                <a:cxnLst>
                  <a:cxn ang="0">
                    <a:pos x="51" y="145"/>
                  </a:cxn>
                  <a:cxn ang="0">
                    <a:pos x="46" y="139"/>
                  </a:cxn>
                  <a:cxn ang="0">
                    <a:pos x="34" y="133"/>
                  </a:cxn>
                  <a:cxn ang="0">
                    <a:pos x="29" y="133"/>
                  </a:cxn>
                  <a:cxn ang="0">
                    <a:pos x="22" y="127"/>
                  </a:cxn>
                  <a:cxn ang="0">
                    <a:pos x="11" y="110"/>
                  </a:cxn>
                  <a:cxn ang="0">
                    <a:pos x="5" y="98"/>
                  </a:cxn>
                  <a:cxn ang="0">
                    <a:pos x="0" y="70"/>
                  </a:cxn>
                  <a:cxn ang="0">
                    <a:pos x="0" y="58"/>
                  </a:cxn>
                  <a:cxn ang="0">
                    <a:pos x="5" y="46"/>
                  </a:cxn>
                  <a:cxn ang="0">
                    <a:pos x="11" y="41"/>
                  </a:cxn>
                  <a:cxn ang="0">
                    <a:pos x="34" y="23"/>
                  </a:cxn>
                  <a:cxn ang="0">
                    <a:pos x="40" y="23"/>
                  </a:cxn>
                  <a:cxn ang="0">
                    <a:pos x="46" y="17"/>
                  </a:cxn>
                  <a:cxn ang="0">
                    <a:pos x="51" y="17"/>
                  </a:cxn>
                  <a:cxn ang="0">
                    <a:pos x="57" y="12"/>
                  </a:cxn>
                  <a:cxn ang="0">
                    <a:pos x="63" y="12"/>
                  </a:cxn>
                  <a:cxn ang="0">
                    <a:pos x="68" y="6"/>
                  </a:cxn>
                  <a:cxn ang="0">
                    <a:pos x="75" y="6"/>
                  </a:cxn>
                  <a:cxn ang="0">
                    <a:pos x="80" y="0"/>
                  </a:cxn>
                  <a:cxn ang="0">
                    <a:pos x="86" y="0"/>
                  </a:cxn>
                  <a:cxn ang="0">
                    <a:pos x="97" y="0"/>
                  </a:cxn>
                  <a:cxn ang="0">
                    <a:pos x="103" y="0"/>
                  </a:cxn>
                  <a:cxn ang="0">
                    <a:pos x="109" y="12"/>
                  </a:cxn>
                  <a:cxn ang="0">
                    <a:pos x="109" y="6"/>
                  </a:cxn>
                  <a:cxn ang="0">
                    <a:pos x="115" y="0"/>
                  </a:cxn>
                  <a:cxn ang="0">
                    <a:pos x="120" y="0"/>
                  </a:cxn>
                  <a:cxn ang="0">
                    <a:pos x="126" y="0"/>
                  </a:cxn>
                  <a:cxn ang="0">
                    <a:pos x="132" y="12"/>
                  </a:cxn>
                  <a:cxn ang="0">
                    <a:pos x="132" y="17"/>
                  </a:cxn>
                  <a:cxn ang="0">
                    <a:pos x="126" y="52"/>
                  </a:cxn>
                  <a:cxn ang="0">
                    <a:pos x="132" y="64"/>
                  </a:cxn>
                  <a:cxn ang="0">
                    <a:pos x="132" y="81"/>
                  </a:cxn>
                  <a:cxn ang="0">
                    <a:pos x="132" y="93"/>
                  </a:cxn>
                  <a:cxn ang="0">
                    <a:pos x="132" y="104"/>
                  </a:cxn>
                  <a:cxn ang="0">
                    <a:pos x="126" y="110"/>
                  </a:cxn>
                  <a:cxn ang="0">
                    <a:pos x="115" y="122"/>
                  </a:cxn>
                  <a:cxn ang="0">
                    <a:pos x="109" y="133"/>
                  </a:cxn>
                  <a:cxn ang="0">
                    <a:pos x="109" y="156"/>
                  </a:cxn>
                  <a:cxn ang="0">
                    <a:pos x="57" y="168"/>
                  </a:cxn>
                  <a:cxn ang="0">
                    <a:pos x="51" y="151"/>
                  </a:cxn>
                  <a:cxn ang="0">
                    <a:pos x="51" y="145"/>
                  </a:cxn>
                </a:cxnLst>
                <a:rect l="0" t="0" r="r" b="b"/>
                <a:pathLst>
                  <a:path w="133" h="169">
                    <a:moveTo>
                      <a:pt x="51" y="145"/>
                    </a:moveTo>
                    <a:lnTo>
                      <a:pt x="46" y="139"/>
                    </a:lnTo>
                    <a:lnTo>
                      <a:pt x="34" y="133"/>
                    </a:lnTo>
                    <a:lnTo>
                      <a:pt x="29" y="133"/>
                    </a:lnTo>
                    <a:lnTo>
                      <a:pt x="22" y="127"/>
                    </a:lnTo>
                    <a:lnTo>
                      <a:pt x="11" y="110"/>
                    </a:lnTo>
                    <a:lnTo>
                      <a:pt x="5" y="98"/>
                    </a:lnTo>
                    <a:lnTo>
                      <a:pt x="0" y="70"/>
                    </a:lnTo>
                    <a:lnTo>
                      <a:pt x="0" y="58"/>
                    </a:lnTo>
                    <a:lnTo>
                      <a:pt x="5" y="46"/>
                    </a:lnTo>
                    <a:lnTo>
                      <a:pt x="11" y="41"/>
                    </a:lnTo>
                    <a:lnTo>
                      <a:pt x="34" y="23"/>
                    </a:lnTo>
                    <a:lnTo>
                      <a:pt x="40" y="23"/>
                    </a:lnTo>
                    <a:lnTo>
                      <a:pt x="46" y="17"/>
                    </a:lnTo>
                    <a:lnTo>
                      <a:pt x="51" y="17"/>
                    </a:lnTo>
                    <a:lnTo>
                      <a:pt x="57" y="12"/>
                    </a:lnTo>
                    <a:lnTo>
                      <a:pt x="63" y="12"/>
                    </a:lnTo>
                    <a:lnTo>
                      <a:pt x="68" y="6"/>
                    </a:lnTo>
                    <a:lnTo>
                      <a:pt x="75" y="6"/>
                    </a:lnTo>
                    <a:lnTo>
                      <a:pt x="80" y="0"/>
                    </a:lnTo>
                    <a:lnTo>
                      <a:pt x="86" y="0"/>
                    </a:lnTo>
                    <a:lnTo>
                      <a:pt x="97" y="0"/>
                    </a:lnTo>
                    <a:lnTo>
                      <a:pt x="103" y="0"/>
                    </a:lnTo>
                    <a:lnTo>
                      <a:pt x="109" y="12"/>
                    </a:lnTo>
                    <a:lnTo>
                      <a:pt x="109" y="6"/>
                    </a:lnTo>
                    <a:lnTo>
                      <a:pt x="115" y="0"/>
                    </a:lnTo>
                    <a:lnTo>
                      <a:pt x="120" y="0"/>
                    </a:lnTo>
                    <a:lnTo>
                      <a:pt x="126" y="0"/>
                    </a:lnTo>
                    <a:lnTo>
                      <a:pt x="132" y="12"/>
                    </a:lnTo>
                    <a:lnTo>
                      <a:pt x="132" y="17"/>
                    </a:lnTo>
                    <a:lnTo>
                      <a:pt x="126" y="52"/>
                    </a:lnTo>
                    <a:lnTo>
                      <a:pt x="132" y="64"/>
                    </a:lnTo>
                    <a:lnTo>
                      <a:pt x="132" y="81"/>
                    </a:lnTo>
                    <a:lnTo>
                      <a:pt x="132" y="93"/>
                    </a:lnTo>
                    <a:lnTo>
                      <a:pt x="132" y="104"/>
                    </a:lnTo>
                    <a:lnTo>
                      <a:pt x="126" y="110"/>
                    </a:lnTo>
                    <a:lnTo>
                      <a:pt x="115" y="122"/>
                    </a:lnTo>
                    <a:lnTo>
                      <a:pt x="109" y="133"/>
                    </a:lnTo>
                    <a:lnTo>
                      <a:pt x="109" y="156"/>
                    </a:lnTo>
                    <a:lnTo>
                      <a:pt x="57" y="168"/>
                    </a:lnTo>
                    <a:lnTo>
                      <a:pt x="51" y="151"/>
                    </a:lnTo>
                    <a:lnTo>
                      <a:pt x="51" y="145"/>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42" name="Freeform 358"/>
              <p:cNvSpPr>
                <a:spLocks/>
              </p:cNvSpPr>
              <p:nvPr/>
            </p:nvSpPr>
            <p:spPr bwMode="ltGray">
              <a:xfrm>
                <a:off x="4279" y="1100"/>
                <a:ext cx="24" cy="47"/>
              </a:xfrm>
              <a:custGeom>
                <a:avLst/>
                <a:gdLst/>
                <a:ahLst/>
                <a:cxnLst>
                  <a:cxn ang="0">
                    <a:pos x="23" y="0"/>
                  </a:cxn>
                  <a:cxn ang="0">
                    <a:pos x="6" y="17"/>
                  </a:cxn>
                  <a:cxn ang="0">
                    <a:pos x="0" y="29"/>
                  </a:cxn>
                  <a:cxn ang="0">
                    <a:pos x="0" y="41"/>
                  </a:cxn>
                  <a:cxn ang="0">
                    <a:pos x="0" y="46"/>
                  </a:cxn>
                </a:cxnLst>
                <a:rect l="0" t="0" r="r" b="b"/>
                <a:pathLst>
                  <a:path w="24" h="47">
                    <a:moveTo>
                      <a:pt x="23" y="0"/>
                    </a:moveTo>
                    <a:lnTo>
                      <a:pt x="6" y="17"/>
                    </a:lnTo>
                    <a:lnTo>
                      <a:pt x="0" y="29"/>
                    </a:lnTo>
                    <a:lnTo>
                      <a:pt x="0" y="41"/>
                    </a:lnTo>
                    <a:lnTo>
                      <a:pt x="0" y="46"/>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sp>
          <p:nvSpPr>
            <p:cNvPr id="195943" name="Freeform 359"/>
            <p:cNvSpPr>
              <a:spLocks/>
            </p:cNvSpPr>
            <p:nvPr/>
          </p:nvSpPr>
          <p:spPr bwMode="ltGray">
            <a:xfrm>
              <a:off x="7615238" y="4183063"/>
              <a:ext cx="147637" cy="314325"/>
            </a:xfrm>
            <a:custGeom>
              <a:avLst/>
              <a:gdLst/>
              <a:ahLst/>
              <a:cxnLst>
                <a:cxn ang="0">
                  <a:pos x="81" y="0"/>
                </a:cxn>
                <a:cxn ang="0">
                  <a:pos x="87" y="12"/>
                </a:cxn>
                <a:cxn ang="0">
                  <a:pos x="92" y="75"/>
                </a:cxn>
                <a:cxn ang="0">
                  <a:pos x="92" y="87"/>
                </a:cxn>
                <a:cxn ang="0">
                  <a:pos x="81" y="116"/>
                </a:cxn>
                <a:cxn ang="0">
                  <a:pos x="75" y="133"/>
                </a:cxn>
                <a:cxn ang="0">
                  <a:pos x="69" y="156"/>
                </a:cxn>
                <a:cxn ang="0">
                  <a:pos x="46" y="185"/>
                </a:cxn>
                <a:cxn ang="0">
                  <a:pos x="34" y="197"/>
                </a:cxn>
                <a:cxn ang="0">
                  <a:pos x="17" y="197"/>
                </a:cxn>
                <a:cxn ang="0">
                  <a:pos x="12" y="185"/>
                </a:cxn>
                <a:cxn ang="0">
                  <a:pos x="5" y="127"/>
                </a:cxn>
                <a:cxn ang="0">
                  <a:pos x="0" y="75"/>
                </a:cxn>
                <a:cxn ang="0">
                  <a:pos x="12" y="5"/>
                </a:cxn>
                <a:cxn ang="0">
                  <a:pos x="81" y="0"/>
                </a:cxn>
              </a:cxnLst>
              <a:rect l="0" t="0" r="r" b="b"/>
              <a:pathLst>
                <a:path w="93" h="198">
                  <a:moveTo>
                    <a:pt x="81" y="0"/>
                  </a:moveTo>
                  <a:lnTo>
                    <a:pt x="87" y="12"/>
                  </a:lnTo>
                  <a:lnTo>
                    <a:pt x="92" y="75"/>
                  </a:lnTo>
                  <a:lnTo>
                    <a:pt x="92" y="87"/>
                  </a:lnTo>
                  <a:lnTo>
                    <a:pt x="81" y="116"/>
                  </a:lnTo>
                  <a:lnTo>
                    <a:pt x="75" y="133"/>
                  </a:lnTo>
                  <a:lnTo>
                    <a:pt x="69" y="156"/>
                  </a:lnTo>
                  <a:lnTo>
                    <a:pt x="46" y="185"/>
                  </a:lnTo>
                  <a:lnTo>
                    <a:pt x="34" y="197"/>
                  </a:lnTo>
                  <a:lnTo>
                    <a:pt x="17" y="197"/>
                  </a:lnTo>
                  <a:lnTo>
                    <a:pt x="12" y="185"/>
                  </a:lnTo>
                  <a:lnTo>
                    <a:pt x="5" y="127"/>
                  </a:lnTo>
                  <a:lnTo>
                    <a:pt x="0" y="75"/>
                  </a:lnTo>
                  <a:lnTo>
                    <a:pt x="12" y="5"/>
                  </a:lnTo>
                  <a:lnTo>
                    <a:pt x="81" y="0"/>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44" name="Freeform 360"/>
            <p:cNvSpPr>
              <a:spLocks/>
            </p:cNvSpPr>
            <p:nvPr/>
          </p:nvSpPr>
          <p:spPr bwMode="ltGray">
            <a:xfrm>
              <a:off x="6756400" y="1962150"/>
              <a:ext cx="1025525" cy="2260600"/>
            </a:xfrm>
            <a:custGeom>
              <a:avLst/>
              <a:gdLst/>
              <a:ahLst/>
              <a:cxnLst>
                <a:cxn ang="0">
                  <a:pos x="109" y="0"/>
                </a:cxn>
                <a:cxn ang="0">
                  <a:pos x="75" y="5"/>
                </a:cxn>
                <a:cxn ang="0">
                  <a:pos x="51" y="12"/>
                </a:cxn>
                <a:cxn ang="0">
                  <a:pos x="29" y="23"/>
                </a:cxn>
                <a:cxn ang="0">
                  <a:pos x="0" y="34"/>
                </a:cxn>
                <a:cxn ang="0">
                  <a:pos x="5" y="300"/>
                </a:cxn>
                <a:cxn ang="0">
                  <a:pos x="11" y="374"/>
                </a:cxn>
                <a:cxn ang="0">
                  <a:pos x="17" y="437"/>
                </a:cxn>
                <a:cxn ang="0">
                  <a:pos x="29" y="518"/>
                </a:cxn>
                <a:cxn ang="0">
                  <a:pos x="46" y="599"/>
                </a:cxn>
                <a:cxn ang="0">
                  <a:pos x="58" y="662"/>
                </a:cxn>
                <a:cxn ang="0">
                  <a:pos x="63" y="749"/>
                </a:cxn>
                <a:cxn ang="0">
                  <a:pos x="68" y="858"/>
                </a:cxn>
                <a:cxn ang="0">
                  <a:pos x="86" y="968"/>
                </a:cxn>
                <a:cxn ang="0">
                  <a:pos x="115" y="1094"/>
                </a:cxn>
                <a:cxn ang="0">
                  <a:pos x="138" y="1198"/>
                </a:cxn>
                <a:cxn ang="0">
                  <a:pos x="501" y="1244"/>
                </a:cxn>
                <a:cxn ang="0">
                  <a:pos x="518" y="915"/>
                </a:cxn>
                <a:cxn ang="0">
                  <a:pos x="518" y="1140"/>
                </a:cxn>
                <a:cxn ang="0">
                  <a:pos x="536" y="1337"/>
                </a:cxn>
                <a:cxn ang="0">
                  <a:pos x="541" y="1423"/>
                </a:cxn>
                <a:cxn ang="0">
                  <a:pos x="645" y="1411"/>
                </a:cxn>
                <a:cxn ang="0">
                  <a:pos x="622" y="1094"/>
                </a:cxn>
                <a:cxn ang="0">
                  <a:pos x="611" y="800"/>
                </a:cxn>
                <a:cxn ang="0">
                  <a:pos x="594" y="749"/>
                </a:cxn>
                <a:cxn ang="0">
                  <a:pos x="576" y="720"/>
                </a:cxn>
                <a:cxn ang="0">
                  <a:pos x="553" y="703"/>
                </a:cxn>
                <a:cxn ang="0">
                  <a:pos x="443" y="645"/>
                </a:cxn>
                <a:cxn ang="0">
                  <a:pos x="403" y="617"/>
                </a:cxn>
                <a:cxn ang="0">
                  <a:pos x="392" y="605"/>
                </a:cxn>
                <a:cxn ang="0">
                  <a:pos x="380" y="576"/>
                </a:cxn>
                <a:cxn ang="0">
                  <a:pos x="294" y="634"/>
                </a:cxn>
                <a:cxn ang="0">
                  <a:pos x="253" y="536"/>
                </a:cxn>
                <a:cxn ang="0">
                  <a:pos x="236" y="541"/>
                </a:cxn>
                <a:cxn ang="0">
                  <a:pos x="219" y="536"/>
                </a:cxn>
                <a:cxn ang="0">
                  <a:pos x="202" y="512"/>
                </a:cxn>
                <a:cxn ang="0">
                  <a:pos x="178" y="483"/>
                </a:cxn>
                <a:cxn ang="0">
                  <a:pos x="155" y="444"/>
                </a:cxn>
                <a:cxn ang="0">
                  <a:pos x="121" y="276"/>
                </a:cxn>
                <a:cxn ang="0">
                  <a:pos x="109" y="0"/>
                </a:cxn>
              </a:cxnLst>
              <a:rect l="0" t="0" r="r" b="b"/>
              <a:pathLst>
                <a:path w="646" h="1424">
                  <a:moveTo>
                    <a:pt x="109" y="0"/>
                  </a:moveTo>
                  <a:lnTo>
                    <a:pt x="75" y="5"/>
                  </a:lnTo>
                  <a:lnTo>
                    <a:pt x="51" y="12"/>
                  </a:lnTo>
                  <a:lnTo>
                    <a:pt x="29" y="23"/>
                  </a:lnTo>
                  <a:lnTo>
                    <a:pt x="0" y="34"/>
                  </a:lnTo>
                  <a:lnTo>
                    <a:pt x="5" y="300"/>
                  </a:lnTo>
                  <a:lnTo>
                    <a:pt x="11" y="374"/>
                  </a:lnTo>
                  <a:lnTo>
                    <a:pt x="17" y="437"/>
                  </a:lnTo>
                  <a:lnTo>
                    <a:pt x="29" y="518"/>
                  </a:lnTo>
                  <a:lnTo>
                    <a:pt x="46" y="599"/>
                  </a:lnTo>
                  <a:lnTo>
                    <a:pt x="58" y="662"/>
                  </a:lnTo>
                  <a:lnTo>
                    <a:pt x="63" y="749"/>
                  </a:lnTo>
                  <a:lnTo>
                    <a:pt x="68" y="858"/>
                  </a:lnTo>
                  <a:lnTo>
                    <a:pt x="86" y="968"/>
                  </a:lnTo>
                  <a:lnTo>
                    <a:pt x="115" y="1094"/>
                  </a:lnTo>
                  <a:lnTo>
                    <a:pt x="138" y="1198"/>
                  </a:lnTo>
                  <a:lnTo>
                    <a:pt x="501" y="1244"/>
                  </a:lnTo>
                  <a:lnTo>
                    <a:pt x="518" y="915"/>
                  </a:lnTo>
                  <a:lnTo>
                    <a:pt x="518" y="1140"/>
                  </a:lnTo>
                  <a:lnTo>
                    <a:pt x="536" y="1337"/>
                  </a:lnTo>
                  <a:lnTo>
                    <a:pt x="541" y="1423"/>
                  </a:lnTo>
                  <a:lnTo>
                    <a:pt x="645" y="1411"/>
                  </a:lnTo>
                  <a:lnTo>
                    <a:pt x="622" y="1094"/>
                  </a:lnTo>
                  <a:lnTo>
                    <a:pt x="611" y="800"/>
                  </a:lnTo>
                  <a:lnTo>
                    <a:pt x="594" y="749"/>
                  </a:lnTo>
                  <a:lnTo>
                    <a:pt x="576" y="720"/>
                  </a:lnTo>
                  <a:lnTo>
                    <a:pt x="553" y="703"/>
                  </a:lnTo>
                  <a:lnTo>
                    <a:pt x="443" y="645"/>
                  </a:lnTo>
                  <a:lnTo>
                    <a:pt x="403" y="617"/>
                  </a:lnTo>
                  <a:lnTo>
                    <a:pt x="392" y="605"/>
                  </a:lnTo>
                  <a:lnTo>
                    <a:pt x="380" y="576"/>
                  </a:lnTo>
                  <a:lnTo>
                    <a:pt x="294" y="634"/>
                  </a:lnTo>
                  <a:lnTo>
                    <a:pt x="253" y="536"/>
                  </a:lnTo>
                  <a:lnTo>
                    <a:pt x="236" y="541"/>
                  </a:lnTo>
                  <a:lnTo>
                    <a:pt x="219" y="536"/>
                  </a:lnTo>
                  <a:lnTo>
                    <a:pt x="202" y="512"/>
                  </a:lnTo>
                  <a:lnTo>
                    <a:pt x="178" y="483"/>
                  </a:lnTo>
                  <a:lnTo>
                    <a:pt x="155" y="444"/>
                  </a:lnTo>
                  <a:lnTo>
                    <a:pt x="121" y="276"/>
                  </a:lnTo>
                  <a:lnTo>
                    <a:pt x="109" y="0"/>
                  </a:lnTo>
                </a:path>
              </a:pathLst>
            </a:custGeom>
            <a:solidFill>
              <a:srgbClr val="FFFFFF"/>
            </a:solidFill>
            <a:ln w="12700" cap="rnd" cmpd="sng">
              <a:solidFill>
                <a:srgbClr val="FF9900"/>
              </a:solidFill>
              <a:prstDash val="solid"/>
              <a:round/>
              <a:headEnd type="none" w="med" len="med"/>
              <a:tailEnd type="none" w="med" len="med"/>
            </a:ln>
            <a:effectLst/>
          </p:spPr>
          <p:txBody>
            <a:bodyPr/>
            <a:lstStyle/>
            <a:p>
              <a:endParaRPr lang="en-US" dirty="0"/>
            </a:p>
          </p:txBody>
        </p:sp>
        <p:grpSp>
          <p:nvGrpSpPr>
            <p:cNvPr id="195945" name="Group 361"/>
            <p:cNvGrpSpPr>
              <a:grpSpLocks/>
            </p:cNvGrpSpPr>
            <p:nvPr/>
          </p:nvGrpSpPr>
          <p:grpSpPr bwMode="auto">
            <a:xfrm>
              <a:off x="6967538" y="3862388"/>
              <a:ext cx="585787" cy="133350"/>
              <a:chOff x="4360" y="2366"/>
              <a:chExt cx="369" cy="84"/>
            </a:xfrm>
          </p:grpSpPr>
          <p:sp>
            <p:nvSpPr>
              <p:cNvPr id="195946" name="Freeform 362"/>
              <p:cNvSpPr>
                <a:spLocks/>
              </p:cNvSpPr>
              <p:nvPr/>
            </p:nvSpPr>
            <p:spPr bwMode="ltGray">
              <a:xfrm>
                <a:off x="4360" y="2366"/>
                <a:ext cx="369" cy="84"/>
              </a:xfrm>
              <a:custGeom>
                <a:avLst/>
                <a:gdLst/>
                <a:ahLst/>
                <a:cxnLst>
                  <a:cxn ang="0">
                    <a:pos x="5" y="0"/>
                  </a:cxn>
                  <a:cxn ang="0">
                    <a:pos x="0" y="38"/>
                  </a:cxn>
                  <a:cxn ang="0">
                    <a:pos x="138" y="57"/>
                  </a:cxn>
                  <a:cxn ang="0">
                    <a:pos x="270" y="70"/>
                  </a:cxn>
                  <a:cxn ang="0">
                    <a:pos x="328" y="83"/>
                  </a:cxn>
                  <a:cxn ang="0">
                    <a:pos x="368" y="83"/>
                  </a:cxn>
                  <a:cxn ang="0">
                    <a:pos x="363" y="44"/>
                  </a:cxn>
                  <a:cxn ang="0">
                    <a:pos x="5" y="0"/>
                  </a:cxn>
                </a:cxnLst>
                <a:rect l="0" t="0" r="r" b="b"/>
                <a:pathLst>
                  <a:path w="369" h="84">
                    <a:moveTo>
                      <a:pt x="5" y="0"/>
                    </a:moveTo>
                    <a:lnTo>
                      <a:pt x="0" y="38"/>
                    </a:lnTo>
                    <a:lnTo>
                      <a:pt x="138" y="57"/>
                    </a:lnTo>
                    <a:lnTo>
                      <a:pt x="270" y="70"/>
                    </a:lnTo>
                    <a:lnTo>
                      <a:pt x="328" y="83"/>
                    </a:lnTo>
                    <a:lnTo>
                      <a:pt x="368" y="83"/>
                    </a:lnTo>
                    <a:lnTo>
                      <a:pt x="363" y="44"/>
                    </a:lnTo>
                    <a:lnTo>
                      <a:pt x="5" y="0"/>
                    </a:lnTo>
                  </a:path>
                </a:pathLst>
              </a:custGeom>
              <a:solidFill>
                <a:srgbClr val="20202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47" name="Freeform 363"/>
              <p:cNvSpPr>
                <a:spLocks/>
              </p:cNvSpPr>
              <p:nvPr/>
            </p:nvSpPr>
            <p:spPr bwMode="ltGray">
              <a:xfrm>
                <a:off x="4613" y="2404"/>
                <a:ext cx="11" cy="30"/>
              </a:xfrm>
              <a:custGeom>
                <a:avLst/>
                <a:gdLst/>
                <a:ahLst/>
                <a:cxnLst>
                  <a:cxn ang="0">
                    <a:pos x="4" y="0"/>
                  </a:cxn>
                  <a:cxn ang="0">
                    <a:pos x="0" y="29"/>
                  </a:cxn>
                  <a:cxn ang="0">
                    <a:pos x="7" y="29"/>
                  </a:cxn>
                  <a:cxn ang="0">
                    <a:pos x="10" y="0"/>
                  </a:cxn>
                  <a:cxn ang="0">
                    <a:pos x="4" y="0"/>
                  </a:cxn>
                </a:cxnLst>
                <a:rect l="0" t="0" r="r" b="b"/>
                <a:pathLst>
                  <a:path w="11" h="30">
                    <a:moveTo>
                      <a:pt x="4" y="0"/>
                    </a:moveTo>
                    <a:lnTo>
                      <a:pt x="0" y="29"/>
                    </a:lnTo>
                    <a:lnTo>
                      <a:pt x="7" y="29"/>
                    </a:lnTo>
                    <a:lnTo>
                      <a:pt x="10" y="0"/>
                    </a:lnTo>
                    <a:lnTo>
                      <a:pt x="4" y="0"/>
                    </a:lnTo>
                  </a:path>
                </a:pathLst>
              </a:custGeom>
              <a:solidFill>
                <a:srgbClr val="606060"/>
              </a:solidFill>
              <a:ln w="12700" cap="rnd" cmpd="sng">
                <a:solidFill>
                  <a:srgbClr val="FF9900"/>
                </a:solidFill>
                <a:prstDash val="solid"/>
                <a:round/>
                <a:headEnd type="none" w="med" len="med"/>
                <a:tailEnd type="triangle" w="med" len="med"/>
              </a:ln>
              <a:effectLst/>
            </p:spPr>
            <p:txBody>
              <a:bodyPr/>
              <a:lstStyle/>
              <a:p>
                <a:endParaRPr lang="en-US" dirty="0"/>
              </a:p>
            </p:txBody>
          </p:sp>
          <p:sp>
            <p:nvSpPr>
              <p:cNvPr id="195948" name="Freeform 364"/>
              <p:cNvSpPr>
                <a:spLocks/>
              </p:cNvSpPr>
              <p:nvPr/>
            </p:nvSpPr>
            <p:spPr bwMode="ltGray">
              <a:xfrm>
                <a:off x="4429" y="2378"/>
                <a:ext cx="5" cy="32"/>
              </a:xfrm>
              <a:custGeom>
                <a:avLst/>
                <a:gdLst/>
                <a:ahLst/>
                <a:cxnLst>
                  <a:cxn ang="0">
                    <a:pos x="2" y="0"/>
                  </a:cxn>
                  <a:cxn ang="0">
                    <a:pos x="0" y="31"/>
                  </a:cxn>
                  <a:cxn ang="0">
                    <a:pos x="4" y="31"/>
                  </a:cxn>
                  <a:cxn ang="0">
                    <a:pos x="4" y="0"/>
                  </a:cxn>
                  <a:cxn ang="0">
                    <a:pos x="2" y="0"/>
                  </a:cxn>
                </a:cxnLst>
                <a:rect l="0" t="0" r="r" b="b"/>
                <a:pathLst>
                  <a:path w="5" h="32">
                    <a:moveTo>
                      <a:pt x="2" y="0"/>
                    </a:moveTo>
                    <a:lnTo>
                      <a:pt x="0" y="31"/>
                    </a:lnTo>
                    <a:lnTo>
                      <a:pt x="4" y="31"/>
                    </a:lnTo>
                    <a:lnTo>
                      <a:pt x="4" y="0"/>
                    </a:lnTo>
                    <a:lnTo>
                      <a:pt x="2" y="0"/>
                    </a:lnTo>
                  </a:path>
                </a:pathLst>
              </a:custGeom>
              <a:solidFill>
                <a:srgbClr val="606060"/>
              </a:solidFill>
              <a:ln w="12700" cap="rnd" cmpd="sng">
                <a:solidFill>
                  <a:srgbClr val="FF9900"/>
                </a:solidFill>
                <a:prstDash val="solid"/>
                <a:round/>
                <a:headEnd type="none" w="med" len="med"/>
                <a:tailEnd type="triangle" w="med" len="med"/>
              </a:ln>
              <a:effectLst/>
            </p:spPr>
            <p:txBody>
              <a:bodyPr/>
              <a:lstStyle/>
              <a:p>
                <a:endParaRPr lang="en-US" dirty="0"/>
              </a:p>
            </p:txBody>
          </p:sp>
          <p:sp>
            <p:nvSpPr>
              <p:cNvPr id="195949" name="Freeform 365"/>
              <p:cNvSpPr>
                <a:spLocks/>
              </p:cNvSpPr>
              <p:nvPr/>
            </p:nvSpPr>
            <p:spPr bwMode="ltGray">
              <a:xfrm>
                <a:off x="4504" y="2385"/>
                <a:ext cx="58" cy="52"/>
              </a:xfrm>
              <a:custGeom>
                <a:avLst/>
                <a:gdLst/>
                <a:ahLst/>
                <a:cxnLst>
                  <a:cxn ang="0">
                    <a:pos x="5" y="0"/>
                  </a:cxn>
                  <a:cxn ang="0">
                    <a:pos x="0" y="25"/>
                  </a:cxn>
                  <a:cxn ang="0">
                    <a:pos x="5" y="45"/>
                  </a:cxn>
                  <a:cxn ang="0">
                    <a:pos x="29" y="51"/>
                  </a:cxn>
                  <a:cxn ang="0">
                    <a:pos x="57" y="51"/>
                  </a:cxn>
                  <a:cxn ang="0">
                    <a:pos x="57" y="32"/>
                  </a:cxn>
                  <a:cxn ang="0">
                    <a:pos x="57" y="6"/>
                  </a:cxn>
                  <a:cxn ang="0">
                    <a:pos x="29" y="6"/>
                  </a:cxn>
                  <a:cxn ang="0">
                    <a:pos x="5" y="0"/>
                  </a:cxn>
                </a:cxnLst>
                <a:rect l="0" t="0" r="r" b="b"/>
                <a:pathLst>
                  <a:path w="58" h="52">
                    <a:moveTo>
                      <a:pt x="5" y="0"/>
                    </a:moveTo>
                    <a:lnTo>
                      <a:pt x="0" y="25"/>
                    </a:lnTo>
                    <a:lnTo>
                      <a:pt x="5" y="45"/>
                    </a:lnTo>
                    <a:lnTo>
                      <a:pt x="29" y="51"/>
                    </a:lnTo>
                    <a:lnTo>
                      <a:pt x="57" y="51"/>
                    </a:lnTo>
                    <a:lnTo>
                      <a:pt x="57" y="32"/>
                    </a:lnTo>
                    <a:lnTo>
                      <a:pt x="57" y="6"/>
                    </a:lnTo>
                    <a:lnTo>
                      <a:pt x="29" y="6"/>
                    </a:lnTo>
                    <a:lnTo>
                      <a:pt x="5" y="0"/>
                    </a:lnTo>
                  </a:path>
                </a:pathLst>
              </a:custGeom>
              <a:solidFill>
                <a:srgbClr val="A0A0A0"/>
              </a:solid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50" name="Group 366"/>
            <p:cNvGrpSpPr>
              <a:grpSpLocks/>
            </p:cNvGrpSpPr>
            <p:nvPr/>
          </p:nvGrpSpPr>
          <p:grpSpPr bwMode="auto">
            <a:xfrm>
              <a:off x="7113588" y="2820988"/>
              <a:ext cx="266700" cy="1127125"/>
              <a:chOff x="4452" y="1710"/>
              <a:chExt cx="168" cy="710"/>
            </a:xfrm>
          </p:grpSpPr>
          <p:sp>
            <p:nvSpPr>
              <p:cNvPr id="195951" name="Freeform 367"/>
              <p:cNvSpPr>
                <a:spLocks/>
              </p:cNvSpPr>
              <p:nvPr/>
            </p:nvSpPr>
            <p:spPr bwMode="ltGray">
              <a:xfrm>
                <a:off x="4480" y="1803"/>
                <a:ext cx="54" cy="64"/>
              </a:xfrm>
              <a:custGeom>
                <a:avLst/>
                <a:gdLst/>
                <a:ahLst/>
                <a:cxnLst>
                  <a:cxn ang="0">
                    <a:pos x="36" y="0"/>
                  </a:cxn>
                  <a:cxn ang="0">
                    <a:pos x="0" y="29"/>
                  </a:cxn>
                  <a:cxn ang="0">
                    <a:pos x="0" y="46"/>
                  </a:cxn>
                  <a:cxn ang="0">
                    <a:pos x="6" y="58"/>
                  </a:cxn>
                  <a:cxn ang="0">
                    <a:pos x="36" y="63"/>
                  </a:cxn>
                  <a:cxn ang="0">
                    <a:pos x="47" y="58"/>
                  </a:cxn>
                  <a:cxn ang="0">
                    <a:pos x="53" y="46"/>
                  </a:cxn>
                  <a:cxn ang="0">
                    <a:pos x="36" y="0"/>
                  </a:cxn>
                </a:cxnLst>
                <a:rect l="0" t="0" r="r" b="b"/>
                <a:pathLst>
                  <a:path w="54" h="64">
                    <a:moveTo>
                      <a:pt x="36" y="0"/>
                    </a:moveTo>
                    <a:lnTo>
                      <a:pt x="0" y="29"/>
                    </a:lnTo>
                    <a:lnTo>
                      <a:pt x="0" y="46"/>
                    </a:lnTo>
                    <a:lnTo>
                      <a:pt x="6" y="58"/>
                    </a:lnTo>
                    <a:lnTo>
                      <a:pt x="36" y="63"/>
                    </a:lnTo>
                    <a:lnTo>
                      <a:pt x="47" y="58"/>
                    </a:lnTo>
                    <a:lnTo>
                      <a:pt x="53" y="46"/>
                    </a:lnTo>
                    <a:lnTo>
                      <a:pt x="36" y="0"/>
                    </a:lnTo>
                  </a:path>
                </a:pathLst>
              </a:custGeom>
              <a:solidFill>
                <a:srgbClr val="C00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52" name="Freeform 368"/>
              <p:cNvSpPr>
                <a:spLocks/>
              </p:cNvSpPr>
              <p:nvPr/>
            </p:nvSpPr>
            <p:spPr bwMode="ltGray">
              <a:xfrm>
                <a:off x="4452" y="1860"/>
                <a:ext cx="121" cy="560"/>
              </a:xfrm>
              <a:custGeom>
                <a:avLst/>
                <a:gdLst/>
                <a:ahLst/>
                <a:cxnLst>
                  <a:cxn ang="0">
                    <a:pos x="35" y="0"/>
                  </a:cxn>
                  <a:cxn ang="0">
                    <a:pos x="23" y="17"/>
                  </a:cxn>
                  <a:cxn ang="0">
                    <a:pos x="23" y="29"/>
                  </a:cxn>
                  <a:cxn ang="0">
                    <a:pos x="17" y="51"/>
                  </a:cxn>
                  <a:cxn ang="0">
                    <a:pos x="12" y="69"/>
                  </a:cxn>
                  <a:cxn ang="0">
                    <a:pos x="0" y="132"/>
                  </a:cxn>
                  <a:cxn ang="0">
                    <a:pos x="0" y="236"/>
                  </a:cxn>
                  <a:cxn ang="0">
                    <a:pos x="0" y="329"/>
                  </a:cxn>
                  <a:cxn ang="0">
                    <a:pos x="12" y="380"/>
                  </a:cxn>
                  <a:cxn ang="0">
                    <a:pos x="17" y="432"/>
                  </a:cxn>
                  <a:cxn ang="0">
                    <a:pos x="17" y="495"/>
                  </a:cxn>
                  <a:cxn ang="0">
                    <a:pos x="81" y="559"/>
                  </a:cxn>
                  <a:cxn ang="0">
                    <a:pos x="120" y="478"/>
                  </a:cxn>
                  <a:cxn ang="0">
                    <a:pos x="120" y="409"/>
                  </a:cxn>
                  <a:cxn ang="0">
                    <a:pos x="103" y="334"/>
                  </a:cxn>
                  <a:cxn ang="0">
                    <a:pos x="92" y="242"/>
                  </a:cxn>
                  <a:cxn ang="0">
                    <a:pos x="92" y="144"/>
                  </a:cxn>
                  <a:cxn ang="0">
                    <a:pos x="86" y="63"/>
                  </a:cxn>
                  <a:cxn ang="0">
                    <a:pos x="81" y="46"/>
                  </a:cxn>
                  <a:cxn ang="0">
                    <a:pos x="69" y="23"/>
                  </a:cxn>
                  <a:cxn ang="0">
                    <a:pos x="64" y="5"/>
                  </a:cxn>
                  <a:cxn ang="0">
                    <a:pos x="35" y="0"/>
                  </a:cxn>
                </a:cxnLst>
                <a:rect l="0" t="0" r="r" b="b"/>
                <a:pathLst>
                  <a:path w="121" h="560">
                    <a:moveTo>
                      <a:pt x="35" y="0"/>
                    </a:moveTo>
                    <a:lnTo>
                      <a:pt x="23" y="17"/>
                    </a:lnTo>
                    <a:lnTo>
                      <a:pt x="23" y="29"/>
                    </a:lnTo>
                    <a:lnTo>
                      <a:pt x="17" y="51"/>
                    </a:lnTo>
                    <a:lnTo>
                      <a:pt x="12" y="69"/>
                    </a:lnTo>
                    <a:lnTo>
                      <a:pt x="0" y="132"/>
                    </a:lnTo>
                    <a:lnTo>
                      <a:pt x="0" y="236"/>
                    </a:lnTo>
                    <a:lnTo>
                      <a:pt x="0" y="329"/>
                    </a:lnTo>
                    <a:lnTo>
                      <a:pt x="12" y="380"/>
                    </a:lnTo>
                    <a:lnTo>
                      <a:pt x="17" y="432"/>
                    </a:lnTo>
                    <a:lnTo>
                      <a:pt x="17" y="495"/>
                    </a:lnTo>
                    <a:lnTo>
                      <a:pt x="81" y="559"/>
                    </a:lnTo>
                    <a:lnTo>
                      <a:pt x="120" y="478"/>
                    </a:lnTo>
                    <a:lnTo>
                      <a:pt x="120" y="409"/>
                    </a:lnTo>
                    <a:lnTo>
                      <a:pt x="103" y="334"/>
                    </a:lnTo>
                    <a:lnTo>
                      <a:pt x="92" y="242"/>
                    </a:lnTo>
                    <a:lnTo>
                      <a:pt x="92" y="144"/>
                    </a:lnTo>
                    <a:lnTo>
                      <a:pt x="86" y="63"/>
                    </a:lnTo>
                    <a:lnTo>
                      <a:pt x="81" y="46"/>
                    </a:lnTo>
                    <a:lnTo>
                      <a:pt x="69" y="23"/>
                    </a:lnTo>
                    <a:lnTo>
                      <a:pt x="64" y="5"/>
                    </a:lnTo>
                    <a:lnTo>
                      <a:pt x="35" y="0"/>
                    </a:lnTo>
                  </a:path>
                </a:pathLst>
              </a:custGeom>
              <a:solidFill>
                <a:srgbClr val="C00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53" name="Freeform 369"/>
              <p:cNvSpPr>
                <a:spLocks/>
              </p:cNvSpPr>
              <p:nvPr/>
            </p:nvSpPr>
            <p:spPr bwMode="ltGray">
              <a:xfrm>
                <a:off x="4458" y="1710"/>
                <a:ext cx="162" cy="168"/>
              </a:xfrm>
              <a:custGeom>
                <a:avLst/>
                <a:gdLst/>
                <a:ahLst/>
                <a:cxnLst>
                  <a:cxn ang="0">
                    <a:pos x="5" y="0"/>
                  </a:cxn>
                  <a:cxn ang="0">
                    <a:pos x="0" y="138"/>
                  </a:cxn>
                  <a:cxn ang="0">
                    <a:pos x="63" y="92"/>
                  </a:cxn>
                  <a:cxn ang="0">
                    <a:pos x="86" y="167"/>
                  </a:cxn>
                  <a:cxn ang="0">
                    <a:pos x="161" y="64"/>
                  </a:cxn>
                </a:cxnLst>
                <a:rect l="0" t="0" r="r" b="b"/>
                <a:pathLst>
                  <a:path w="162" h="168">
                    <a:moveTo>
                      <a:pt x="5" y="0"/>
                    </a:moveTo>
                    <a:lnTo>
                      <a:pt x="0" y="138"/>
                    </a:lnTo>
                    <a:lnTo>
                      <a:pt x="63" y="92"/>
                    </a:lnTo>
                    <a:lnTo>
                      <a:pt x="86" y="167"/>
                    </a:lnTo>
                    <a:lnTo>
                      <a:pt x="161" y="64"/>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54" name="Group 370"/>
            <p:cNvGrpSpPr>
              <a:grpSpLocks/>
            </p:cNvGrpSpPr>
            <p:nvPr/>
          </p:nvGrpSpPr>
          <p:grpSpPr bwMode="auto">
            <a:xfrm>
              <a:off x="5905500" y="1220788"/>
              <a:ext cx="1903413" cy="1319212"/>
              <a:chOff x="3691" y="702"/>
              <a:chExt cx="1199" cy="831"/>
            </a:xfrm>
          </p:grpSpPr>
          <p:grpSp>
            <p:nvGrpSpPr>
              <p:cNvPr id="195955" name="Group 371"/>
              <p:cNvGrpSpPr>
                <a:grpSpLocks/>
              </p:cNvGrpSpPr>
              <p:nvPr/>
            </p:nvGrpSpPr>
            <p:grpSpPr bwMode="auto">
              <a:xfrm>
                <a:off x="3738" y="1123"/>
                <a:ext cx="98" cy="98"/>
                <a:chOff x="3738" y="1123"/>
                <a:chExt cx="98" cy="98"/>
              </a:xfrm>
            </p:grpSpPr>
            <p:sp>
              <p:nvSpPr>
                <p:cNvPr id="195956" name="Freeform 372"/>
                <p:cNvSpPr>
                  <a:spLocks/>
                </p:cNvSpPr>
                <p:nvPr/>
              </p:nvSpPr>
              <p:spPr bwMode="ltGray">
                <a:xfrm>
                  <a:off x="3738" y="1123"/>
                  <a:ext cx="98" cy="98"/>
                </a:xfrm>
                <a:custGeom>
                  <a:avLst/>
                  <a:gdLst/>
                  <a:ahLst/>
                  <a:cxnLst>
                    <a:cxn ang="0">
                      <a:pos x="63" y="0"/>
                    </a:cxn>
                    <a:cxn ang="0">
                      <a:pos x="46" y="0"/>
                    </a:cxn>
                    <a:cxn ang="0">
                      <a:pos x="29" y="5"/>
                    </a:cxn>
                    <a:cxn ang="0">
                      <a:pos x="22" y="17"/>
                    </a:cxn>
                    <a:cxn ang="0">
                      <a:pos x="11" y="29"/>
                    </a:cxn>
                    <a:cxn ang="0">
                      <a:pos x="5" y="46"/>
                    </a:cxn>
                    <a:cxn ang="0">
                      <a:pos x="0" y="57"/>
                    </a:cxn>
                    <a:cxn ang="0">
                      <a:pos x="0" y="68"/>
                    </a:cxn>
                    <a:cxn ang="0">
                      <a:pos x="0" y="80"/>
                    </a:cxn>
                    <a:cxn ang="0">
                      <a:pos x="5" y="97"/>
                    </a:cxn>
                    <a:cxn ang="0">
                      <a:pos x="34" y="97"/>
                    </a:cxn>
                    <a:cxn ang="0">
                      <a:pos x="63" y="92"/>
                    </a:cxn>
                    <a:cxn ang="0">
                      <a:pos x="75" y="86"/>
                    </a:cxn>
                    <a:cxn ang="0">
                      <a:pos x="86" y="75"/>
                    </a:cxn>
                    <a:cxn ang="0">
                      <a:pos x="92" y="57"/>
                    </a:cxn>
                    <a:cxn ang="0">
                      <a:pos x="97" y="40"/>
                    </a:cxn>
                    <a:cxn ang="0">
                      <a:pos x="97" y="29"/>
                    </a:cxn>
                    <a:cxn ang="0">
                      <a:pos x="92" y="5"/>
                    </a:cxn>
                    <a:cxn ang="0">
                      <a:pos x="86" y="0"/>
                    </a:cxn>
                    <a:cxn ang="0">
                      <a:pos x="63" y="0"/>
                    </a:cxn>
                  </a:cxnLst>
                  <a:rect l="0" t="0" r="r" b="b"/>
                  <a:pathLst>
                    <a:path w="98" h="98">
                      <a:moveTo>
                        <a:pt x="63" y="0"/>
                      </a:moveTo>
                      <a:lnTo>
                        <a:pt x="46" y="0"/>
                      </a:lnTo>
                      <a:lnTo>
                        <a:pt x="29" y="5"/>
                      </a:lnTo>
                      <a:lnTo>
                        <a:pt x="22" y="17"/>
                      </a:lnTo>
                      <a:lnTo>
                        <a:pt x="11" y="29"/>
                      </a:lnTo>
                      <a:lnTo>
                        <a:pt x="5" y="46"/>
                      </a:lnTo>
                      <a:lnTo>
                        <a:pt x="0" y="57"/>
                      </a:lnTo>
                      <a:lnTo>
                        <a:pt x="0" y="68"/>
                      </a:lnTo>
                      <a:lnTo>
                        <a:pt x="0" y="80"/>
                      </a:lnTo>
                      <a:lnTo>
                        <a:pt x="5" y="97"/>
                      </a:lnTo>
                      <a:lnTo>
                        <a:pt x="34" y="97"/>
                      </a:lnTo>
                      <a:lnTo>
                        <a:pt x="63" y="92"/>
                      </a:lnTo>
                      <a:lnTo>
                        <a:pt x="75" y="86"/>
                      </a:lnTo>
                      <a:lnTo>
                        <a:pt x="86" y="75"/>
                      </a:lnTo>
                      <a:lnTo>
                        <a:pt x="92" y="57"/>
                      </a:lnTo>
                      <a:lnTo>
                        <a:pt x="97" y="40"/>
                      </a:lnTo>
                      <a:lnTo>
                        <a:pt x="97" y="29"/>
                      </a:lnTo>
                      <a:lnTo>
                        <a:pt x="92" y="5"/>
                      </a:lnTo>
                      <a:lnTo>
                        <a:pt x="86" y="0"/>
                      </a:lnTo>
                      <a:lnTo>
                        <a:pt x="63"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57" name="Freeform 373"/>
                <p:cNvSpPr>
                  <a:spLocks/>
                </p:cNvSpPr>
                <p:nvPr/>
              </p:nvSpPr>
              <p:spPr bwMode="ltGray">
                <a:xfrm>
                  <a:off x="3738" y="1123"/>
                  <a:ext cx="87" cy="93"/>
                </a:xfrm>
                <a:custGeom>
                  <a:avLst/>
                  <a:gdLst/>
                  <a:ahLst/>
                  <a:cxnLst>
                    <a:cxn ang="0">
                      <a:pos x="86" y="0"/>
                    </a:cxn>
                    <a:cxn ang="0">
                      <a:pos x="68" y="23"/>
                    </a:cxn>
                    <a:cxn ang="0">
                      <a:pos x="57" y="40"/>
                    </a:cxn>
                    <a:cxn ang="0">
                      <a:pos x="51" y="51"/>
                    </a:cxn>
                    <a:cxn ang="0">
                      <a:pos x="34" y="63"/>
                    </a:cxn>
                    <a:cxn ang="0">
                      <a:pos x="22" y="80"/>
                    </a:cxn>
                    <a:cxn ang="0">
                      <a:pos x="5" y="92"/>
                    </a:cxn>
                    <a:cxn ang="0">
                      <a:pos x="0" y="92"/>
                    </a:cxn>
                  </a:cxnLst>
                  <a:rect l="0" t="0" r="r" b="b"/>
                  <a:pathLst>
                    <a:path w="87" h="93">
                      <a:moveTo>
                        <a:pt x="86" y="0"/>
                      </a:moveTo>
                      <a:lnTo>
                        <a:pt x="68" y="23"/>
                      </a:lnTo>
                      <a:lnTo>
                        <a:pt x="57" y="40"/>
                      </a:lnTo>
                      <a:lnTo>
                        <a:pt x="51" y="51"/>
                      </a:lnTo>
                      <a:lnTo>
                        <a:pt x="34" y="63"/>
                      </a:lnTo>
                      <a:lnTo>
                        <a:pt x="22" y="80"/>
                      </a:lnTo>
                      <a:lnTo>
                        <a:pt x="5" y="92"/>
                      </a:lnTo>
                      <a:lnTo>
                        <a:pt x="0" y="92"/>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58" name="Group 374"/>
              <p:cNvGrpSpPr>
                <a:grpSpLocks/>
              </p:cNvGrpSpPr>
              <p:nvPr/>
            </p:nvGrpSpPr>
            <p:grpSpPr bwMode="auto">
              <a:xfrm>
                <a:off x="3830" y="1434"/>
                <a:ext cx="92" cy="99"/>
                <a:chOff x="3830" y="1434"/>
                <a:chExt cx="92" cy="99"/>
              </a:xfrm>
            </p:grpSpPr>
            <p:sp>
              <p:nvSpPr>
                <p:cNvPr id="195959" name="Freeform 375"/>
                <p:cNvSpPr>
                  <a:spLocks/>
                </p:cNvSpPr>
                <p:nvPr/>
              </p:nvSpPr>
              <p:spPr bwMode="ltGray">
                <a:xfrm>
                  <a:off x="3830" y="1434"/>
                  <a:ext cx="92" cy="99"/>
                </a:xfrm>
                <a:custGeom>
                  <a:avLst/>
                  <a:gdLst/>
                  <a:ahLst/>
                  <a:cxnLst>
                    <a:cxn ang="0">
                      <a:pos x="62" y="0"/>
                    </a:cxn>
                    <a:cxn ang="0">
                      <a:pos x="46" y="6"/>
                    </a:cxn>
                    <a:cxn ang="0">
                      <a:pos x="29" y="12"/>
                    </a:cxn>
                    <a:cxn ang="0">
                      <a:pos x="17" y="17"/>
                    </a:cxn>
                    <a:cxn ang="0">
                      <a:pos x="12" y="29"/>
                    </a:cxn>
                    <a:cxn ang="0">
                      <a:pos x="5" y="46"/>
                    </a:cxn>
                    <a:cxn ang="0">
                      <a:pos x="0" y="64"/>
                    </a:cxn>
                    <a:cxn ang="0">
                      <a:pos x="0" y="69"/>
                    </a:cxn>
                    <a:cxn ang="0">
                      <a:pos x="0" y="86"/>
                    </a:cxn>
                    <a:cxn ang="0">
                      <a:pos x="5" y="98"/>
                    </a:cxn>
                    <a:cxn ang="0">
                      <a:pos x="29" y="98"/>
                    </a:cxn>
                    <a:cxn ang="0">
                      <a:pos x="57" y="93"/>
                    </a:cxn>
                    <a:cxn ang="0">
                      <a:pos x="74" y="86"/>
                    </a:cxn>
                    <a:cxn ang="0">
                      <a:pos x="86" y="75"/>
                    </a:cxn>
                    <a:cxn ang="0">
                      <a:pos x="91" y="64"/>
                    </a:cxn>
                    <a:cxn ang="0">
                      <a:pos x="91" y="46"/>
                    </a:cxn>
                    <a:cxn ang="0">
                      <a:pos x="91" y="29"/>
                    </a:cxn>
                    <a:cxn ang="0">
                      <a:pos x="91" y="6"/>
                    </a:cxn>
                    <a:cxn ang="0">
                      <a:pos x="86" y="0"/>
                    </a:cxn>
                    <a:cxn ang="0">
                      <a:pos x="62" y="0"/>
                    </a:cxn>
                  </a:cxnLst>
                  <a:rect l="0" t="0" r="r" b="b"/>
                  <a:pathLst>
                    <a:path w="92" h="99">
                      <a:moveTo>
                        <a:pt x="62" y="0"/>
                      </a:moveTo>
                      <a:lnTo>
                        <a:pt x="46" y="6"/>
                      </a:lnTo>
                      <a:lnTo>
                        <a:pt x="29" y="12"/>
                      </a:lnTo>
                      <a:lnTo>
                        <a:pt x="17" y="17"/>
                      </a:lnTo>
                      <a:lnTo>
                        <a:pt x="12" y="29"/>
                      </a:lnTo>
                      <a:lnTo>
                        <a:pt x="5" y="46"/>
                      </a:lnTo>
                      <a:lnTo>
                        <a:pt x="0" y="64"/>
                      </a:lnTo>
                      <a:lnTo>
                        <a:pt x="0" y="69"/>
                      </a:lnTo>
                      <a:lnTo>
                        <a:pt x="0" y="86"/>
                      </a:lnTo>
                      <a:lnTo>
                        <a:pt x="5" y="98"/>
                      </a:lnTo>
                      <a:lnTo>
                        <a:pt x="29" y="98"/>
                      </a:lnTo>
                      <a:lnTo>
                        <a:pt x="57" y="93"/>
                      </a:lnTo>
                      <a:lnTo>
                        <a:pt x="74" y="86"/>
                      </a:lnTo>
                      <a:lnTo>
                        <a:pt x="86" y="75"/>
                      </a:lnTo>
                      <a:lnTo>
                        <a:pt x="91" y="64"/>
                      </a:lnTo>
                      <a:lnTo>
                        <a:pt x="91" y="46"/>
                      </a:lnTo>
                      <a:lnTo>
                        <a:pt x="91" y="29"/>
                      </a:lnTo>
                      <a:lnTo>
                        <a:pt x="91" y="6"/>
                      </a:lnTo>
                      <a:lnTo>
                        <a:pt x="86" y="0"/>
                      </a:lnTo>
                      <a:lnTo>
                        <a:pt x="62"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60" name="Freeform 376"/>
                <p:cNvSpPr>
                  <a:spLocks/>
                </p:cNvSpPr>
                <p:nvPr/>
              </p:nvSpPr>
              <p:spPr bwMode="ltGray">
                <a:xfrm>
                  <a:off x="3830" y="1434"/>
                  <a:ext cx="87" cy="99"/>
                </a:xfrm>
                <a:custGeom>
                  <a:avLst/>
                  <a:gdLst/>
                  <a:ahLst/>
                  <a:cxnLst>
                    <a:cxn ang="0">
                      <a:pos x="86" y="0"/>
                    </a:cxn>
                    <a:cxn ang="0">
                      <a:pos x="69" y="23"/>
                    </a:cxn>
                    <a:cxn ang="0">
                      <a:pos x="57" y="40"/>
                    </a:cxn>
                    <a:cxn ang="0">
                      <a:pos x="46" y="52"/>
                    </a:cxn>
                    <a:cxn ang="0">
                      <a:pos x="34" y="69"/>
                    </a:cxn>
                    <a:cxn ang="0">
                      <a:pos x="23" y="81"/>
                    </a:cxn>
                    <a:cxn ang="0">
                      <a:pos x="5" y="93"/>
                    </a:cxn>
                    <a:cxn ang="0">
                      <a:pos x="0" y="98"/>
                    </a:cxn>
                  </a:cxnLst>
                  <a:rect l="0" t="0" r="r" b="b"/>
                  <a:pathLst>
                    <a:path w="87" h="99">
                      <a:moveTo>
                        <a:pt x="86" y="0"/>
                      </a:moveTo>
                      <a:lnTo>
                        <a:pt x="69" y="23"/>
                      </a:lnTo>
                      <a:lnTo>
                        <a:pt x="57" y="40"/>
                      </a:lnTo>
                      <a:lnTo>
                        <a:pt x="46" y="52"/>
                      </a:lnTo>
                      <a:lnTo>
                        <a:pt x="34" y="69"/>
                      </a:lnTo>
                      <a:lnTo>
                        <a:pt x="23" y="81"/>
                      </a:lnTo>
                      <a:lnTo>
                        <a:pt x="5" y="93"/>
                      </a:lnTo>
                      <a:lnTo>
                        <a:pt x="0"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61" name="Group 377"/>
              <p:cNvGrpSpPr>
                <a:grpSpLocks/>
              </p:cNvGrpSpPr>
              <p:nvPr/>
            </p:nvGrpSpPr>
            <p:grpSpPr bwMode="auto">
              <a:xfrm>
                <a:off x="3691" y="1290"/>
                <a:ext cx="105" cy="93"/>
                <a:chOff x="3691" y="1290"/>
                <a:chExt cx="105" cy="93"/>
              </a:xfrm>
            </p:grpSpPr>
            <p:sp>
              <p:nvSpPr>
                <p:cNvPr id="195962" name="Freeform 378"/>
                <p:cNvSpPr>
                  <a:spLocks/>
                </p:cNvSpPr>
                <p:nvPr/>
              </p:nvSpPr>
              <p:spPr bwMode="ltGray">
                <a:xfrm>
                  <a:off x="3691" y="1290"/>
                  <a:ext cx="105" cy="93"/>
                </a:xfrm>
                <a:custGeom>
                  <a:avLst/>
                  <a:gdLst/>
                  <a:ahLst/>
                  <a:cxnLst>
                    <a:cxn ang="0">
                      <a:pos x="104" y="80"/>
                    </a:cxn>
                    <a:cxn ang="0">
                      <a:pos x="98" y="63"/>
                    </a:cxn>
                    <a:cxn ang="0">
                      <a:pos x="92" y="46"/>
                    </a:cxn>
                    <a:cxn ang="0">
                      <a:pos x="86" y="35"/>
                    </a:cxn>
                    <a:cxn ang="0">
                      <a:pos x="81" y="23"/>
                    </a:cxn>
                    <a:cxn ang="0">
                      <a:pos x="64" y="12"/>
                    </a:cxn>
                    <a:cxn ang="0">
                      <a:pos x="52" y="12"/>
                    </a:cxn>
                    <a:cxn ang="0">
                      <a:pos x="35" y="6"/>
                    </a:cxn>
                    <a:cxn ang="0">
                      <a:pos x="18" y="6"/>
                    </a:cxn>
                    <a:cxn ang="0">
                      <a:pos x="6" y="0"/>
                    </a:cxn>
                    <a:cxn ang="0">
                      <a:pos x="0" y="17"/>
                    </a:cxn>
                    <a:cxn ang="0">
                      <a:pos x="6" y="35"/>
                    </a:cxn>
                    <a:cxn ang="0">
                      <a:pos x="6" y="52"/>
                    </a:cxn>
                    <a:cxn ang="0">
                      <a:pos x="12" y="63"/>
                    </a:cxn>
                    <a:cxn ang="0">
                      <a:pos x="23" y="74"/>
                    </a:cxn>
                    <a:cxn ang="0">
                      <a:pos x="35" y="80"/>
                    </a:cxn>
                    <a:cxn ang="0">
                      <a:pos x="40" y="86"/>
                    </a:cxn>
                    <a:cxn ang="0">
                      <a:pos x="47" y="92"/>
                    </a:cxn>
                    <a:cxn ang="0">
                      <a:pos x="64" y="92"/>
                    </a:cxn>
                    <a:cxn ang="0">
                      <a:pos x="86" y="86"/>
                    </a:cxn>
                    <a:cxn ang="0">
                      <a:pos x="104" y="80"/>
                    </a:cxn>
                  </a:cxnLst>
                  <a:rect l="0" t="0" r="r" b="b"/>
                  <a:pathLst>
                    <a:path w="105" h="93">
                      <a:moveTo>
                        <a:pt x="104" y="80"/>
                      </a:moveTo>
                      <a:lnTo>
                        <a:pt x="98" y="63"/>
                      </a:lnTo>
                      <a:lnTo>
                        <a:pt x="92" y="46"/>
                      </a:lnTo>
                      <a:lnTo>
                        <a:pt x="86" y="35"/>
                      </a:lnTo>
                      <a:lnTo>
                        <a:pt x="81" y="23"/>
                      </a:lnTo>
                      <a:lnTo>
                        <a:pt x="64" y="12"/>
                      </a:lnTo>
                      <a:lnTo>
                        <a:pt x="52" y="12"/>
                      </a:lnTo>
                      <a:lnTo>
                        <a:pt x="35" y="6"/>
                      </a:lnTo>
                      <a:lnTo>
                        <a:pt x="18" y="6"/>
                      </a:lnTo>
                      <a:lnTo>
                        <a:pt x="6" y="0"/>
                      </a:lnTo>
                      <a:lnTo>
                        <a:pt x="0" y="17"/>
                      </a:lnTo>
                      <a:lnTo>
                        <a:pt x="6" y="35"/>
                      </a:lnTo>
                      <a:lnTo>
                        <a:pt x="6" y="52"/>
                      </a:lnTo>
                      <a:lnTo>
                        <a:pt x="12" y="63"/>
                      </a:lnTo>
                      <a:lnTo>
                        <a:pt x="23" y="74"/>
                      </a:lnTo>
                      <a:lnTo>
                        <a:pt x="35" y="80"/>
                      </a:lnTo>
                      <a:lnTo>
                        <a:pt x="40" y="86"/>
                      </a:lnTo>
                      <a:lnTo>
                        <a:pt x="47" y="92"/>
                      </a:lnTo>
                      <a:lnTo>
                        <a:pt x="64" y="92"/>
                      </a:lnTo>
                      <a:lnTo>
                        <a:pt x="86" y="86"/>
                      </a:lnTo>
                      <a:lnTo>
                        <a:pt x="104" y="8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63" name="Freeform 379"/>
                <p:cNvSpPr>
                  <a:spLocks/>
                </p:cNvSpPr>
                <p:nvPr/>
              </p:nvSpPr>
              <p:spPr bwMode="ltGray">
                <a:xfrm>
                  <a:off x="3697" y="1296"/>
                  <a:ext cx="99" cy="76"/>
                </a:xfrm>
                <a:custGeom>
                  <a:avLst/>
                  <a:gdLst/>
                  <a:ahLst/>
                  <a:cxnLst>
                    <a:cxn ang="0">
                      <a:pos x="0" y="0"/>
                    </a:cxn>
                    <a:cxn ang="0">
                      <a:pos x="12" y="11"/>
                    </a:cxn>
                    <a:cxn ang="0">
                      <a:pos x="22" y="23"/>
                    </a:cxn>
                    <a:cxn ang="0">
                      <a:pos x="34" y="34"/>
                    </a:cxn>
                    <a:cxn ang="0">
                      <a:pos x="46" y="46"/>
                    </a:cxn>
                    <a:cxn ang="0">
                      <a:pos x="63" y="58"/>
                    </a:cxn>
                    <a:cxn ang="0">
                      <a:pos x="86" y="69"/>
                    </a:cxn>
                    <a:cxn ang="0">
                      <a:pos x="98" y="75"/>
                    </a:cxn>
                  </a:cxnLst>
                  <a:rect l="0" t="0" r="r" b="b"/>
                  <a:pathLst>
                    <a:path w="99" h="76">
                      <a:moveTo>
                        <a:pt x="0" y="0"/>
                      </a:moveTo>
                      <a:lnTo>
                        <a:pt x="12" y="11"/>
                      </a:lnTo>
                      <a:lnTo>
                        <a:pt x="22" y="23"/>
                      </a:lnTo>
                      <a:lnTo>
                        <a:pt x="34" y="34"/>
                      </a:lnTo>
                      <a:lnTo>
                        <a:pt x="46" y="46"/>
                      </a:lnTo>
                      <a:lnTo>
                        <a:pt x="63" y="58"/>
                      </a:lnTo>
                      <a:lnTo>
                        <a:pt x="86" y="69"/>
                      </a:lnTo>
                      <a:lnTo>
                        <a:pt x="98" y="75"/>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64" name="Group 380"/>
              <p:cNvGrpSpPr>
                <a:grpSpLocks/>
              </p:cNvGrpSpPr>
              <p:nvPr/>
            </p:nvGrpSpPr>
            <p:grpSpPr bwMode="auto">
              <a:xfrm>
                <a:off x="3732" y="1371"/>
                <a:ext cx="75" cy="104"/>
                <a:chOff x="3732" y="1371"/>
                <a:chExt cx="75" cy="104"/>
              </a:xfrm>
            </p:grpSpPr>
            <p:sp>
              <p:nvSpPr>
                <p:cNvPr id="195965" name="Freeform 381"/>
                <p:cNvSpPr>
                  <a:spLocks/>
                </p:cNvSpPr>
                <p:nvPr/>
              </p:nvSpPr>
              <p:spPr bwMode="ltGray">
                <a:xfrm>
                  <a:off x="3732" y="1371"/>
                  <a:ext cx="75" cy="104"/>
                </a:xfrm>
                <a:custGeom>
                  <a:avLst/>
                  <a:gdLst/>
                  <a:ahLst/>
                  <a:cxnLst>
                    <a:cxn ang="0">
                      <a:pos x="57" y="0"/>
                    </a:cxn>
                    <a:cxn ang="0">
                      <a:pos x="40" y="5"/>
                    </a:cxn>
                    <a:cxn ang="0">
                      <a:pos x="29" y="12"/>
                    </a:cxn>
                    <a:cxn ang="0">
                      <a:pos x="17" y="17"/>
                    </a:cxn>
                    <a:cxn ang="0">
                      <a:pos x="12" y="22"/>
                    </a:cxn>
                    <a:cxn ang="0">
                      <a:pos x="0" y="40"/>
                    </a:cxn>
                    <a:cxn ang="0">
                      <a:pos x="0" y="51"/>
                    </a:cxn>
                    <a:cxn ang="0">
                      <a:pos x="0" y="69"/>
                    </a:cxn>
                    <a:cxn ang="0">
                      <a:pos x="0" y="86"/>
                    </a:cxn>
                    <a:cxn ang="0">
                      <a:pos x="0" y="103"/>
                    </a:cxn>
                    <a:cxn ang="0">
                      <a:pos x="12" y="98"/>
                    </a:cxn>
                    <a:cxn ang="0">
                      <a:pos x="23" y="98"/>
                    </a:cxn>
                    <a:cxn ang="0">
                      <a:pos x="40" y="91"/>
                    </a:cxn>
                    <a:cxn ang="0">
                      <a:pos x="57" y="86"/>
                    </a:cxn>
                    <a:cxn ang="0">
                      <a:pos x="63" y="80"/>
                    </a:cxn>
                    <a:cxn ang="0">
                      <a:pos x="69" y="74"/>
                    </a:cxn>
                    <a:cxn ang="0">
                      <a:pos x="74" y="69"/>
                    </a:cxn>
                    <a:cxn ang="0">
                      <a:pos x="74" y="57"/>
                    </a:cxn>
                    <a:cxn ang="0">
                      <a:pos x="74" y="51"/>
                    </a:cxn>
                    <a:cxn ang="0">
                      <a:pos x="74" y="34"/>
                    </a:cxn>
                    <a:cxn ang="0">
                      <a:pos x="74" y="17"/>
                    </a:cxn>
                    <a:cxn ang="0">
                      <a:pos x="69" y="5"/>
                    </a:cxn>
                    <a:cxn ang="0">
                      <a:pos x="69" y="0"/>
                    </a:cxn>
                    <a:cxn ang="0">
                      <a:pos x="57" y="0"/>
                    </a:cxn>
                  </a:cxnLst>
                  <a:rect l="0" t="0" r="r" b="b"/>
                  <a:pathLst>
                    <a:path w="75" h="104">
                      <a:moveTo>
                        <a:pt x="57" y="0"/>
                      </a:moveTo>
                      <a:lnTo>
                        <a:pt x="40" y="5"/>
                      </a:lnTo>
                      <a:lnTo>
                        <a:pt x="29" y="12"/>
                      </a:lnTo>
                      <a:lnTo>
                        <a:pt x="17" y="17"/>
                      </a:lnTo>
                      <a:lnTo>
                        <a:pt x="12" y="22"/>
                      </a:lnTo>
                      <a:lnTo>
                        <a:pt x="0" y="40"/>
                      </a:lnTo>
                      <a:lnTo>
                        <a:pt x="0" y="51"/>
                      </a:lnTo>
                      <a:lnTo>
                        <a:pt x="0" y="69"/>
                      </a:lnTo>
                      <a:lnTo>
                        <a:pt x="0" y="86"/>
                      </a:lnTo>
                      <a:lnTo>
                        <a:pt x="0" y="103"/>
                      </a:lnTo>
                      <a:lnTo>
                        <a:pt x="12" y="98"/>
                      </a:lnTo>
                      <a:lnTo>
                        <a:pt x="23" y="98"/>
                      </a:lnTo>
                      <a:lnTo>
                        <a:pt x="40" y="91"/>
                      </a:lnTo>
                      <a:lnTo>
                        <a:pt x="57" y="86"/>
                      </a:lnTo>
                      <a:lnTo>
                        <a:pt x="63" y="80"/>
                      </a:lnTo>
                      <a:lnTo>
                        <a:pt x="69" y="74"/>
                      </a:lnTo>
                      <a:lnTo>
                        <a:pt x="74" y="69"/>
                      </a:lnTo>
                      <a:lnTo>
                        <a:pt x="74" y="57"/>
                      </a:lnTo>
                      <a:lnTo>
                        <a:pt x="74" y="51"/>
                      </a:lnTo>
                      <a:lnTo>
                        <a:pt x="74" y="34"/>
                      </a:lnTo>
                      <a:lnTo>
                        <a:pt x="74" y="17"/>
                      </a:lnTo>
                      <a:lnTo>
                        <a:pt x="69" y="5"/>
                      </a:lnTo>
                      <a:lnTo>
                        <a:pt x="69" y="0"/>
                      </a:lnTo>
                      <a:lnTo>
                        <a:pt x="57"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66" name="Freeform 382"/>
                <p:cNvSpPr>
                  <a:spLocks/>
                </p:cNvSpPr>
                <p:nvPr/>
              </p:nvSpPr>
              <p:spPr bwMode="ltGray">
                <a:xfrm>
                  <a:off x="3732" y="1371"/>
                  <a:ext cx="70" cy="104"/>
                </a:xfrm>
                <a:custGeom>
                  <a:avLst/>
                  <a:gdLst/>
                  <a:ahLst/>
                  <a:cxnLst>
                    <a:cxn ang="0">
                      <a:pos x="69" y="0"/>
                    </a:cxn>
                    <a:cxn ang="0">
                      <a:pos x="64" y="17"/>
                    </a:cxn>
                    <a:cxn ang="0">
                      <a:pos x="52" y="29"/>
                    </a:cxn>
                    <a:cxn ang="0">
                      <a:pos x="40" y="46"/>
                    </a:cxn>
                    <a:cxn ang="0">
                      <a:pos x="29" y="57"/>
                    </a:cxn>
                    <a:cxn ang="0">
                      <a:pos x="17" y="80"/>
                    </a:cxn>
                    <a:cxn ang="0">
                      <a:pos x="12" y="91"/>
                    </a:cxn>
                    <a:cxn ang="0">
                      <a:pos x="0" y="103"/>
                    </a:cxn>
                  </a:cxnLst>
                  <a:rect l="0" t="0" r="r" b="b"/>
                  <a:pathLst>
                    <a:path w="70" h="104">
                      <a:moveTo>
                        <a:pt x="69" y="0"/>
                      </a:moveTo>
                      <a:lnTo>
                        <a:pt x="64" y="17"/>
                      </a:lnTo>
                      <a:lnTo>
                        <a:pt x="52" y="29"/>
                      </a:lnTo>
                      <a:lnTo>
                        <a:pt x="40" y="46"/>
                      </a:lnTo>
                      <a:lnTo>
                        <a:pt x="29" y="57"/>
                      </a:lnTo>
                      <a:lnTo>
                        <a:pt x="17" y="80"/>
                      </a:lnTo>
                      <a:lnTo>
                        <a:pt x="12" y="91"/>
                      </a:lnTo>
                      <a:lnTo>
                        <a:pt x="0" y="103"/>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67" name="Group 383"/>
              <p:cNvGrpSpPr>
                <a:grpSpLocks/>
              </p:cNvGrpSpPr>
              <p:nvPr/>
            </p:nvGrpSpPr>
            <p:grpSpPr bwMode="auto">
              <a:xfrm>
                <a:off x="3703" y="1042"/>
                <a:ext cx="128" cy="88"/>
                <a:chOff x="3703" y="1042"/>
                <a:chExt cx="128" cy="88"/>
              </a:xfrm>
            </p:grpSpPr>
            <p:sp>
              <p:nvSpPr>
                <p:cNvPr id="195968" name="Freeform 384"/>
                <p:cNvSpPr>
                  <a:spLocks/>
                </p:cNvSpPr>
                <p:nvPr/>
              </p:nvSpPr>
              <p:spPr bwMode="ltGray">
                <a:xfrm>
                  <a:off x="3703" y="1042"/>
                  <a:ext cx="128" cy="88"/>
                </a:xfrm>
                <a:custGeom>
                  <a:avLst/>
                  <a:gdLst/>
                  <a:ahLst/>
                  <a:cxnLst>
                    <a:cxn ang="0">
                      <a:pos x="122" y="82"/>
                    </a:cxn>
                    <a:cxn ang="0">
                      <a:pos x="93" y="87"/>
                    </a:cxn>
                    <a:cxn ang="0">
                      <a:pos x="75" y="87"/>
                    </a:cxn>
                    <a:cxn ang="0">
                      <a:pos x="58" y="87"/>
                    </a:cxn>
                    <a:cxn ang="0">
                      <a:pos x="52" y="82"/>
                    </a:cxn>
                    <a:cxn ang="0">
                      <a:pos x="41" y="82"/>
                    </a:cxn>
                    <a:cxn ang="0">
                      <a:pos x="29" y="70"/>
                    </a:cxn>
                    <a:cxn ang="0">
                      <a:pos x="23" y="63"/>
                    </a:cxn>
                    <a:cxn ang="0">
                      <a:pos x="23" y="53"/>
                    </a:cxn>
                    <a:cxn ang="0">
                      <a:pos x="17" y="41"/>
                    </a:cxn>
                    <a:cxn ang="0">
                      <a:pos x="12" y="34"/>
                    </a:cxn>
                    <a:cxn ang="0">
                      <a:pos x="6" y="24"/>
                    </a:cxn>
                    <a:cxn ang="0">
                      <a:pos x="0" y="17"/>
                    </a:cxn>
                    <a:cxn ang="0">
                      <a:pos x="12" y="12"/>
                    </a:cxn>
                    <a:cxn ang="0">
                      <a:pos x="29" y="5"/>
                    </a:cxn>
                    <a:cxn ang="0">
                      <a:pos x="41" y="5"/>
                    </a:cxn>
                    <a:cxn ang="0">
                      <a:pos x="58" y="0"/>
                    </a:cxn>
                    <a:cxn ang="0">
                      <a:pos x="69" y="0"/>
                    </a:cxn>
                    <a:cxn ang="0">
                      <a:pos x="81" y="0"/>
                    </a:cxn>
                    <a:cxn ang="0">
                      <a:pos x="93" y="5"/>
                    </a:cxn>
                    <a:cxn ang="0">
                      <a:pos x="104" y="12"/>
                    </a:cxn>
                    <a:cxn ang="0">
                      <a:pos x="115" y="17"/>
                    </a:cxn>
                    <a:cxn ang="0">
                      <a:pos x="122" y="24"/>
                    </a:cxn>
                    <a:cxn ang="0">
                      <a:pos x="122" y="41"/>
                    </a:cxn>
                    <a:cxn ang="0">
                      <a:pos x="127" y="58"/>
                    </a:cxn>
                    <a:cxn ang="0">
                      <a:pos x="122" y="82"/>
                    </a:cxn>
                  </a:cxnLst>
                  <a:rect l="0" t="0" r="r" b="b"/>
                  <a:pathLst>
                    <a:path w="128" h="88">
                      <a:moveTo>
                        <a:pt x="122" y="82"/>
                      </a:moveTo>
                      <a:lnTo>
                        <a:pt x="93" y="87"/>
                      </a:lnTo>
                      <a:lnTo>
                        <a:pt x="75" y="87"/>
                      </a:lnTo>
                      <a:lnTo>
                        <a:pt x="58" y="87"/>
                      </a:lnTo>
                      <a:lnTo>
                        <a:pt x="52" y="82"/>
                      </a:lnTo>
                      <a:lnTo>
                        <a:pt x="41" y="82"/>
                      </a:lnTo>
                      <a:lnTo>
                        <a:pt x="29" y="70"/>
                      </a:lnTo>
                      <a:lnTo>
                        <a:pt x="23" y="63"/>
                      </a:lnTo>
                      <a:lnTo>
                        <a:pt x="23" y="53"/>
                      </a:lnTo>
                      <a:lnTo>
                        <a:pt x="17" y="41"/>
                      </a:lnTo>
                      <a:lnTo>
                        <a:pt x="12" y="34"/>
                      </a:lnTo>
                      <a:lnTo>
                        <a:pt x="6" y="24"/>
                      </a:lnTo>
                      <a:lnTo>
                        <a:pt x="0" y="17"/>
                      </a:lnTo>
                      <a:lnTo>
                        <a:pt x="12" y="12"/>
                      </a:lnTo>
                      <a:lnTo>
                        <a:pt x="29" y="5"/>
                      </a:lnTo>
                      <a:lnTo>
                        <a:pt x="41" y="5"/>
                      </a:lnTo>
                      <a:lnTo>
                        <a:pt x="58" y="0"/>
                      </a:lnTo>
                      <a:lnTo>
                        <a:pt x="69" y="0"/>
                      </a:lnTo>
                      <a:lnTo>
                        <a:pt x="81" y="0"/>
                      </a:lnTo>
                      <a:lnTo>
                        <a:pt x="93" y="5"/>
                      </a:lnTo>
                      <a:lnTo>
                        <a:pt x="104" y="12"/>
                      </a:lnTo>
                      <a:lnTo>
                        <a:pt x="115" y="17"/>
                      </a:lnTo>
                      <a:lnTo>
                        <a:pt x="122" y="24"/>
                      </a:lnTo>
                      <a:lnTo>
                        <a:pt x="122" y="41"/>
                      </a:lnTo>
                      <a:lnTo>
                        <a:pt x="127" y="58"/>
                      </a:lnTo>
                      <a:lnTo>
                        <a:pt x="122" y="82"/>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69" name="Freeform 385"/>
                <p:cNvSpPr>
                  <a:spLocks/>
                </p:cNvSpPr>
                <p:nvPr/>
              </p:nvSpPr>
              <p:spPr bwMode="ltGray">
                <a:xfrm>
                  <a:off x="3703" y="1059"/>
                  <a:ext cx="122" cy="65"/>
                </a:xfrm>
                <a:custGeom>
                  <a:avLst/>
                  <a:gdLst/>
                  <a:ahLst/>
                  <a:cxnLst>
                    <a:cxn ang="0">
                      <a:pos x="0" y="6"/>
                    </a:cxn>
                    <a:cxn ang="0">
                      <a:pos x="12" y="0"/>
                    </a:cxn>
                    <a:cxn ang="0">
                      <a:pos x="23" y="0"/>
                    </a:cxn>
                    <a:cxn ang="0">
                      <a:pos x="35" y="6"/>
                    </a:cxn>
                    <a:cxn ang="0">
                      <a:pos x="52" y="6"/>
                    </a:cxn>
                    <a:cxn ang="0">
                      <a:pos x="64" y="12"/>
                    </a:cxn>
                    <a:cxn ang="0">
                      <a:pos x="81" y="17"/>
                    </a:cxn>
                    <a:cxn ang="0">
                      <a:pos x="92" y="29"/>
                    </a:cxn>
                    <a:cxn ang="0">
                      <a:pos x="98" y="35"/>
                    </a:cxn>
                    <a:cxn ang="0">
                      <a:pos x="109" y="46"/>
                    </a:cxn>
                    <a:cxn ang="0">
                      <a:pos x="121" y="64"/>
                    </a:cxn>
                  </a:cxnLst>
                  <a:rect l="0" t="0" r="r" b="b"/>
                  <a:pathLst>
                    <a:path w="122" h="65">
                      <a:moveTo>
                        <a:pt x="0" y="6"/>
                      </a:moveTo>
                      <a:lnTo>
                        <a:pt x="12" y="0"/>
                      </a:lnTo>
                      <a:lnTo>
                        <a:pt x="23" y="0"/>
                      </a:lnTo>
                      <a:lnTo>
                        <a:pt x="35" y="6"/>
                      </a:lnTo>
                      <a:lnTo>
                        <a:pt x="52" y="6"/>
                      </a:lnTo>
                      <a:lnTo>
                        <a:pt x="64" y="12"/>
                      </a:lnTo>
                      <a:lnTo>
                        <a:pt x="81" y="17"/>
                      </a:lnTo>
                      <a:lnTo>
                        <a:pt x="92" y="29"/>
                      </a:lnTo>
                      <a:lnTo>
                        <a:pt x="98" y="35"/>
                      </a:lnTo>
                      <a:lnTo>
                        <a:pt x="109" y="46"/>
                      </a:lnTo>
                      <a:lnTo>
                        <a:pt x="121" y="64"/>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70" name="Group 386"/>
              <p:cNvGrpSpPr>
                <a:grpSpLocks/>
              </p:cNvGrpSpPr>
              <p:nvPr/>
            </p:nvGrpSpPr>
            <p:grpSpPr bwMode="auto">
              <a:xfrm>
                <a:off x="4751" y="1359"/>
                <a:ext cx="82" cy="99"/>
                <a:chOff x="4751" y="1359"/>
                <a:chExt cx="82" cy="99"/>
              </a:xfrm>
            </p:grpSpPr>
            <p:sp>
              <p:nvSpPr>
                <p:cNvPr id="195971" name="Freeform 387"/>
                <p:cNvSpPr>
                  <a:spLocks/>
                </p:cNvSpPr>
                <p:nvPr/>
              </p:nvSpPr>
              <p:spPr bwMode="ltGray">
                <a:xfrm>
                  <a:off x="4751" y="1359"/>
                  <a:ext cx="82" cy="99"/>
                </a:xfrm>
                <a:custGeom>
                  <a:avLst/>
                  <a:gdLst/>
                  <a:ahLst/>
                  <a:cxnLst>
                    <a:cxn ang="0">
                      <a:pos x="17" y="0"/>
                    </a:cxn>
                    <a:cxn ang="0">
                      <a:pos x="41" y="5"/>
                    </a:cxn>
                    <a:cxn ang="0">
                      <a:pos x="52" y="12"/>
                    </a:cxn>
                    <a:cxn ang="0">
                      <a:pos x="64" y="17"/>
                    </a:cxn>
                    <a:cxn ang="0">
                      <a:pos x="70" y="23"/>
                    </a:cxn>
                    <a:cxn ang="0">
                      <a:pos x="76" y="40"/>
                    </a:cxn>
                    <a:cxn ang="0">
                      <a:pos x="81" y="52"/>
                    </a:cxn>
                    <a:cxn ang="0">
                      <a:pos x="81" y="69"/>
                    </a:cxn>
                    <a:cxn ang="0">
                      <a:pos x="81" y="86"/>
                    </a:cxn>
                    <a:cxn ang="0">
                      <a:pos x="76" y="98"/>
                    </a:cxn>
                    <a:cxn ang="0">
                      <a:pos x="70" y="98"/>
                    </a:cxn>
                    <a:cxn ang="0">
                      <a:pos x="58" y="98"/>
                    </a:cxn>
                    <a:cxn ang="0">
                      <a:pos x="41" y="92"/>
                    </a:cxn>
                    <a:cxn ang="0">
                      <a:pos x="23" y="86"/>
                    </a:cxn>
                    <a:cxn ang="0">
                      <a:pos x="17" y="81"/>
                    </a:cxn>
                    <a:cxn ang="0">
                      <a:pos x="12" y="75"/>
                    </a:cxn>
                    <a:cxn ang="0">
                      <a:pos x="5" y="63"/>
                    </a:cxn>
                    <a:cxn ang="0">
                      <a:pos x="5" y="58"/>
                    </a:cxn>
                    <a:cxn ang="0">
                      <a:pos x="0" y="52"/>
                    </a:cxn>
                    <a:cxn ang="0">
                      <a:pos x="0" y="29"/>
                    </a:cxn>
                    <a:cxn ang="0">
                      <a:pos x="5" y="12"/>
                    </a:cxn>
                    <a:cxn ang="0">
                      <a:pos x="5" y="0"/>
                    </a:cxn>
                    <a:cxn ang="0">
                      <a:pos x="12" y="0"/>
                    </a:cxn>
                    <a:cxn ang="0">
                      <a:pos x="17" y="0"/>
                    </a:cxn>
                  </a:cxnLst>
                  <a:rect l="0" t="0" r="r" b="b"/>
                  <a:pathLst>
                    <a:path w="82" h="99">
                      <a:moveTo>
                        <a:pt x="17" y="0"/>
                      </a:moveTo>
                      <a:lnTo>
                        <a:pt x="41" y="5"/>
                      </a:lnTo>
                      <a:lnTo>
                        <a:pt x="52" y="12"/>
                      </a:lnTo>
                      <a:lnTo>
                        <a:pt x="64" y="17"/>
                      </a:lnTo>
                      <a:lnTo>
                        <a:pt x="70" y="23"/>
                      </a:lnTo>
                      <a:lnTo>
                        <a:pt x="76" y="40"/>
                      </a:lnTo>
                      <a:lnTo>
                        <a:pt x="81" y="52"/>
                      </a:lnTo>
                      <a:lnTo>
                        <a:pt x="81" y="69"/>
                      </a:lnTo>
                      <a:lnTo>
                        <a:pt x="81" y="86"/>
                      </a:lnTo>
                      <a:lnTo>
                        <a:pt x="76" y="98"/>
                      </a:lnTo>
                      <a:lnTo>
                        <a:pt x="70" y="98"/>
                      </a:lnTo>
                      <a:lnTo>
                        <a:pt x="58" y="98"/>
                      </a:lnTo>
                      <a:lnTo>
                        <a:pt x="41" y="92"/>
                      </a:lnTo>
                      <a:lnTo>
                        <a:pt x="23" y="86"/>
                      </a:lnTo>
                      <a:lnTo>
                        <a:pt x="17" y="81"/>
                      </a:lnTo>
                      <a:lnTo>
                        <a:pt x="12" y="75"/>
                      </a:lnTo>
                      <a:lnTo>
                        <a:pt x="5" y="63"/>
                      </a:lnTo>
                      <a:lnTo>
                        <a:pt x="5" y="58"/>
                      </a:lnTo>
                      <a:lnTo>
                        <a:pt x="0" y="52"/>
                      </a:lnTo>
                      <a:lnTo>
                        <a:pt x="0" y="29"/>
                      </a:lnTo>
                      <a:lnTo>
                        <a:pt x="5" y="12"/>
                      </a:lnTo>
                      <a:lnTo>
                        <a:pt x="5" y="0"/>
                      </a:lnTo>
                      <a:lnTo>
                        <a:pt x="12" y="0"/>
                      </a:lnTo>
                      <a:lnTo>
                        <a:pt x="17" y="0"/>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72" name="Freeform 388"/>
                <p:cNvSpPr>
                  <a:spLocks/>
                </p:cNvSpPr>
                <p:nvPr/>
              </p:nvSpPr>
              <p:spPr bwMode="ltGray">
                <a:xfrm>
                  <a:off x="4763" y="1359"/>
                  <a:ext cx="64" cy="99"/>
                </a:xfrm>
                <a:custGeom>
                  <a:avLst/>
                  <a:gdLst/>
                  <a:ahLst/>
                  <a:cxnLst>
                    <a:cxn ang="0">
                      <a:pos x="0" y="0"/>
                    </a:cxn>
                    <a:cxn ang="0">
                      <a:pos x="5" y="12"/>
                    </a:cxn>
                    <a:cxn ang="0">
                      <a:pos x="17" y="29"/>
                    </a:cxn>
                    <a:cxn ang="0">
                      <a:pos x="29" y="46"/>
                    </a:cxn>
                    <a:cxn ang="0">
                      <a:pos x="34" y="58"/>
                    </a:cxn>
                    <a:cxn ang="0">
                      <a:pos x="51" y="75"/>
                    </a:cxn>
                    <a:cxn ang="0">
                      <a:pos x="58" y="92"/>
                    </a:cxn>
                    <a:cxn ang="0">
                      <a:pos x="63" y="98"/>
                    </a:cxn>
                  </a:cxnLst>
                  <a:rect l="0" t="0" r="r" b="b"/>
                  <a:pathLst>
                    <a:path w="64" h="99">
                      <a:moveTo>
                        <a:pt x="0" y="0"/>
                      </a:moveTo>
                      <a:lnTo>
                        <a:pt x="5" y="12"/>
                      </a:lnTo>
                      <a:lnTo>
                        <a:pt x="17" y="29"/>
                      </a:lnTo>
                      <a:lnTo>
                        <a:pt x="29" y="46"/>
                      </a:lnTo>
                      <a:lnTo>
                        <a:pt x="34" y="58"/>
                      </a:lnTo>
                      <a:lnTo>
                        <a:pt x="51" y="75"/>
                      </a:lnTo>
                      <a:lnTo>
                        <a:pt x="58" y="92"/>
                      </a:lnTo>
                      <a:lnTo>
                        <a:pt x="63"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73" name="Group 389"/>
              <p:cNvGrpSpPr>
                <a:grpSpLocks/>
              </p:cNvGrpSpPr>
              <p:nvPr/>
            </p:nvGrpSpPr>
            <p:grpSpPr bwMode="auto">
              <a:xfrm>
                <a:off x="4763" y="1278"/>
                <a:ext cx="127" cy="87"/>
                <a:chOff x="4763" y="1278"/>
                <a:chExt cx="127" cy="87"/>
              </a:xfrm>
            </p:grpSpPr>
            <p:sp>
              <p:nvSpPr>
                <p:cNvPr id="195974" name="Freeform 390"/>
                <p:cNvSpPr>
                  <a:spLocks/>
                </p:cNvSpPr>
                <p:nvPr/>
              </p:nvSpPr>
              <p:spPr bwMode="ltGray">
                <a:xfrm>
                  <a:off x="4763" y="1278"/>
                  <a:ext cx="127" cy="87"/>
                </a:xfrm>
                <a:custGeom>
                  <a:avLst/>
                  <a:gdLst/>
                  <a:ahLst/>
                  <a:cxnLst>
                    <a:cxn ang="0">
                      <a:pos x="0" y="81"/>
                    </a:cxn>
                    <a:cxn ang="0">
                      <a:pos x="34" y="86"/>
                    </a:cxn>
                    <a:cxn ang="0">
                      <a:pos x="51" y="86"/>
                    </a:cxn>
                    <a:cxn ang="0">
                      <a:pos x="63" y="86"/>
                    </a:cxn>
                    <a:cxn ang="0">
                      <a:pos x="75" y="81"/>
                    </a:cxn>
                    <a:cxn ang="0">
                      <a:pos x="86" y="81"/>
                    </a:cxn>
                    <a:cxn ang="0">
                      <a:pos x="92" y="69"/>
                    </a:cxn>
                    <a:cxn ang="0">
                      <a:pos x="97" y="64"/>
                    </a:cxn>
                    <a:cxn ang="0">
                      <a:pos x="104" y="52"/>
                    </a:cxn>
                    <a:cxn ang="0">
                      <a:pos x="104" y="40"/>
                    </a:cxn>
                    <a:cxn ang="0">
                      <a:pos x="109" y="35"/>
                    </a:cxn>
                    <a:cxn ang="0">
                      <a:pos x="115" y="29"/>
                    </a:cxn>
                    <a:cxn ang="0">
                      <a:pos x="126" y="23"/>
                    </a:cxn>
                    <a:cxn ang="0">
                      <a:pos x="109" y="12"/>
                    </a:cxn>
                    <a:cxn ang="0">
                      <a:pos x="97" y="6"/>
                    </a:cxn>
                    <a:cxn ang="0">
                      <a:pos x="80" y="6"/>
                    </a:cxn>
                    <a:cxn ang="0">
                      <a:pos x="68" y="0"/>
                    </a:cxn>
                    <a:cxn ang="0">
                      <a:pos x="58" y="0"/>
                    </a:cxn>
                    <a:cxn ang="0">
                      <a:pos x="46" y="0"/>
                    </a:cxn>
                    <a:cxn ang="0">
                      <a:pos x="29" y="6"/>
                    </a:cxn>
                    <a:cxn ang="0">
                      <a:pos x="17" y="12"/>
                    </a:cxn>
                    <a:cxn ang="0">
                      <a:pos x="11" y="18"/>
                    </a:cxn>
                    <a:cxn ang="0">
                      <a:pos x="5" y="29"/>
                    </a:cxn>
                    <a:cxn ang="0">
                      <a:pos x="0" y="40"/>
                    </a:cxn>
                    <a:cxn ang="0">
                      <a:pos x="0" y="57"/>
                    </a:cxn>
                    <a:cxn ang="0">
                      <a:pos x="0" y="81"/>
                    </a:cxn>
                  </a:cxnLst>
                  <a:rect l="0" t="0" r="r" b="b"/>
                  <a:pathLst>
                    <a:path w="127" h="87">
                      <a:moveTo>
                        <a:pt x="0" y="81"/>
                      </a:moveTo>
                      <a:lnTo>
                        <a:pt x="34" y="86"/>
                      </a:lnTo>
                      <a:lnTo>
                        <a:pt x="51" y="86"/>
                      </a:lnTo>
                      <a:lnTo>
                        <a:pt x="63" y="86"/>
                      </a:lnTo>
                      <a:lnTo>
                        <a:pt x="75" y="81"/>
                      </a:lnTo>
                      <a:lnTo>
                        <a:pt x="86" y="81"/>
                      </a:lnTo>
                      <a:lnTo>
                        <a:pt x="92" y="69"/>
                      </a:lnTo>
                      <a:lnTo>
                        <a:pt x="97" y="64"/>
                      </a:lnTo>
                      <a:lnTo>
                        <a:pt x="104" y="52"/>
                      </a:lnTo>
                      <a:lnTo>
                        <a:pt x="104" y="40"/>
                      </a:lnTo>
                      <a:lnTo>
                        <a:pt x="109" y="35"/>
                      </a:lnTo>
                      <a:lnTo>
                        <a:pt x="115" y="29"/>
                      </a:lnTo>
                      <a:lnTo>
                        <a:pt x="126" y="23"/>
                      </a:lnTo>
                      <a:lnTo>
                        <a:pt x="109" y="12"/>
                      </a:lnTo>
                      <a:lnTo>
                        <a:pt x="97" y="6"/>
                      </a:lnTo>
                      <a:lnTo>
                        <a:pt x="80" y="6"/>
                      </a:lnTo>
                      <a:lnTo>
                        <a:pt x="68" y="0"/>
                      </a:lnTo>
                      <a:lnTo>
                        <a:pt x="58" y="0"/>
                      </a:lnTo>
                      <a:lnTo>
                        <a:pt x="46" y="0"/>
                      </a:lnTo>
                      <a:lnTo>
                        <a:pt x="29" y="6"/>
                      </a:lnTo>
                      <a:lnTo>
                        <a:pt x="17" y="12"/>
                      </a:lnTo>
                      <a:lnTo>
                        <a:pt x="11" y="18"/>
                      </a:lnTo>
                      <a:lnTo>
                        <a:pt x="5" y="29"/>
                      </a:lnTo>
                      <a:lnTo>
                        <a:pt x="0" y="40"/>
                      </a:lnTo>
                      <a:lnTo>
                        <a:pt x="0" y="57"/>
                      </a:lnTo>
                      <a:lnTo>
                        <a:pt x="0" y="81"/>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75" name="Freeform 391"/>
                <p:cNvSpPr>
                  <a:spLocks/>
                </p:cNvSpPr>
                <p:nvPr/>
              </p:nvSpPr>
              <p:spPr bwMode="ltGray">
                <a:xfrm>
                  <a:off x="4763" y="1301"/>
                  <a:ext cx="127" cy="59"/>
                </a:xfrm>
                <a:custGeom>
                  <a:avLst/>
                  <a:gdLst/>
                  <a:ahLst/>
                  <a:cxnLst>
                    <a:cxn ang="0">
                      <a:pos x="126" y="0"/>
                    </a:cxn>
                    <a:cxn ang="0">
                      <a:pos x="109" y="0"/>
                    </a:cxn>
                    <a:cxn ang="0">
                      <a:pos x="97" y="0"/>
                    </a:cxn>
                    <a:cxn ang="0">
                      <a:pos x="86" y="0"/>
                    </a:cxn>
                    <a:cxn ang="0">
                      <a:pos x="68" y="0"/>
                    </a:cxn>
                    <a:cxn ang="0">
                      <a:pos x="58" y="5"/>
                    </a:cxn>
                    <a:cxn ang="0">
                      <a:pos x="46" y="12"/>
                    </a:cxn>
                    <a:cxn ang="0">
                      <a:pos x="34" y="24"/>
                    </a:cxn>
                    <a:cxn ang="0">
                      <a:pos x="23" y="34"/>
                    </a:cxn>
                    <a:cxn ang="0">
                      <a:pos x="11" y="46"/>
                    </a:cxn>
                    <a:cxn ang="0">
                      <a:pos x="0" y="58"/>
                    </a:cxn>
                  </a:cxnLst>
                  <a:rect l="0" t="0" r="r" b="b"/>
                  <a:pathLst>
                    <a:path w="127" h="59">
                      <a:moveTo>
                        <a:pt x="126" y="0"/>
                      </a:moveTo>
                      <a:lnTo>
                        <a:pt x="109" y="0"/>
                      </a:lnTo>
                      <a:lnTo>
                        <a:pt x="97" y="0"/>
                      </a:lnTo>
                      <a:lnTo>
                        <a:pt x="86" y="0"/>
                      </a:lnTo>
                      <a:lnTo>
                        <a:pt x="68" y="0"/>
                      </a:lnTo>
                      <a:lnTo>
                        <a:pt x="58" y="5"/>
                      </a:lnTo>
                      <a:lnTo>
                        <a:pt x="46" y="12"/>
                      </a:lnTo>
                      <a:lnTo>
                        <a:pt x="34" y="24"/>
                      </a:lnTo>
                      <a:lnTo>
                        <a:pt x="23" y="34"/>
                      </a:lnTo>
                      <a:lnTo>
                        <a:pt x="11" y="46"/>
                      </a:lnTo>
                      <a:lnTo>
                        <a:pt x="0" y="5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76" name="Group 392"/>
              <p:cNvGrpSpPr>
                <a:grpSpLocks/>
              </p:cNvGrpSpPr>
              <p:nvPr/>
            </p:nvGrpSpPr>
            <p:grpSpPr bwMode="auto">
              <a:xfrm>
                <a:off x="4302" y="702"/>
                <a:ext cx="191" cy="111"/>
                <a:chOff x="4302" y="702"/>
                <a:chExt cx="191" cy="111"/>
              </a:xfrm>
            </p:grpSpPr>
            <p:grpSp>
              <p:nvGrpSpPr>
                <p:cNvPr id="195977" name="Group 393"/>
                <p:cNvGrpSpPr>
                  <a:grpSpLocks/>
                </p:cNvGrpSpPr>
                <p:nvPr/>
              </p:nvGrpSpPr>
              <p:grpSpPr bwMode="auto">
                <a:xfrm>
                  <a:off x="4400" y="702"/>
                  <a:ext cx="93" cy="99"/>
                  <a:chOff x="4400" y="702"/>
                  <a:chExt cx="93" cy="99"/>
                </a:xfrm>
              </p:grpSpPr>
              <p:sp>
                <p:nvSpPr>
                  <p:cNvPr id="195978" name="Freeform 394"/>
                  <p:cNvSpPr>
                    <a:spLocks/>
                  </p:cNvSpPr>
                  <p:nvPr/>
                </p:nvSpPr>
                <p:spPr bwMode="ltGray">
                  <a:xfrm>
                    <a:off x="4400" y="702"/>
                    <a:ext cx="93" cy="99"/>
                  </a:xfrm>
                  <a:custGeom>
                    <a:avLst/>
                    <a:gdLst/>
                    <a:ahLst/>
                    <a:cxnLst>
                      <a:cxn ang="0">
                        <a:pos x="11" y="98"/>
                      </a:cxn>
                      <a:cxn ang="0">
                        <a:pos x="34" y="98"/>
                      </a:cxn>
                      <a:cxn ang="0">
                        <a:pos x="51" y="93"/>
                      </a:cxn>
                      <a:cxn ang="0">
                        <a:pos x="58" y="86"/>
                      </a:cxn>
                      <a:cxn ang="0">
                        <a:pos x="69" y="76"/>
                      </a:cxn>
                      <a:cxn ang="0">
                        <a:pos x="80" y="64"/>
                      </a:cxn>
                      <a:cxn ang="0">
                        <a:pos x="87" y="52"/>
                      </a:cxn>
                      <a:cxn ang="0">
                        <a:pos x="87" y="35"/>
                      </a:cxn>
                      <a:cxn ang="0">
                        <a:pos x="87" y="18"/>
                      </a:cxn>
                      <a:cxn ang="0">
                        <a:pos x="92" y="0"/>
                      </a:cxn>
                      <a:cxn ang="0">
                        <a:pos x="75" y="0"/>
                      </a:cxn>
                      <a:cxn ang="0">
                        <a:pos x="58" y="0"/>
                      </a:cxn>
                      <a:cxn ang="0">
                        <a:pos x="40" y="6"/>
                      </a:cxn>
                      <a:cxn ang="0">
                        <a:pos x="29" y="12"/>
                      </a:cxn>
                      <a:cxn ang="0">
                        <a:pos x="17" y="23"/>
                      </a:cxn>
                      <a:cxn ang="0">
                        <a:pos x="11" y="29"/>
                      </a:cxn>
                      <a:cxn ang="0">
                        <a:pos x="5" y="40"/>
                      </a:cxn>
                      <a:cxn ang="0">
                        <a:pos x="0" y="47"/>
                      </a:cxn>
                      <a:cxn ang="0">
                        <a:pos x="0" y="64"/>
                      </a:cxn>
                      <a:cxn ang="0">
                        <a:pos x="5" y="81"/>
                      </a:cxn>
                      <a:cxn ang="0">
                        <a:pos x="11" y="98"/>
                      </a:cxn>
                    </a:cxnLst>
                    <a:rect l="0" t="0" r="r" b="b"/>
                    <a:pathLst>
                      <a:path w="93" h="99">
                        <a:moveTo>
                          <a:pt x="11" y="98"/>
                        </a:moveTo>
                        <a:lnTo>
                          <a:pt x="34" y="98"/>
                        </a:lnTo>
                        <a:lnTo>
                          <a:pt x="51" y="93"/>
                        </a:lnTo>
                        <a:lnTo>
                          <a:pt x="58" y="86"/>
                        </a:lnTo>
                        <a:lnTo>
                          <a:pt x="69" y="76"/>
                        </a:lnTo>
                        <a:lnTo>
                          <a:pt x="80" y="64"/>
                        </a:lnTo>
                        <a:lnTo>
                          <a:pt x="87" y="52"/>
                        </a:lnTo>
                        <a:lnTo>
                          <a:pt x="87" y="35"/>
                        </a:lnTo>
                        <a:lnTo>
                          <a:pt x="87" y="18"/>
                        </a:lnTo>
                        <a:lnTo>
                          <a:pt x="92" y="0"/>
                        </a:lnTo>
                        <a:lnTo>
                          <a:pt x="75" y="0"/>
                        </a:lnTo>
                        <a:lnTo>
                          <a:pt x="58" y="0"/>
                        </a:lnTo>
                        <a:lnTo>
                          <a:pt x="40" y="6"/>
                        </a:lnTo>
                        <a:lnTo>
                          <a:pt x="29" y="12"/>
                        </a:lnTo>
                        <a:lnTo>
                          <a:pt x="17" y="23"/>
                        </a:lnTo>
                        <a:lnTo>
                          <a:pt x="11" y="29"/>
                        </a:lnTo>
                        <a:lnTo>
                          <a:pt x="5" y="40"/>
                        </a:lnTo>
                        <a:lnTo>
                          <a:pt x="0" y="47"/>
                        </a:lnTo>
                        <a:lnTo>
                          <a:pt x="0" y="64"/>
                        </a:lnTo>
                        <a:lnTo>
                          <a:pt x="5" y="81"/>
                        </a:lnTo>
                        <a:lnTo>
                          <a:pt x="11" y="98"/>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79" name="Freeform 395"/>
                  <p:cNvSpPr>
                    <a:spLocks/>
                  </p:cNvSpPr>
                  <p:nvPr/>
                </p:nvSpPr>
                <p:spPr bwMode="ltGray">
                  <a:xfrm>
                    <a:off x="4411" y="702"/>
                    <a:ext cx="82" cy="99"/>
                  </a:xfrm>
                  <a:custGeom>
                    <a:avLst/>
                    <a:gdLst/>
                    <a:ahLst/>
                    <a:cxnLst>
                      <a:cxn ang="0">
                        <a:pos x="81" y="0"/>
                      </a:cxn>
                      <a:cxn ang="0">
                        <a:pos x="64" y="18"/>
                      </a:cxn>
                      <a:cxn ang="0">
                        <a:pos x="52" y="23"/>
                      </a:cxn>
                      <a:cxn ang="0">
                        <a:pos x="41" y="35"/>
                      </a:cxn>
                      <a:cxn ang="0">
                        <a:pos x="29" y="52"/>
                      </a:cxn>
                      <a:cxn ang="0">
                        <a:pos x="18" y="64"/>
                      </a:cxn>
                      <a:cxn ang="0">
                        <a:pos x="6" y="86"/>
                      </a:cxn>
                      <a:cxn ang="0">
                        <a:pos x="0" y="98"/>
                      </a:cxn>
                    </a:cxnLst>
                    <a:rect l="0" t="0" r="r" b="b"/>
                    <a:pathLst>
                      <a:path w="82" h="99">
                        <a:moveTo>
                          <a:pt x="81" y="0"/>
                        </a:moveTo>
                        <a:lnTo>
                          <a:pt x="64" y="18"/>
                        </a:lnTo>
                        <a:lnTo>
                          <a:pt x="52" y="23"/>
                        </a:lnTo>
                        <a:lnTo>
                          <a:pt x="41" y="35"/>
                        </a:lnTo>
                        <a:lnTo>
                          <a:pt x="29" y="52"/>
                        </a:lnTo>
                        <a:lnTo>
                          <a:pt x="18" y="64"/>
                        </a:lnTo>
                        <a:lnTo>
                          <a:pt x="6" y="86"/>
                        </a:lnTo>
                        <a:lnTo>
                          <a:pt x="0"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80" name="Group 396"/>
                <p:cNvGrpSpPr>
                  <a:grpSpLocks/>
                </p:cNvGrpSpPr>
                <p:nvPr/>
              </p:nvGrpSpPr>
              <p:grpSpPr bwMode="auto">
                <a:xfrm>
                  <a:off x="4302" y="720"/>
                  <a:ext cx="105" cy="93"/>
                  <a:chOff x="4302" y="720"/>
                  <a:chExt cx="105" cy="93"/>
                </a:xfrm>
              </p:grpSpPr>
              <p:sp>
                <p:nvSpPr>
                  <p:cNvPr id="195981" name="Freeform 397"/>
                  <p:cNvSpPr>
                    <a:spLocks/>
                  </p:cNvSpPr>
                  <p:nvPr/>
                </p:nvSpPr>
                <p:spPr bwMode="ltGray">
                  <a:xfrm>
                    <a:off x="4302" y="720"/>
                    <a:ext cx="105" cy="93"/>
                  </a:xfrm>
                  <a:custGeom>
                    <a:avLst/>
                    <a:gdLst/>
                    <a:ahLst/>
                    <a:cxnLst>
                      <a:cxn ang="0">
                        <a:pos x="104" y="80"/>
                      </a:cxn>
                      <a:cxn ang="0">
                        <a:pos x="99" y="58"/>
                      </a:cxn>
                      <a:cxn ang="0">
                        <a:pos x="92" y="40"/>
                      </a:cxn>
                      <a:cxn ang="0">
                        <a:pos x="87" y="34"/>
                      </a:cxn>
                      <a:cxn ang="0">
                        <a:pos x="80" y="23"/>
                      </a:cxn>
                      <a:cxn ang="0">
                        <a:pos x="70" y="11"/>
                      </a:cxn>
                      <a:cxn ang="0">
                        <a:pos x="52" y="11"/>
                      </a:cxn>
                      <a:cxn ang="0">
                        <a:pos x="34" y="5"/>
                      </a:cxn>
                      <a:cxn ang="0">
                        <a:pos x="17" y="5"/>
                      </a:cxn>
                      <a:cxn ang="0">
                        <a:pos x="5" y="0"/>
                      </a:cxn>
                      <a:cxn ang="0">
                        <a:pos x="0" y="17"/>
                      </a:cxn>
                      <a:cxn ang="0">
                        <a:pos x="5" y="34"/>
                      </a:cxn>
                      <a:cxn ang="0">
                        <a:pos x="5" y="51"/>
                      </a:cxn>
                      <a:cxn ang="0">
                        <a:pos x="12" y="63"/>
                      </a:cxn>
                      <a:cxn ang="0">
                        <a:pos x="23" y="75"/>
                      </a:cxn>
                      <a:cxn ang="0">
                        <a:pos x="34" y="80"/>
                      </a:cxn>
                      <a:cxn ang="0">
                        <a:pos x="41" y="87"/>
                      </a:cxn>
                      <a:cxn ang="0">
                        <a:pos x="52" y="92"/>
                      </a:cxn>
                      <a:cxn ang="0">
                        <a:pos x="63" y="92"/>
                      </a:cxn>
                      <a:cxn ang="0">
                        <a:pos x="75" y="92"/>
                      </a:cxn>
                      <a:cxn ang="0">
                        <a:pos x="87" y="87"/>
                      </a:cxn>
                      <a:cxn ang="0">
                        <a:pos x="104" y="80"/>
                      </a:cxn>
                    </a:cxnLst>
                    <a:rect l="0" t="0" r="r" b="b"/>
                    <a:pathLst>
                      <a:path w="105" h="93">
                        <a:moveTo>
                          <a:pt x="104" y="80"/>
                        </a:moveTo>
                        <a:lnTo>
                          <a:pt x="99" y="58"/>
                        </a:lnTo>
                        <a:lnTo>
                          <a:pt x="92" y="40"/>
                        </a:lnTo>
                        <a:lnTo>
                          <a:pt x="87" y="34"/>
                        </a:lnTo>
                        <a:lnTo>
                          <a:pt x="80" y="23"/>
                        </a:lnTo>
                        <a:lnTo>
                          <a:pt x="70" y="11"/>
                        </a:lnTo>
                        <a:lnTo>
                          <a:pt x="52" y="11"/>
                        </a:lnTo>
                        <a:lnTo>
                          <a:pt x="34" y="5"/>
                        </a:lnTo>
                        <a:lnTo>
                          <a:pt x="17" y="5"/>
                        </a:lnTo>
                        <a:lnTo>
                          <a:pt x="5" y="0"/>
                        </a:lnTo>
                        <a:lnTo>
                          <a:pt x="0" y="17"/>
                        </a:lnTo>
                        <a:lnTo>
                          <a:pt x="5" y="34"/>
                        </a:lnTo>
                        <a:lnTo>
                          <a:pt x="5" y="51"/>
                        </a:lnTo>
                        <a:lnTo>
                          <a:pt x="12" y="63"/>
                        </a:lnTo>
                        <a:lnTo>
                          <a:pt x="23" y="75"/>
                        </a:lnTo>
                        <a:lnTo>
                          <a:pt x="34" y="80"/>
                        </a:lnTo>
                        <a:lnTo>
                          <a:pt x="41" y="87"/>
                        </a:lnTo>
                        <a:lnTo>
                          <a:pt x="52" y="92"/>
                        </a:lnTo>
                        <a:lnTo>
                          <a:pt x="63" y="92"/>
                        </a:lnTo>
                        <a:lnTo>
                          <a:pt x="75" y="92"/>
                        </a:lnTo>
                        <a:lnTo>
                          <a:pt x="87" y="87"/>
                        </a:lnTo>
                        <a:lnTo>
                          <a:pt x="104" y="8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82" name="Freeform 398"/>
                  <p:cNvSpPr>
                    <a:spLocks/>
                  </p:cNvSpPr>
                  <p:nvPr/>
                </p:nvSpPr>
                <p:spPr bwMode="ltGray">
                  <a:xfrm>
                    <a:off x="4308" y="720"/>
                    <a:ext cx="99" cy="81"/>
                  </a:xfrm>
                  <a:custGeom>
                    <a:avLst/>
                    <a:gdLst/>
                    <a:ahLst/>
                    <a:cxnLst>
                      <a:cxn ang="0">
                        <a:pos x="0" y="0"/>
                      </a:cxn>
                      <a:cxn ang="0">
                        <a:pos x="12" y="17"/>
                      </a:cxn>
                      <a:cxn ang="0">
                        <a:pos x="23" y="29"/>
                      </a:cxn>
                      <a:cxn ang="0">
                        <a:pos x="35" y="40"/>
                      </a:cxn>
                      <a:cxn ang="0">
                        <a:pos x="46" y="51"/>
                      </a:cxn>
                      <a:cxn ang="0">
                        <a:pos x="64" y="63"/>
                      </a:cxn>
                      <a:cxn ang="0">
                        <a:pos x="86" y="75"/>
                      </a:cxn>
                      <a:cxn ang="0">
                        <a:pos x="98" y="80"/>
                      </a:cxn>
                    </a:cxnLst>
                    <a:rect l="0" t="0" r="r" b="b"/>
                    <a:pathLst>
                      <a:path w="99" h="81">
                        <a:moveTo>
                          <a:pt x="0" y="0"/>
                        </a:moveTo>
                        <a:lnTo>
                          <a:pt x="12" y="17"/>
                        </a:lnTo>
                        <a:lnTo>
                          <a:pt x="23" y="29"/>
                        </a:lnTo>
                        <a:lnTo>
                          <a:pt x="35" y="40"/>
                        </a:lnTo>
                        <a:lnTo>
                          <a:pt x="46" y="51"/>
                        </a:lnTo>
                        <a:lnTo>
                          <a:pt x="64" y="63"/>
                        </a:lnTo>
                        <a:lnTo>
                          <a:pt x="86" y="75"/>
                        </a:lnTo>
                        <a:lnTo>
                          <a:pt x="98" y="80"/>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grpSp>
        <p:grpSp>
          <p:nvGrpSpPr>
            <p:cNvPr id="195983" name="Group 399"/>
            <p:cNvGrpSpPr>
              <a:grpSpLocks/>
            </p:cNvGrpSpPr>
            <p:nvPr/>
          </p:nvGrpSpPr>
          <p:grpSpPr bwMode="auto">
            <a:xfrm>
              <a:off x="6711950" y="1741488"/>
              <a:ext cx="192088" cy="176212"/>
              <a:chOff x="4199" y="1030"/>
              <a:chExt cx="121" cy="111"/>
            </a:xfrm>
          </p:grpSpPr>
          <p:sp>
            <p:nvSpPr>
              <p:cNvPr id="195984" name="Freeform 400"/>
              <p:cNvSpPr>
                <a:spLocks/>
              </p:cNvSpPr>
              <p:nvPr/>
            </p:nvSpPr>
            <p:spPr bwMode="ltGray">
              <a:xfrm>
                <a:off x="4199" y="1030"/>
                <a:ext cx="121" cy="111"/>
              </a:xfrm>
              <a:custGeom>
                <a:avLst/>
                <a:gdLst/>
                <a:ahLst/>
                <a:cxnLst>
                  <a:cxn ang="0">
                    <a:pos x="29" y="110"/>
                  </a:cxn>
                  <a:cxn ang="0">
                    <a:pos x="22" y="110"/>
                  </a:cxn>
                  <a:cxn ang="0">
                    <a:pos x="17" y="110"/>
                  </a:cxn>
                  <a:cxn ang="0">
                    <a:pos x="11" y="104"/>
                  </a:cxn>
                  <a:cxn ang="0">
                    <a:pos x="5" y="98"/>
                  </a:cxn>
                  <a:cxn ang="0">
                    <a:pos x="0" y="69"/>
                  </a:cxn>
                  <a:cxn ang="0">
                    <a:pos x="0" y="58"/>
                  </a:cxn>
                  <a:cxn ang="0">
                    <a:pos x="5" y="46"/>
                  </a:cxn>
                  <a:cxn ang="0">
                    <a:pos x="11" y="41"/>
                  </a:cxn>
                  <a:cxn ang="0">
                    <a:pos x="34" y="23"/>
                  </a:cxn>
                  <a:cxn ang="0">
                    <a:pos x="39" y="23"/>
                  </a:cxn>
                  <a:cxn ang="0">
                    <a:pos x="46" y="17"/>
                  </a:cxn>
                  <a:cxn ang="0">
                    <a:pos x="51" y="17"/>
                  </a:cxn>
                  <a:cxn ang="0">
                    <a:pos x="57" y="12"/>
                  </a:cxn>
                  <a:cxn ang="0">
                    <a:pos x="63" y="12"/>
                  </a:cxn>
                  <a:cxn ang="0">
                    <a:pos x="68" y="6"/>
                  </a:cxn>
                  <a:cxn ang="0">
                    <a:pos x="74" y="6"/>
                  </a:cxn>
                  <a:cxn ang="0">
                    <a:pos x="80" y="0"/>
                  </a:cxn>
                  <a:cxn ang="0">
                    <a:pos x="86" y="0"/>
                  </a:cxn>
                  <a:cxn ang="0">
                    <a:pos x="97" y="0"/>
                  </a:cxn>
                  <a:cxn ang="0">
                    <a:pos x="103" y="0"/>
                  </a:cxn>
                  <a:cxn ang="0">
                    <a:pos x="108" y="12"/>
                  </a:cxn>
                  <a:cxn ang="0">
                    <a:pos x="120" y="35"/>
                  </a:cxn>
                  <a:cxn ang="0">
                    <a:pos x="120" y="41"/>
                  </a:cxn>
                  <a:cxn ang="0">
                    <a:pos x="120" y="52"/>
                  </a:cxn>
                  <a:cxn ang="0">
                    <a:pos x="120" y="58"/>
                  </a:cxn>
                  <a:cxn ang="0">
                    <a:pos x="115" y="64"/>
                  </a:cxn>
                  <a:cxn ang="0">
                    <a:pos x="115" y="69"/>
                  </a:cxn>
                  <a:cxn ang="0">
                    <a:pos x="103" y="69"/>
                  </a:cxn>
                  <a:cxn ang="0">
                    <a:pos x="97" y="69"/>
                  </a:cxn>
                  <a:cxn ang="0">
                    <a:pos x="91" y="64"/>
                  </a:cxn>
                  <a:cxn ang="0">
                    <a:pos x="91" y="69"/>
                  </a:cxn>
                  <a:cxn ang="0">
                    <a:pos x="91" y="75"/>
                  </a:cxn>
                  <a:cxn ang="0">
                    <a:pos x="91" y="81"/>
                  </a:cxn>
                  <a:cxn ang="0">
                    <a:pos x="86" y="87"/>
                  </a:cxn>
                  <a:cxn ang="0">
                    <a:pos x="80" y="87"/>
                  </a:cxn>
                  <a:cxn ang="0">
                    <a:pos x="68" y="87"/>
                  </a:cxn>
                  <a:cxn ang="0">
                    <a:pos x="68" y="81"/>
                  </a:cxn>
                  <a:cxn ang="0">
                    <a:pos x="63" y="81"/>
                  </a:cxn>
                  <a:cxn ang="0">
                    <a:pos x="63" y="87"/>
                  </a:cxn>
                  <a:cxn ang="0">
                    <a:pos x="63" y="93"/>
                  </a:cxn>
                  <a:cxn ang="0">
                    <a:pos x="57" y="98"/>
                  </a:cxn>
                  <a:cxn ang="0">
                    <a:pos x="51" y="98"/>
                  </a:cxn>
                  <a:cxn ang="0">
                    <a:pos x="39" y="98"/>
                  </a:cxn>
                  <a:cxn ang="0">
                    <a:pos x="34" y="93"/>
                  </a:cxn>
                  <a:cxn ang="0">
                    <a:pos x="34" y="98"/>
                  </a:cxn>
                  <a:cxn ang="0">
                    <a:pos x="34" y="104"/>
                  </a:cxn>
                  <a:cxn ang="0">
                    <a:pos x="29" y="110"/>
                  </a:cxn>
                </a:cxnLst>
                <a:rect l="0" t="0" r="r" b="b"/>
                <a:pathLst>
                  <a:path w="121" h="111">
                    <a:moveTo>
                      <a:pt x="29" y="110"/>
                    </a:moveTo>
                    <a:lnTo>
                      <a:pt x="22" y="110"/>
                    </a:lnTo>
                    <a:lnTo>
                      <a:pt x="17" y="110"/>
                    </a:lnTo>
                    <a:lnTo>
                      <a:pt x="11" y="104"/>
                    </a:lnTo>
                    <a:lnTo>
                      <a:pt x="5" y="98"/>
                    </a:lnTo>
                    <a:lnTo>
                      <a:pt x="0" y="69"/>
                    </a:lnTo>
                    <a:lnTo>
                      <a:pt x="0" y="58"/>
                    </a:lnTo>
                    <a:lnTo>
                      <a:pt x="5" y="46"/>
                    </a:lnTo>
                    <a:lnTo>
                      <a:pt x="11" y="41"/>
                    </a:lnTo>
                    <a:lnTo>
                      <a:pt x="34" y="23"/>
                    </a:lnTo>
                    <a:lnTo>
                      <a:pt x="39" y="23"/>
                    </a:lnTo>
                    <a:lnTo>
                      <a:pt x="46" y="17"/>
                    </a:lnTo>
                    <a:lnTo>
                      <a:pt x="51" y="17"/>
                    </a:lnTo>
                    <a:lnTo>
                      <a:pt x="57" y="12"/>
                    </a:lnTo>
                    <a:lnTo>
                      <a:pt x="63" y="12"/>
                    </a:lnTo>
                    <a:lnTo>
                      <a:pt x="68" y="6"/>
                    </a:lnTo>
                    <a:lnTo>
                      <a:pt x="74" y="6"/>
                    </a:lnTo>
                    <a:lnTo>
                      <a:pt x="80" y="0"/>
                    </a:lnTo>
                    <a:lnTo>
                      <a:pt x="86" y="0"/>
                    </a:lnTo>
                    <a:lnTo>
                      <a:pt x="97" y="0"/>
                    </a:lnTo>
                    <a:lnTo>
                      <a:pt x="103" y="0"/>
                    </a:lnTo>
                    <a:lnTo>
                      <a:pt x="108" y="12"/>
                    </a:lnTo>
                    <a:lnTo>
                      <a:pt x="120" y="35"/>
                    </a:lnTo>
                    <a:lnTo>
                      <a:pt x="120" y="41"/>
                    </a:lnTo>
                    <a:lnTo>
                      <a:pt x="120" y="52"/>
                    </a:lnTo>
                    <a:lnTo>
                      <a:pt x="120" y="58"/>
                    </a:lnTo>
                    <a:lnTo>
                      <a:pt x="115" y="64"/>
                    </a:lnTo>
                    <a:lnTo>
                      <a:pt x="115" y="69"/>
                    </a:lnTo>
                    <a:lnTo>
                      <a:pt x="103" y="69"/>
                    </a:lnTo>
                    <a:lnTo>
                      <a:pt x="97" y="69"/>
                    </a:lnTo>
                    <a:lnTo>
                      <a:pt x="91" y="64"/>
                    </a:lnTo>
                    <a:lnTo>
                      <a:pt x="91" y="69"/>
                    </a:lnTo>
                    <a:lnTo>
                      <a:pt x="91" y="75"/>
                    </a:lnTo>
                    <a:lnTo>
                      <a:pt x="91" y="81"/>
                    </a:lnTo>
                    <a:lnTo>
                      <a:pt x="86" y="87"/>
                    </a:lnTo>
                    <a:lnTo>
                      <a:pt x="80" y="87"/>
                    </a:lnTo>
                    <a:lnTo>
                      <a:pt x="68" y="87"/>
                    </a:lnTo>
                    <a:lnTo>
                      <a:pt x="68" y="81"/>
                    </a:lnTo>
                    <a:lnTo>
                      <a:pt x="63" y="81"/>
                    </a:lnTo>
                    <a:lnTo>
                      <a:pt x="63" y="87"/>
                    </a:lnTo>
                    <a:lnTo>
                      <a:pt x="63" y="93"/>
                    </a:lnTo>
                    <a:lnTo>
                      <a:pt x="57" y="98"/>
                    </a:lnTo>
                    <a:lnTo>
                      <a:pt x="51" y="98"/>
                    </a:lnTo>
                    <a:lnTo>
                      <a:pt x="39" y="98"/>
                    </a:lnTo>
                    <a:lnTo>
                      <a:pt x="34" y="93"/>
                    </a:lnTo>
                    <a:lnTo>
                      <a:pt x="34" y="98"/>
                    </a:lnTo>
                    <a:lnTo>
                      <a:pt x="34" y="104"/>
                    </a:lnTo>
                    <a:lnTo>
                      <a:pt x="29" y="110"/>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grpSp>
            <p:nvGrpSpPr>
              <p:cNvPr id="195985" name="Group 401"/>
              <p:cNvGrpSpPr>
                <a:grpSpLocks/>
              </p:cNvGrpSpPr>
              <p:nvPr/>
            </p:nvGrpSpPr>
            <p:grpSpPr bwMode="auto">
              <a:xfrm>
                <a:off x="4225" y="1063"/>
                <a:ext cx="65" cy="54"/>
                <a:chOff x="4225" y="1063"/>
                <a:chExt cx="65" cy="54"/>
              </a:xfrm>
            </p:grpSpPr>
            <p:sp>
              <p:nvSpPr>
                <p:cNvPr id="195986" name="Line 402"/>
                <p:cNvSpPr>
                  <a:spLocks noChangeShapeType="1"/>
                </p:cNvSpPr>
                <p:nvPr/>
              </p:nvSpPr>
              <p:spPr bwMode="ltGray">
                <a:xfrm>
                  <a:off x="4225" y="1092"/>
                  <a:ext cx="6" cy="25"/>
                </a:xfrm>
                <a:prstGeom prst="line">
                  <a:avLst/>
                </a:prstGeom>
                <a:noFill/>
                <a:ln w="12700">
                  <a:solidFill>
                    <a:srgbClr val="FF9900"/>
                  </a:solidFill>
                  <a:round/>
                  <a:headEnd/>
                  <a:tailEnd/>
                </a:ln>
                <a:effectLst/>
              </p:spPr>
              <p:txBody>
                <a:bodyPr wrap="none" anchor="ctr"/>
                <a:lstStyle/>
                <a:p>
                  <a:endParaRPr lang="en-US" dirty="0"/>
                </a:p>
              </p:txBody>
            </p:sp>
            <p:sp>
              <p:nvSpPr>
                <p:cNvPr id="195987" name="Line 403"/>
                <p:cNvSpPr>
                  <a:spLocks noChangeShapeType="1"/>
                </p:cNvSpPr>
                <p:nvPr/>
              </p:nvSpPr>
              <p:spPr bwMode="ltGray">
                <a:xfrm>
                  <a:off x="4248" y="1075"/>
                  <a:ext cx="6" cy="24"/>
                </a:xfrm>
                <a:prstGeom prst="line">
                  <a:avLst/>
                </a:prstGeom>
                <a:noFill/>
                <a:ln w="12700">
                  <a:solidFill>
                    <a:srgbClr val="FF9900"/>
                  </a:solidFill>
                  <a:round/>
                  <a:headEnd/>
                  <a:tailEnd/>
                </a:ln>
                <a:effectLst/>
              </p:spPr>
              <p:txBody>
                <a:bodyPr wrap="none" anchor="ctr"/>
                <a:lstStyle/>
                <a:p>
                  <a:endParaRPr lang="en-US" dirty="0"/>
                </a:p>
              </p:txBody>
            </p:sp>
            <p:sp>
              <p:nvSpPr>
                <p:cNvPr id="195988" name="Line 404"/>
                <p:cNvSpPr>
                  <a:spLocks noChangeShapeType="1"/>
                </p:cNvSpPr>
                <p:nvPr/>
              </p:nvSpPr>
              <p:spPr bwMode="ltGray">
                <a:xfrm>
                  <a:off x="4286" y="1063"/>
                  <a:ext cx="4" cy="26"/>
                </a:xfrm>
                <a:prstGeom prst="line">
                  <a:avLst/>
                </a:prstGeom>
                <a:noFill/>
                <a:ln w="12700">
                  <a:solidFill>
                    <a:srgbClr val="FF9900"/>
                  </a:solidFill>
                  <a:round/>
                  <a:headEnd/>
                  <a:tailEnd/>
                </a:ln>
                <a:effectLst/>
              </p:spPr>
              <p:txBody>
                <a:bodyPr wrap="none" anchor="ctr"/>
                <a:lstStyle/>
                <a:p>
                  <a:endParaRPr lang="en-US" dirty="0"/>
                </a:p>
              </p:txBody>
            </p:sp>
          </p:grpSp>
        </p:grpSp>
        <p:sp>
          <p:nvSpPr>
            <p:cNvPr id="195989" name="Freeform 405"/>
            <p:cNvSpPr>
              <a:spLocks/>
            </p:cNvSpPr>
            <p:nvPr/>
          </p:nvSpPr>
          <p:spPr bwMode="ltGray">
            <a:xfrm>
              <a:off x="7227888" y="2747963"/>
              <a:ext cx="93662" cy="60325"/>
            </a:xfrm>
            <a:custGeom>
              <a:avLst/>
              <a:gdLst/>
              <a:ahLst/>
              <a:cxnLst>
                <a:cxn ang="0">
                  <a:pos x="59" y="38"/>
                </a:cxn>
                <a:cxn ang="0">
                  <a:pos x="38" y="4"/>
                </a:cxn>
                <a:cxn ang="0">
                  <a:pos x="0" y="14"/>
                </a:cxn>
              </a:cxnLst>
              <a:rect l="0" t="0" r="r" b="b"/>
              <a:pathLst>
                <a:path w="59" h="38">
                  <a:moveTo>
                    <a:pt x="59" y="38"/>
                  </a:moveTo>
                  <a:cubicBezTo>
                    <a:pt x="55" y="32"/>
                    <a:pt x="47" y="7"/>
                    <a:pt x="38" y="4"/>
                  </a:cubicBezTo>
                  <a:cubicBezTo>
                    <a:pt x="28" y="0"/>
                    <a:pt x="7" y="12"/>
                    <a:pt x="0" y="14"/>
                  </a:cubicBezTo>
                </a:path>
              </a:pathLst>
            </a:custGeom>
            <a:noFill/>
            <a:ln w="12700" cap="flat" cmpd="sng">
              <a:solidFill>
                <a:srgbClr val="000000"/>
              </a:solidFill>
              <a:prstDash val="solid"/>
              <a:round/>
              <a:headEnd type="none" w="med" len="med"/>
              <a:tailEnd type="none" w="med" len="med"/>
            </a:ln>
            <a:effectLst/>
          </p:spPr>
          <p:txBody>
            <a:bodyPr wrap="none" anchor="ctr"/>
            <a:lstStyle/>
            <a:p>
              <a:endParaRPr lang="en-US" dirty="0"/>
            </a:p>
          </p:txBody>
        </p:sp>
        <p:sp>
          <p:nvSpPr>
            <p:cNvPr id="195990" name="Freeform 406"/>
            <p:cNvSpPr>
              <a:spLocks/>
            </p:cNvSpPr>
            <p:nvPr/>
          </p:nvSpPr>
          <p:spPr bwMode="ltGray">
            <a:xfrm>
              <a:off x="6710363" y="1751013"/>
              <a:ext cx="211137" cy="268287"/>
            </a:xfrm>
            <a:custGeom>
              <a:avLst/>
              <a:gdLst/>
              <a:ahLst/>
              <a:cxnLst>
                <a:cxn ang="0">
                  <a:pos x="51" y="145"/>
                </a:cxn>
                <a:cxn ang="0">
                  <a:pos x="46" y="139"/>
                </a:cxn>
                <a:cxn ang="0">
                  <a:pos x="34" y="133"/>
                </a:cxn>
                <a:cxn ang="0">
                  <a:pos x="29" y="133"/>
                </a:cxn>
                <a:cxn ang="0">
                  <a:pos x="22" y="127"/>
                </a:cxn>
                <a:cxn ang="0">
                  <a:pos x="11" y="110"/>
                </a:cxn>
                <a:cxn ang="0">
                  <a:pos x="5" y="98"/>
                </a:cxn>
                <a:cxn ang="0">
                  <a:pos x="0" y="70"/>
                </a:cxn>
                <a:cxn ang="0">
                  <a:pos x="0" y="58"/>
                </a:cxn>
                <a:cxn ang="0">
                  <a:pos x="5" y="46"/>
                </a:cxn>
                <a:cxn ang="0">
                  <a:pos x="11" y="41"/>
                </a:cxn>
                <a:cxn ang="0">
                  <a:pos x="34" y="23"/>
                </a:cxn>
                <a:cxn ang="0">
                  <a:pos x="40" y="23"/>
                </a:cxn>
                <a:cxn ang="0">
                  <a:pos x="46" y="17"/>
                </a:cxn>
                <a:cxn ang="0">
                  <a:pos x="51" y="17"/>
                </a:cxn>
                <a:cxn ang="0">
                  <a:pos x="57" y="12"/>
                </a:cxn>
                <a:cxn ang="0">
                  <a:pos x="63" y="12"/>
                </a:cxn>
                <a:cxn ang="0">
                  <a:pos x="68" y="6"/>
                </a:cxn>
                <a:cxn ang="0">
                  <a:pos x="75" y="6"/>
                </a:cxn>
                <a:cxn ang="0">
                  <a:pos x="80" y="0"/>
                </a:cxn>
                <a:cxn ang="0">
                  <a:pos x="86" y="0"/>
                </a:cxn>
                <a:cxn ang="0">
                  <a:pos x="97" y="0"/>
                </a:cxn>
                <a:cxn ang="0">
                  <a:pos x="103" y="0"/>
                </a:cxn>
                <a:cxn ang="0">
                  <a:pos x="109" y="12"/>
                </a:cxn>
                <a:cxn ang="0">
                  <a:pos x="109" y="6"/>
                </a:cxn>
                <a:cxn ang="0">
                  <a:pos x="115" y="0"/>
                </a:cxn>
                <a:cxn ang="0">
                  <a:pos x="120" y="0"/>
                </a:cxn>
                <a:cxn ang="0">
                  <a:pos x="126" y="0"/>
                </a:cxn>
                <a:cxn ang="0">
                  <a:pos x="132" y="12"/>
                </a:cxn>
                <a:cxn ang="0">
                  <a:pos x="132" y="17"/>
                </a:cxn>
                <a:cxn ang="0">
                  <a:pos x="126" y="52"/>
                </a:cxn>
                <a:cxn ang="0">
                  <a:pos x="132" y="64"/>
                </a:cxn>
                <a:cxn ang="0">
                  <a:pos x="132" y="81"/>
                </a:cxn>
                <a:cxn ang="0">
                  <a:pos x="132" y="93"/>
                </a:cxn>
                <a:cxn ang="0">
                  <a:pos x="132" y="104"/>
                </a:cxn>
                <a:cxn ang="0">
                  <a:pos x="126" y="110"/>
                </a:cxn>
                <a:cxn ang="0">
                  <a:pos x="115" y="122"/>
                </a:cxn>
                <a:cxn ang="0">
                  <a:pos x="109" y="133"/>
                </a:cxn>
                <a:cxn ang="0">
                  <a:pos x="109" y="156"/>
                </a:cxn>
                <a:cxn ang="0">
                  <a:pos x="57" y="168"/>
                </a:cxn>
                <a:cxn ang="0">
                  <a:pos x="51" y="151"/>
                </a:cxn>
                <a:cxn ang="0">
                  <a:pos x="51" y="145"/>
                </a:cxn>
              </a:cxnLst>
              <a:rect l="0" t="0" r="r" b="b"/>
              <a:pathLst>
                <a:path w="133" h="169">
                  <a:moveTo>
                    <a:pt x="51" y="145"/>
                  </a:moveTo>
                  <a:lnTo>
                    <a:pt x="46" y="139"/>
                  </a:lnTo>
                  <a:lnTo>
                    <a:pt x="34" y="133"/>
                  </a:lnTo>
                  <a:lnTo>
                    <a:pt x="29" y="133"/>
                  </a:lnTo>
                  <a:lnTo>
                    <a:pt x="22" y="127"/>
                  </a:lnTo>
                  <a:lnTo>
                    <a:pt x="11" y="110"/>
                  </a:lnTo>
                  <a:lnTo>
                    <a:pt x="5" y="98"/>
                  </a:lnTo>
                  <a:lnTo>
                    <a:pt x="0" y="70"/>
                  </a:lnTo>
                  <a:lnTo>
                    <a:pt x="0" y="58"/>
                  </a:lnTo>
                  <a:lnTo>
                    <a:pt x="5" y="46"/>
                  </a:lnTo>
                  <a:lnTo>
                    <a:pt x="11" y="41"/>
                  </a:lnTo>
                  <a:lnTo>
                    <a:pt x="34" y="23"/>
                  </a:lnTo>
                  <a:lnTo>
                    <a:pt x="40" y="23"/>
                  </a:lnTo>
                  <a:lnTo>
                    <a:pt x="46" y="17"/>
                  </a:lnTo>
                  <a:lnTo>
                    <a:pt x="51" y="17"/>
                  </a:lnTo>
                  <a:lnTo>
                    <a:pt x="57" y="12"/>
                  </a:lnTo>
                  <a:lnTo>
                    <a:pt x="63" y="12"/>
                  </a:lnTo>
                  <a:lnTo>
                    <a:pt x="68" y="6"/>
                  </a:lnTo>
                  <a:lnTo>
                    <a:pt x="75" y="6"/>
                  </a:lnTo>
                  <a:lnTo>
                    <a:pt x="80" y="0"/>
                  </a:lnTo>
                  <a:lnTo>
                    <a:pt x="86" y="0"/>
                  </a:lnTo>
                  <a:lnTo>
                    <a:pt x="97" y="0"/>
                  </a:lnTo>
                  <a:lnTo>
                    <a:pt x="103" y="0"/>
                  </a:lnTo>
                  <a:lnTo>
                    <a:pt x="109" y="12"/>
                  </a:lnTo>
                  <a:lnTo>
                    <a:pt x="109" y="6"/>
                  </a:lnTo>
                  <a:lnTo>
                    <a:pt x="115" y="0"/>
                  </a:lnTo>
                  <a:lnTo>
                    <a:pt x="120" y="0"/>
                  </a:lnTo>
                  <a:lnTo>
                    <a:pt x="126" y="0"/>
                  </a:lnTo>
                  <a:lnTo>
                    <a:pt x="132" y="12"/>
                  </a:lnTo>
                  <a:lnTo>
                    <a:pt x="132" y="17"/>
                  </a:lnTo>
                  <a:lnTo>
                    <a:pt x="126" y="52"/>
                  </a:lnTo>
                  <a:lnTo>
                    <a:pt x="132" y="64"/>
                  </a:lnTo>
                  <a:lnTo>
                    <a:pt x="132" y="81"/>
                  </a:lnTo>
                  <a:lnTo>
                    <a:pt x="132" y="93"/>
                  </a:lnTo>
                  <a:lnTo>
                    <a:pt x="132" y="104"/>
                  </a:lnTo>
                  <a:lnTo>
                    <a:pt x="126" y="110"/>
                  </a:lnTo>
                  <a:lnTo>
                    <a:pt x="115" y="122"/>
                  </a:lnTo>
                  <a:lnTo>
                    <a:pt x="109" y="133"/>
                  </a:lnTo>
                  <a:lnTo>
                    <a:pt x="109" y="156"/>
                  </a:lnTo>
                  <a:lnTo>
                    <a:pt x="57" y="168"/>
                  </a:lnTo>
                  <a:lnTo>
                    <a:pt x="51" y="151"/>
                  </a:lnTo>
                  <a:lnTo>
                    <a:pt x="51" y="145"/>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grpSp>
          <p:nvGrpSpPr>
            <p:cNvPr id="195991" name="Group 407"/>
            <p:cNvGrpSpPr>
              <a:grpSpLocks/>
            </p:cNvGrpSpPr>
            <p:nvPr/>
          </p:nvGrpSpPr>
          <p:grpSpPr bwMode="auto">
            <a:xfrm>
              <a:off x="5978525" y="1898650"/>
              <a:ext cx="155575" cy="155575"/>
              <a:chOff x="3762" y="1019"/>
              <a:chExt cx="98" cy="98"/>
            </a:xfrm>
          </p:grpSpPr>
          <p:sp>
            <p:nvSpPr>
              <p:cNvPr id="195992" name="Freeform 408"/>
              <p:cNvSpPr>
                <a:spLocks/>
              </p:cNvSpPr>
              <p:nvPr/>
            </p:nvSpPr>
            <p:spPr bwMode="ltGray">
              <a:xfrm>
                <a:off x="3762" y="1019"/>
                <a:ext cx="98" cy="98"/>
              </a:xfrm>
              <a:custGeom>
                <a:avLst/>
                <a:gdLst/>
                <a:ahLst/>
                <a:cxnLst>
                  <a:cxn ang="0">
                    <a:pos x="63" y="0"/>
                  </a:cxn>
                  <a:cxn ang="0">
                    <a:pos x="46" y="0"/>
                  </a:cxn>
                  <a:cxn ang="0">
                    <a:pos x="29" y="5"/>
                  </a:cxn>
                  <a:cxn ang="0">
                    <a:pos x="22" y="17"/>
                  </a:cxn>
                  <a:cxn ang="0">
                    <a:pos x="11" y="29"/>
                  </a:cxn>
                  <a:cxn ang="0">
                    <a:pos x="5" y="46"/>
                  </a:cxn>
                  <a:cxn ang="0">
                    <a:pos x="0" y="57"/>
                  </a:cxn>
                  <a:cxn ang="0">
                    <a:pos x="0" y="68"/>
                  </a:cxn>
                  <a:cxn ang="0">
                    <a:pos x="0" y="80"/>
                  </a:cxn>
                  <a:cxn ang="0">
                    <a:pos x="5" y="97"/>
                  </a:cxn>
                  <a:cxn ang="0">
                    <a:pos x="34" y="97"/>
                  </a:cxn>
                  <a:cxn ang="0">
                    <a:pos x="63" y="92"/>
                  </a:cxn>
                  <a:cxn ang="0">
                    <a:pos x="75" y="86"/>
                  </a:cxn>
                  <a:cxn ang="0">
                    <a:pos x="86" y="75"/>
                  </a:cxn>
                  <a:cxn ang="0">
                    <a:pos x="92" y="57"/>
                  </a:cxn>
                  <a:cxn ang="0">
                    <a:pos x="97" y="40"/>
                  </a:cxn>
                  <a:cxn ang="0">
                    <a:pos x="97" y="29"/>
                  </a:cxn>
                  <a:cxn ang="0">
                    <a:pos x="92" y="5"/>
                  </a:cxn>
                  <a:cxn ang="0">
                    <a:pos x="86" y="0"/>
                  </a:cxn>
                  <a:cxn ang="0">
                    <a:pos x="63" y="0"/>
                  </a:cxn>
                </a:cxnLst>
                <a:rect l="0" t="0" r="r" b="b"/>
                <a:pathLst>
                  <a:path w="98" h="98">
                    <a:moveTo>
                      <a:pt x="63" y="0"/>
                    </a:moveTo>
                    <a:lnTo>
                      <a:pt x="46" y="0"/>
                    </a:lnTo>
                    <a:lnTo>
                      <a:pt x="29" y="5"/>
                    </a:lnTo>
                    <a:lnTo>
                      <a:pt x="22" y="17"/>
                    </a:lnTo>
                    <a:lnTo>
                      <a:pt x="11" y="29"/>
                    </a:lnTo>
                    <a:lnTo>
                      <a:pt x="5" y="46"/>
                    </a:lnTo>
                    <a:lnTo>
                      <a:pt x="0" y="57"/>
                    </a:lnTo>
                    <a:lnTo>
                      <a:pt x="0" y="68"/>
                    </a:lnTo>
                    <a:lnTo>
                      <a:pt x="0" y="80"/>
                    </a:lnTo>
                    <a:lnTo>
                      <a:pt x="5" y="97"/>
                    </a:lnTo>
                    <a:lnTo>
                      <a:pt x="34" y="97"/>
                    </a:lnTo>
                    <a:lnTo>
                      <a:pt x="63" y="92"/>
                    </a:lnTo>
                    <a:lnTo>
                      <a:pt x="75" y="86"/>
                    </a:lnTo>
                    <a:lnTo>
                      <a:pt x="86" y="75"/>
                    </a:lnTo>
                    <a:lnTo>
                      <a:pt x="92" y="57"/>
                    </a:lnTo>
                    <a:lnTo>
                      <a:pt x="97" y="40"/>
                    </a:lnTo>
                    <a:lnTo>
                      <a:pt x="97" y="29"/>
                    </a:lnTo>
                    <a:lnTo>
                      <a:pt x="92" y="5"/>
                    </a:lnTo>
                    <a:lnTo>
                      <a:pt x="86" y="0"/>
                    </a:lnTo>
                    <a:lnTo>
                      <a:pt x="63"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93" name="Freeform 409"/>
              <p:cNvSpPr>
                <a:spLocks/>
              </p:cNvSpPr>
              <p:nvPr/>
            </p:nvSpPr>
            <p:spPr bwMode="ltGray">
              <a:xfrm>
                <a:off x="3762" y="1019"/>
                <a:ext cx="87" cy="93"/>
              </a:xfrm>
              <a:custGeom>
                <a:avLst/>
                <a:gdLst/>
                <a:ahLst/>
                <a:cxnLst>
                  <a:cxn ang="0">
                    <a:pos x="86" y="0"/>
                  </a:cxn>
                  <a:cxn ang="0">
                    <a:pos x="68" y="23"/>
                  </a:cxn>
                  <a:cxn ang="0">
                    <a:pos x="57" y="40"/>
                  </a:cxn>
                  <a:cxn ang="0">
                    <a:pos x="51" y="51"/>
                  </a:cxn>
                  <a:cxn ang="0">
                    <a:pos x="34" y="63"/>
                  </a:cxn>
                  <a:cxn ang="0">
                    <a:pos x="22" y="80"/>
                  </a:cxn>
                  <a:cxn ang="0">
                    <a:pos x="5" y="92"/>
                  </a:cxn>
                  <a:cxn ang="0">
                    <a:pos x="0" y="92"/>
                  </a:cxn>
                </a:cxnLst>
                <a:rect l="0" t="0" r="r" b="b"/>
                <a:pathLst>
                  <a:path w="87" h="93">
                    <a:moveTo>
                      <a:pt x="86" y="0"/>
                    </a:moveTo>
                    <a:lnTo>
                      <a:pt x="68" y="23"/>
                    </a:lnTo>
                    <a:lnTo>
                      <a:pt x="57" y="40"/>
                    </a:lnTo>
                    <a:lnTo>
                      <a:pt x="51" y="51"/>
                    </a:lnTo>
                    <a:lnTo>
                      <a:pt x="34" y="63"/>
                    </a:lnTo>
                    <a:lnTo>
                      <a:pt x="22" y="80"/>
                    </a:lnTo>
                    <a:lnTo>
                      <a:pt x="5" y="92"/>
                    </a:lnTo>
                    <a:lnTo>
                      <a:pt x="0" y="92"/>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94" name="Group 410"/>
            <p:cNvGrpSpPr>
              <a:grpSpLocks/>
            </p:cNvGrpSpPr>
            <p:nvPr/>
          </p:nvGrpSpPr>
          <p:grpSpPr bwMode="auto">
            <a:xfrm>
              <a:off x="6124575" y="2392363"/>
              <a:ext cx="146050" cy="157162"/>
              <a:chOff x="3854" y="1330"/>
              <a:chExt cx="92" cy="99"/>
            </a:xfrm>
          </p:grpSpPr>
          <p:sp>
            <p:nvSpPr>
              <p:cNvPr id="195995" name="Freeform 411"/>
              <p:cNvSpPr>
                <a:spLocks/>
              </p:cNvSpPr>
              <p:nvPr/>
            </p:nvSpPr>
            <p:spPr bwMode="ltGray">
              <a:xfrm>
                <a:off x="3854" y="1330"/>
                <a:ext cx="92" cy="99"/>
              </a:xfrm>
              <a:custGeom>
                <a:avLst/>
                <a:gdLst/>
                <a:ahLst/>
                <a:cxnLst>
                  <a:cxn ang="0">
                    <a:pos x="62" y="0"/>
                  </a:cxn>
                  <a:cxn ang="0">
                    <a:pos x="46" y="6"/>
                  </a:cxn>
                  <a:cxn ang="0">
                    <a:pos x="29" y="12"/>
                  </a:cxn>
                  <a:cxn ang="0">
                    <a:pos x="17" y="17"/>
                  </a:cxn>
                  <a:cxn ang="0">
                    <a:pos x="12" y="29"/>
                  </a:cxn>
                  <a:cxn ang="0">
                    <a:pos x="5" y="46"/>
                  </a:cxn>
                  <a:cxn ang="0">
                    <a:pos x="0" y="64"/>
                  </a:cxn>
                  <a:cxn ang="0">
                    <a:pos x="0" y="69"/>
                  </a:cxn>
                  <a:cxn ang="0">
                    <a:pos x="0" y="86"/>
                  </a:cxn>
                  <a:cxn ang="0">
                    <a:pos x="5" y="98"/>
                  </a:cxn>
                  <a:cxn ang="0">
                    <a:pos x="29" y="98"/>
                  </a:cxn>
                  <a:cxn ang="0">
                    <a:pos x="57" y="93"/>
                  </a:cxn>
                  <a:cxn ang="0">
                    <a:pos x="74" y="86"/>
                  </a:cxn>
                  <a:cxn ang="0">
                    <a:pos x="86" y="75"/>
                  </a:cxn>
                  <a:cxn ang="0">
                    <a:pos x="91" y="64"/>
                  </a:cxn>
                  <a:cxn ang="0">
                    <a:pos x="91" y="46"/>
                  </a:cxn>
                  <a:cxn ang="0">
                    <a:pos x="91" y="29"/>
                  </a:cxn>
                  <a:cxn ang="0">
                    <a:pos x="91" y="6"/>
                  </a:cxn>
                  <a:cxn ang="0">
                    <a:pos x="86" y="0"/>
                  </a:cxn>
                  <a:cxn ang="0">
                    <a:pos x="62" y="0"/>
                  </a:cxn>
                </a:cxnLst>
                <a:rect l="0" t="0" r="r" b="b"/>
                <a:pathLst>
                  <a:path w="92" h="99">
                    <a:moveTo>
                      <a:pt x="62" y="0"/>
                    </a:moveTo>
                    <a:lnTo>
                      <a:pt x="46" y="6"/>
                    </a:lnTo>
                    <a:lnTo>
                      <a:pt x="29" y="12"/>
                    </a:lnTo>
                    <a:lnTo>
                      <a:pt x="17" y="17"/>
                    </a:lnTo>
                    <a:lnTo>
                      <a:pt x="12" y="29"/>
                    </a:lnTo>
                    <a:lnTo>
                      <a:pt x="5" y="46"/>
                    </a:lnTo>
                    <a:lnTo>
                      <a:pt x="0" y="64"/>
                    </a:lnTo>
                    <a:lnTo>
                      <a:pt x="0" y="69"/>
                    </a:lnTo>
                    <a:lnTo>
                      <a:pt x="0" y="86"/>
                    </a:lnTo>
                    <a:lnTo>
                      <a:pt x="5" y="98"/>
                    </a:lnTo>
                    <a:lnTo>
                      <a:pt x="29" y="98"/>
                    </a:lnTo>
                    <a:lnTo>
                      <a:pt x="57" y="93"/>
                    </a:lnTo>
                    <a:lnTo>
                      <a:pt x="74" y="86"/>
                    </a:lnTo>
                    <a:lnTo>
                      <a:pt x="86" y="75"/>
                    </a:lnTo>
                    <a:lnTo>
                      <a:pt x="91" y="64"/>
                    </a:lnTo>
                    <a:lnTo>
                      <a:pt x="91" y="46"/>
                    </a:lnTo>
                    <a:lnTo>
                      <a:pt x="91" y="29"/>
                    </a:lnTo>
                    <a:lnTo>
                      <a:pt x="91" y="6"/>
                    </a:lnTo>
                    <a:lnTo>
                      <a:pt x="86" y="0"/>
                    </a:lnTo>
                    <a:lnTo>
                      <a:pt x="62"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96" name="Freeform 412"/>
              <p:cNvSpPr>
                <a:spLocks/>
              </p:cNvSpPr>
              <p:nvPr/>
            </p:nvSpPr>
            <p:spPr bwMode="ltGray">
              <a:xfrm>
                <a:off x="3854" y="1330"/>
                <a:ext cx="87" cy="99"/>
              </a:xfrm>
              <a:custGeom>
                <a:avLst/>
                <a:gdLst/>
                <a:ahLst/>
                <a:cxnLst>
                  <a:cxn ang="0">
                    <a:pos x="86" y="0"/>
                  </a:cxn>
                  <a:cxn ang="0">
                    <a:pos x="69" y="23"/>
                  </a:cxn>
                  <a:cxn ang="0">
                    <a:pos x="57" y="40"/>
                  </a:cxn>
                  <a:cxn ang="0">
                    <a:pos x="46" y="52"/>
                  </a:cxn>
                  <a:cxn ang="0">
                    <a:pos x="34" y="69"/>
                  </a:cxn>
                  <a:cxn ang="0">
                    <a:pos x="23" y="81"/>
                  </a:cxn>
                  <a:cxn ang="0">
                    <a:pos x="5" y="93"/>
                  </a:cxn>
                  <a:cxn ang="0">
                    <a:pos x="0" y="98"/>
                  </a:cxn>
                </a:cxnLst>
                <a:rect l="0" t="0" r="r" b="b"/>
                <a:pathLst>
                  <a:path w="87" h="99">
                    <a:moveTo>
                      <a:pt x="86" y="0"/>
                    </a:moveTo>
                    <a:lnTo>
                      <a:pt x="69" y="23"/>
                    </a:lnTo>
                    <a:lnTo>
                      <a:pt x="57" y="40"/>
                    </a:lnTo>
                    <a:lnTo>
                      <a:pt x="46" y="52"/>
                    </a:lnTo>
                    <a:lnTo>
                      <a:pt x="34" y="69"/>
                    </a:lnTo>
                    <a:lnTo>
                      <a:pt x="23" y="81"/>
                    </a:lnTo>
                    <a:lnTo>
                      <a:pt x="5" y="93"/>
                    </a:lnTo>
                    <a:lnTo>
                      <a:pt x="0"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5997" name="Group 413"/>
            <p:cNvGrpSpPr>
              <a:grpSpLocks/>
            </p:cNvGrpSpPr>
            <p:nvPr/>
          </p:nvGrpSpPr>
          <p:grpSpPr bwMode="auto">
            <a:xfrm>
              <a:off x="5903913" y="2163763"/>
              <a:ext cx="166687" cy="147637"/>
              <a:chOff x="3715" y="1186"/>
              <a:chExt cx="105" cy="93"/>
            </a:xfrm>
          </p:grpSpPr>
          <p:sp>
            <p:nvSpPr>
              <p:cNvPr id="195998" name="Freeform 414"/>
              <p:cNvSpPr>
                <a:spLocks/>
              </p:cNvSpPr>
              <p:nvPr/>
            </p:nvSpPr>
            <p:spPr bwMode="ltGray">
              <a:xfrm>
                <a:off x="3715" y="1186"/>
                <a:ext cx="105" cy="93"/>
              </a:xfrm>
              <a:custGeom>
                <a:avLst/>
                <a:gdLst/>
                <a:ahLst/>
                <a:cxnLst>
                  <a:cxn ang="0">
                    <a:pos x="104" y="80"/>
                  </a:cxn>
                  <a:cxn ang="0">
                    <a:pos x="98" y="63"/>
                  </a:cxn>
                  <a:cxn ang="0">
                    <a:pos x="92" y="46"/>
                  </a:cxn>
                  <a:cxn ang="0">
                    <a:pos x="86" y="35"/>
                  </a:cxn>
                  <a:cxn ang="0">
                    <a:pos x="81" y="23"/>
                  </a:cxn>
                  <a:cxn ang="0">
                    <a:pos x="64" y="12"/>
                  </a:cxn>
                  <a:cxn ang="0">
                    <a:pos x="52" y="12"/>
                  </a:cxn>
                  <a:cxn ang="0">
                    <a:pos x="35" y="6"/>
                  </a:cxn>
                  <a:cxn ang="0">
                    <a:pos x="18" y="6"/>
                  </a:cxn>
                  <a:cxn ang="0">
                    <a:pos x="6" y="0"/>
                  </a:cxn>
                  <a:cxn ang="0">
                    <a:pos x="0" y="17"/>
                  </a:cxn>
                  <a:cxn ang="0">
                    <a:pos x="6" y="35"/>
                  </a:cxn>
                  <a:cxn ang="0">
                    <a:pos x="6" y="52"/>
                  </a:cxn>
                  <a:cxn ang="0">
                    <a:pos x="12" y="63"/>
                  </a:cxn>
                  <a:cxn ang="0">
                    <a:pos x="23" y="74"/>
                  </a:cxn>
                  <a:cxn ang="0">
                    <a:pos x="35" y="80"/>
                  </a:cxn>
                  <a:cxn ang="0">
                    <a:pos x="40" y="86"/>
                  </a:cxn>
                  <a:cxn ang="0">
                    <a:pos x="47" y="92"/>
                  </a:cxn>
                  <a:cxn ang="0">
                    <a:pos x="64" y="92"/>
                  </a:cxn>
                  <a:cxn ang="0">
                    <a:pos x="86" y="86"/>
                  </a:cxn>
                  <a:cxn ang="0">
                    <a:pos x="104" y="80"/>
                  </a:cxn>
                </a:cxnLst>
                <a:rect l="0" t="0" r="r" b="b"/>
                <a:pathLst>
                  <a:path w="105" h="93">
                    <a:moveTo>
                      <a:pt x="104" y="80"/>
                    </a:moveTo>
                    <a:lnTo>
                      <a:pt x="98" y="63"/>
                    </a:lnTo>
                    <a:lnTo>
                      <a:pt x="92" y="46"/>
                    </a:lnTo>
                    <a:lnTo>
                      <a:pt x="86" y="35"/>
                    </a:lnTo>
                    <a:lnTo>
                      <a:pt x="81" y="23"/>
                    </a:lnTo>
                    <a:lnTo>
                      <a:pt x="64" y="12"/>
                    </a:lnTo>
                    <a:lnTo>
                      <a:pt x="52" y="12"/>
                    </a:lnTo>
                    <a:lnTo>
                      <a:pt x="35" y="6"/>
                    </a:lnTo>
                    <a:lnTo>
                      <a:pt x="18" y="6"/>
                    </a:lnTo>
                    <a:lnTo>
                      <a:pt x="6" y="0"/>
                    </a:lnTo>
                    <a:lnTo>
                      <a:pt x="0" y="17"/>
                    </a:lnTo>
                    <a:lnTo>
                      <a:pt x="6" y="35"/>
                    </a:lnTo>
                    <a:lnTo>
                      <a:pt x="6" y="52"/>
                    </a:lnTo>
                    <a:lnTo>
                      <a:pt x="12" y="63"/>
                    </a:lnTo>
                    <a:lnTo>
                      <a:pt x="23" y="74"/>
                    </a:lnTo>
                    <a:lnTo>
                      <a:pt x="35" y="80"/>
                    </a:lnTo>
                    <a:lnTo>
                      <a:pt x="40" y="86"/>
                    </a:lnTo>
                    <a:lnTo>
                      <a:pt x="47" y="92"/>
                    </a:lnTo>
                    <a:lnTo>
                      <a:pt x="64" y="92"/>
                    </a:lnTo>
                    <a:lnTo>
                      <a:pt x="86" y="86"/>
                    </a:lnTo>
                    <a:lnTo>
                      <a:pt x="104" y="8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5999" name="Freeform 415"/>
              <p:cNvSpPr>
                <a:spLocks/>
              </p:cNvSpPr>
              <p:nvPr/>
            </p:nvSpPr>
            <p:spPr bwMode="ltGray">
              <a:xfrm>
                <a:off x="3721" y="1192"/>
                <a:ext cx="99" cy="76"/>
              </a:xfrm>
              <a:custGeom>
                <a:avLst/>
                <a:gdLst/>
                <a:ahLst/>
                <a:cxnLst>
                  <a:cxn ang="0">
                    <a:pos x="0" y="0"/>
                  </a:cxn>
                  <a:cxn ang="0">
                    <a:pos x="12" y="11"/>
                  </a:cxn>
                  <a:cxn ang="0">
                    <a:pos x="22" y="23"/>
                  </a:cxn>
                  <a:cxn ang="0">
                    <a:pos x="34" y="34"/>
                  </a:cxn>
                  <a:cxn ang="0">
                    <a:pos x="46" y="46"/>
                  </a:cxn>
                  <a:cxn ang="0">
                    <a:pos x="63" y="58"/>
                  </a:cxn>
                  <a:cxn ang="0">
                    <a:pos x="86" y="69"/>
                  </a:cxn>
                  <a:cxn ang="0">
                    <a:pos x="98" y="75"/>
                  </a:cxn>
                </a:cxnLst>
                <a:rect l="0" t="0" r="r" b="b"/>
                <a:pathLst>
                  <a:path w="99" h="76">
                    <a:moveTo>
                      <a:pt x="0" y="0"/>
                    </a:moveTo>
                    <a:lnTo>
                      <a:pt x="12" y="11"/>
                    </a:lnTo>
                    <a:lnTo>
                      <a:pt x="22" y="23"/>
                    </a:lnTo>
                    <a:lnTo>
                      <a:pt x="34" y="34"/>
                    </a:lnTo>
                    <a:lnTo>
                      <a:pt x="46" y="46"/>
                    </a:lnTo>
                    <a:lnTo>
                      <a:pt x="63" y="58"/>
                    </a:lnTo>
                    <a:lnTo>
                      <a:pt x="86" y="69"/>
                    </a:lnTo>
                    <a:lnTo>
                      <a:pt x="98" y="75"/>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6000" name="Group 416"/>
            <p:cNvGrpSpPr>
              <a:grpSpLocks/>
            </p:cNvGrpSpPr>
            <p:nvPr/>
          </p:nvGrpSpPr>
          <p:grpSpPr bwMode="auto">
            <a:xfrm>
              <a:off x="5969000" y="2292350"/>
              <a:ext cx="119063" cy="165100"/>
              <a:chOff x="3756" y="1267"/>
              <a:chExt cx="75" cy="104"/>
            </a:xfrm>
          </p:grpSpPr>
          <p:sp>
            <p:nvSpPr>
              <p:cNvPr id="196001" name="Freeform 417"/>
              <p:cNvSpPr>
                <a:spLocks/>
              </p:cNvSpPr>
              <p:nvPr/>
            </p:nvSpPr>
            <p:spPr bwMode="ltGray">
              <a:xfrm>
                <a:off x="3756" y="1267"/>
                <a:ext cx="75" cy="104"/>
              </a:xfrm>
              <a:custGeom>
                <a:avLst/>
                <a:gdLst/>
                <a:ahLst/>
                <a:cxnLst>
                  <a:cxn ang="0">
                    <a:pos x="57" y="0"/>
                  </a:cxn>
                  <a:cxn ang="0">
                    <a:pos x="40" y="5"/>
                  </a:cxn>
                  <a:cxn ang="0">
                    <a:pos x="29" y="12"/>
                  </a:cxn>
                  <a:cxn ang="0">
                    <a:pos x="17" y="17"/>
                  </a:cxn>
                  <a:cxn ang="0">
                    <a:pos x="12" y="22"/>
                  </a:cxn>
                  <a:cxn ang="0">
                    <a:pos x="0" y="40"/>
                  </a:cxn>
                  <a:cxn ang="0">
                    <a:pos x="0" y="51"/>
                  </a:cxn>
                  <a:cxn ang="0">
                    <a:pos x="0" y="69"/>
                  </a:cxn>
                  <a:cxn ang="0">
                    <a:pos x="0" y="86"/>
                  </a:cxn>
                  <a:cxn ang="0">
                    <a:pos x="0" y="103"/>
                  </a:cxn>
                  <a:cxn ang="0">
                    <a:pos x="12" y="98"/>
                  </a:cxn>
                  <a:cxn ang="0">
                    <a:pos x="23" y="98"/>
                  </a:cxn>
                  <a:cxn ang="0">
                    <a:pos x="40" y="91"/>
                  </a:cxn>
                  <a:cxn ang="0">
                    <a:pos x="57" y="86"/>
                  </a:cxn>
                  <a:cxn ang="0">
                    <a:pos x="63" y="80"/>
                  </a:cxn>
                  <a:cxn ang="0">
                    <a:pos x="69" y="74"/>
                  </a:cxn>
                  <a:cxn ang="0">
                    <a:pos x="74" y="69"/>
                  </a:cxn>
                  <a:cxn ang="0">
                    <a:pos x="74" y="57"/>
                  </a:cxn>
                  <a:cxn ang="0">
                    <a:pos x="74" y="51"/>
                  </a:cxn>
                  <a:cxn ang="0">
                    <a:pos x="74" y="34"/>
                  </a:cxn>
                  <a:cxn ang="0">
                    <a:pos x="74" y="17"/>
                  </a:cxn>
                  <a:cxn ang="0">
                    <a:pos x="69" y="5"/>
                  </a:cxn>
                  <a:cxn ang="0">
                    <a:pos x="69" y="0"/>
                  </a:cxn>
                  <a:cxn ang="0">
                    <a:pos x="57" y="0"/>
                  </a:cxn>
                </a:cxnLst>
                <a:rect l="0" t="0" r="r" b="b"/>
                <a:pathLst>
                  <a:path w="75" h="104">
                    <a:moveTo>
                      <a:pt x="57" y="0"/>
                    </a:moveTo>
                    <a:lnTo>
                      <a:pt x="40" y="5"/>
                    </a:lnTo>
                    <a:lnTo>
                      <a:pt x="29" y="12"/>
                    </a:lnTo>
                    <a:lnTo>
                      <a:pt x="17" y="17"/>
                    </a:lnTo>
                    <a:lnTo>
                      <a:pt x="12" y="22"/>
                    </a:lnTo>
                    <a:lnTo>
                      <a:pt x="0" y="40"/>
                    </a:lnTo>
                    <a:lnTo>
                      <a:pt x="0" y="51"/>
                    </a:lnTo>
                    <a:lnTo>
                      <a:pt x="0" y="69"/>
                    </a:lnTo>
                    <a:lnTo>
                      <a:pt x="0" y="86"/>
                    </a:lnTo>
                    <a:lnTo>
                      <a:pt x="0" y="103"/>
                    </a:lnTo>
                    <a:lnTo>
                      <a:pt x="12" y="98"/>
                    </a:lnTo>
                    <a:lnTo>
                      <a:pt x="23" y="98"/>
                    </a:lnTo>
                    <a:lnTo>
                      <a:pt x="40" y="91"/>
                    </a:lnTo>
                    <a:lnTo>
                      <a:pt x="57" y="86"/>
                    </a:lnTo>
                    <a:lnTo>
                      <a:pt x="63" y="80"/>
                    </a:lnTo>
                    <a:lnTo>
                      <a:pt x="69" y="74"/>
                    </a:lnTo>
                    <a:lnTo>
                      <a:pt x="74" y="69"/>
                    </a:lnTo>
                    <a:lnTo>
                      <a:pt x="74" y="57"/>
                    </a:lnTo>
                    <a:lnTo>
                      <a:pt x="74" y="51"/>
                    </a:lnTo>
                    <a:lnTo>
                      <a:pt x="74" y="34"/>
                    </a:lnTo>
                    <a:lnTo>
                      <a:pt x="74" y="17"/>
                    </a:lnTo>
                    <a:lnTo>
                      <a:pt x="69" y="5"/>
                    </a:lnTo>
                    <a:lnTo>
                      <a:pt x="69" y="0"/>
                    </a:lnTo>
                    <a:lnTo>
                      <a:pt x="57" y="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02" name="Freeform 418"/>
              <p:cNvSpPr>
                <a:spLocks/>
              </p:cNvSpPr>
              <p:nvPr/>
            </p:nvSpPr>
            <p:spPr bwMode="ltGray">
              <a:xfrm>
                <a:off x="3756" y="1267"/>
                <a:ext cx="70" cy="104"/>
              </a:xfrm>
              <a:custGeom>
                <a:avLst/>
                <a:gdLst/>
                <a:ahLst/>
                <a:cxnLst>
                  <a:cxn ang="0">
                    <a:pos x="69" y="0"/>
                  </a:cxn>
                  <a:cxn ang="0">
                    <a:pos x="64" y="17"/>
                  </a:cxn>
                  <a:cxn ang="0">
                    <a:pos x="52" y="29"/>
                  </a:cxn>
                  <a:cxn ang="0">
                    <a:pos x="40" y="46"/>
                  </a:cxn>
                  <a:cxn ang="0">
                    <a:pos x="29" y="57"/>
                  </a:cxn>
                  <a:cxn ang="0">
                    <a:pos x="17" y="80"/>
                  </a:cxn>
                  <a:cxn ang="0">
                    <a:pos x="12" y="91"/>
                  </a:cxn>
                  <a:cxn ang="0">
                    <a:pos x="0" y="103"/>
                  </a:cxn>
                </a:cxnLst>
                <a:rect l="0" t="0" r="r" b="b"/>
                <a:pathLst>
                  <a:path w="70" h="104">
                    <a:moveTo>
                      <a:pt x="69" y="0"/>
                    </a:moveTo>
                    <a:lnTo>
                      <a:pt x="64" y="17"/>
                    </a:lnTo>
                    <a:lnTo>
                      <a:pt x="52" y="29"/>
                    </a:lnTo>
                    <a:lnTo>
                      <a:pt x="40" y="46"/>
                    </a:lnTo>
                    <a:lnTo>
                      <a:pt x="29" y="57"/>
                    </a:lnTo>
                    <a:lnTo>
                      <a:pt x="17" y="80"/>
                    </a:lnTo>
                    <a:lnTo>
                      <a:pt x="12" y="91"/>
                    </a:lnTo>
                    <a:lnTo>
                      <a:pt x="0" y="103"/>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6003" name="Group 419"/>
            <p:cNvGrpSpPr>
              <a:grpSpLocks/>
            </p:cNvGrpSpPr>
            <p:nvPr/>
          </p:nvGrpSpPr>
          <p:grpSpPr bwMode="auto">
            <a:xfrm>
              <a:off x="5922963" y="1770063"/>
              <a:ext cx="203200" cy="139700"/>
              <a:chOff x="3727" y="938"/>
              <a:chExt cx="128" cy="88"/>
            </a:xfrm>
          </p:grpSpPr>
          <p:sp>
            <p:nvSpPr>
              <p:cNvPr id="196004" name="Freeform 420"/>
              <p:cNvSpPr>
                <a:spLocks/>
              </p:cNvSpPr>
              <p:nvPr/>
            </p:nvSpPr>
            <p:spPr bwMode="ltGray">
              <a:xfrm>
                <a:off x="3727" y="938"/>
                <a:ext cx="128" cy="88"/>
              </a:xfrm>
              <a:custGeom>
                <a:avLst/>
                <a:gdLst/>
                <a:ahLst/>
                <a:cxnLst>
                  <a:cxn ang="0">
                    <a:pos x="122" y="82"/>
                  </a:cxn>
                  <a:cxn ang="0">
                    <a:pos x="93" y="87"/>
                  </a:cxn>
                  <a:cxn ang="0">
                    <a:pos x="75" y="87"/>
                  </a:cxn>
                  <a:cxn ang="0">
                    <a:pos x="58" y="87"/>
                  </a:cxn>
                  <a:cxn ang="0">
                    <a:pos x="52" y="82"/>
                  </a:cxn>
                  <a:cxn ang="0">
                    <a:pos x="41" y="82"/>
                  </a:cxn>
                  <a:cxn ang="0">
                    <a:pos x="29" y="70"/>
                  </a:cxn>
                  <a:cxn ang="0">
                    <a:pos x="23" y="63"/>
                  </a:cxn>
                  <a:cxn ang="0">
                    <a:pos x="23" y="53"/>
                  </a:cxn>
                  <a:cxn ang="0">
                    <a:pos x="17" y="41"/>
                  </a:cxn>
                  <a:cxn ang="0">
                    <a:pos x="12" y="34"/>
                  </a:cxn>
                  <a:cxn ang="0">
                    <a:pos x="6" y="24"/>
                  </a:cxn>
                  <a:cxn ang="0">
                    <a:pos x="0" y="17"/>
                  </a:cxn>
                  <a:cxn ang="0">
                    <a:pos x="12" y="12"/>
                  </a:cxn>
                  <a:cxn ang="0">
                    <a:pos x="29" y="5"/>
                  </a:cxn>
                  <a:cxn ang="0">
                    <a:pos x="41" y="5"/>
                  </a:cxn>
                  <a:cxn ang="0">
                    <a:pos x="58" y="0"/>
                  </a:cxn>
                  <a:cxn ang="0">
                    <a:pos x="69" y="0"/>
                  </a:cxn>
                  <a:cxn ang="0">
                    <a:pos x="81" y="0"/>
                  </a:cxn>
                  <a:cxn ang="0">
                    <a:pos x="93" y="5"/>
                  </a:cxn>
                  <a:cxn ang="0">
                    <a:pos x="104" y="12"/>
                  </a:cxn>
                  <a:cxn ang="0">
                    <a:pos x="115" y="17"/>
                  </a:cxn>
                  <a:cxn ang="0">
                    <a:pos x="122" y="24"/>
                  </a:cxn>
                  <a:cxn ang="0">
                    <a:pos x="122" y="41"/>
                  </a:cxn>
                  <a:cxn ang="0">
                    <a:pos x="127" y="58"/>
                  </a:cxn>
                  <a:cxn ang="0">
                    <a:pos x="122" y="82"/>
                  </a:cxn>
                </a:cxnLst>
                <a:rect l="0" t="0" r="r" b="b"/>
                <a:pathLst>
                  <a:path w="128" h="88">
                    <a:moveTo>
                      <a:pt x="122" y="82"/>
                    </a:moveTo>
                    <a:lnTo>
                      <a:pt x="93" y="87"/>
                    </a:lnTo>
                    <a:lnTo>
                      <a:pt x="75" y="87"/>
                    </a:lnTo>
                    <a:lnTo>
                      <a:pt x="58" y="87"/>
                    </a:lnTo>
                    <a:lnTo>
                      <a:pt x="52" y="82"/>
                    </a:lnTo>
                    <a:lnTo>
                      <a:pt x="41" y="82"/>
                    </a:lnTo>
                    <a:lnTo>
                      <a:pt x="29" y="70"/>
                    </a:lnTo>
                    <a:lnTo>
                      <a:pt x="23" y="63"/>
                    </a:lnTo>
                    <a:lnTo>
                      <a:pt x="23" y="53"/>
                    </a:lnTo>
                    <a:lnTo>
                      <a:pt x="17" y="41"/>
                    </a:lnTo>
                    <a:lnTo>
                      <a:pt x="12" y="34"/>
                    </a:lnTo>
                    <a:lnTo>
                      <a:pt x="6" y="24"/>
                    </a:lnTo>
                    <a:lnTo>
                      <a:pt x="0" y="17"/>
                    </a:lnTo>
                    <a:lnTo>
                      <a:pt x="12" y="12"/>
                    </a:lnTo>
                    <a:lnTo>
                      <a:pt x="29" y="5"/>
                    </a:lnTo>
                    <a:lnTo>
                      <a:pt x="41" y="5"/>
                    </a:lnTo>
                    <a:lnTo>
                      <a:pt x="58" y="0"/>
                    </a:lnTo>
                    <a:lnTo>
                      <a:pt x="69" y="0"/>
                    </a:lnTo>
                    <a:lnTo>
                      <a:pt x="81" y="0"/>
                    </a:lnTo>
                    <a:lnTo>
                      <a:pt x="93" y="5"/>
                    </a:lnTo>
                    <a:lnTo>
                      <a:pt x="104" y="12"/>
                    </a:lnTo>
                    <a:lnTo>
                      <a:pt x="115" y="17"/>
                    </a:lnTo>
                    <a:lnTo>
                      <a:pt x="122" y="24"/>
                    </a:lnTo>
                    <a:lnTo>
                      <a:pt x="122" y="41"/>
                    </a:lnTo>
                    <a:lnTo>
                      <a:pt x="127" y="58"/>
                    </a:lnTo>
                    <a:lnTo>
                      <a:pt x="122" y="82"/>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05" name="Freeform 421"/>
              <p:cNvSpPr>
                <a:spLocks/>
              </p:cNvSpPr>
              <p:nvPr/>
            </p:nvSpPr>
            <p:spPr bwMode="ltGray">
              <a:xfrm>
                <a:off x="3727" y="955"/>
                <a:ext cx="122" cy="65"/>
              </a:xfrm>
              <a:custGeom>
                <a:avLst/>
                <a:gdLst/>
                <a:ahLst/>
                <a:cxnLst>
                  <a:cxn ang="0">
                    <a:pos x="0" y="6"/>
                  </a:cxn>
                  <a:cxn ang="0">
                    <a:pos x="12" y="0"/>
                  </a:cxn>
                  <a:cxn ang="0">
                    <a:pos x="23" y="0"/>
                  </a:cxn>
                  <a:cxn ang="0">
                    <a:pos x="35" y="6"/>
                  </a:cxn>
                  <a:cxn ang="0">
                    <a:pos x="52" y="6"/>
                  </a:cxn>
                  <a:cxn ang="0">
                    <a:pos x="64" y="12"/>
                  </a:cxn>
                  <a:cxn ang="0">
                    <a:pos x="81" y="17"/>
                  </a:cxn>
                  <a:cxn ang="0">
                    <a:pos x="92" y="29"/>
                  </a:cxn>
                  <a:cxn ang="0">
                    <a:pos x="98" y="35"/>
                  </a:cxn>
                  <a:cxn ang="0">
                    <a:pos x="109" y="46"/>
                  </a:cxn>
                  <a:cxn ang="0">
                    <a:pos x="121" y="64"/>
                  </a:cxn>
                </a:cxnLst>
                <a:rect l="0" t="0" r="r" b="b"/>
                <a:pathLst>
                  <a:path w="122" h="65">
                    <a:moveTo>
                      <a:pt x="0" y="6"/>
                    </a:moveTo>
                    <a:lnTo>
                      <a:pt x="12" y="0"/>
                    </a:lnTo>
                    <a:lnTo>
                      <a:pt x="23" y="0"/>
                    </a:lnTo>
                    <a:lnTo>
                      <a:pt x="35" y="6"/>
                    </a:lnTo>
                    <a:lnTo>
                      <a:pt x="52" y="6"/>
                    </a:lnTo>
                    <a:lnTo>
                      <a:pt x="64" y="12"/>
                    </a:lnTo>
                    <a:lnTo>
                      <a:pt x="81" y="17"/>
                    </a:lnTo>
                    <a:lnTo>
                      <a:pt x="92" y="29"/>
                    </a:lnTo>
                    <a:lnTo>
                      <a:pt x="98" y="35"/>
                    </a:lnTo>
                    <a:lnTo>
                      <a:pt x="109" y="46"/>
                    </a:lnTo>
                    <a:lnTo>
                      <a:pt x="121" y="64"/>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6006" name="Group 422"/>
            <p:cNvGrpSpPr>
              <a:grpSpLocks/>
            </p:cNvGrpSpPr>
            <p:nvPr/>
          </p:nvGrpSpPr>
          <p:grpSpPr bwMode="auto">
            <a:xfrm>
              <a:off x="6873875" y="1230313"/>
              <a:ext cx="303213" cy="176212"/>
              <a:chOff x="4326" y="598"/>
              <a:chExt cx="191" cy="111"/>
            </a:xfrm>
          </p:grpSpPr>
          <p:grpSp>
            <p:nvGrpSpPr>
              <p:cNvPr id="196007" name="Group 423"/>
              <p:cNvGrpSpPr>
                <a:grpSpLocks/>
              </p:cNvGrpSpPr>
              <p:nvPr/>
            </p:nvGrpSpPr>
            <p:grpSpPr bwMode="auto">
              <a:xfrm>
                <a:off x="4424" y="598"/>
                <a:ext cx="93" cy="99"/>
                <a:chOff x="4424" y="598"/>
                <a:chExt cx="93" cy="99"/>
              </a:xfrm>
            </p:grpSpPr>
            <p:sp>
              <p:nvSpPr>
                <p:cNvPr id="196008" name="Freeform 424"/>
                <p:cNvSpPr>
                  <a:spLocks/>
                </p:cNvSpPr>
                <p:nvPr/>
              </p:nvSpPr>
              <p:spPr bwMode="ltGray">
                <a:xfrm>
                  <a:off x="4424" y="598"/>
                  <a:ext cx="93" cy="99"/>
                </a:xfrm>
                <a:custGeom>
                  <a:avLst/>
                  <a:gdLst/>
                  <a:ahLst/>
                  <a:cxnLst>
                    <a:cxn ang="0">
                      <a:pos x="11" y="98"/>
                    </a:cxn>
                    <a:cxn ang="0">
                      <a:pos x="34" y="98"/>
                    </a:cxn>
                    <a:cxn ang="0">
                      <a:pos x="51" y="93"/>
                    </a:cxn>
                    <a:cxn ang="0">
                      <a:pos x="58" y="86"/>
                    </a:cxn>
                    <a:cxn ang="0">
                      <a:pos x="69" y="76"/>
                    </a:cxn>
                    <a:cxn ang="0">
                      <a:pos x="80" y="64"/>
                    </a:cxn>
                    <a:cxn ang="0">
                      <a:pos x="87" y="52"/>
                    </a:cxn>
                    <a:cxn ang="0">
                      <a:pos x="87" y="35"/>
                    </a:cxn>
                    <a:cxn ang="0">
                      <a:pos x="87" y="18"/>
                    </a:cxn>
                    <a:cxn ang="0">
                      <a:pos x="92" y="0"/>
                    </a:cxn>
                    <a:cxn ang="0">
                      <a:pos x="75" y="0"/>
                    </a:cxn>
                    <a:cxn ang="0">
                      <a:pos x="58" y="0"/>
                    </a:cxn>
                    <a:cxn ang="0">
                      <a:pos x="40" y="6"/>
                    </a:cxn>
                    <a:cxn ang="0">
                      <a:pos x="29" y="12"/>
                    </a:cxn>
                    <a:cxn ang="0">
                      <a:pos x="17" y="23"/>
                    </a:cxn>
                    <a:cxn ang="0">
                      <a:pos x="11" y="29"/>
                    </a:cxn>
                    <a:cxn ang="0">
                      <a:pos x="5" y="40"/>
                    </a:cxn>
                    <a:cxn ang="0">
                      <a:pos x="0" y="47"/>
                    </a:cxn>
                    <a:cxn ang="0">
                      <a:pos x="0" y="64"/>
                    </a:cxn>
                    <a:cxn ang="0">
                      <a:pos x="5" y="81"/>
                    </a:cxn>
                    <a:cxn ang="0">
                      <a:pos x="11" y="98"/>
                    </a:cxn>
                  </a:cxnLst>
                  <a:rect l="0" t="0" r="r" b="b"/>
                  <a:pathLst>
                    <a:path w="93" h="99">
                      <a:moveTo>
                        <a:pt x="11" y="98"/>
                      </a:moveTo>
                      <a:lnTo>
                        <a:pt x="34" y="98"/>
                      </a:lnTo>
                      <a:lnTo>
                        <a:pt x="51" y="93"/>
                      </a:lnTo>
                      <a:lnTo>
                        <a:pt x="58" y="86"/>
                      </a:lnTo>
                      <a:lnTo>
                        <a:pt x="69" y="76"/>
                      </a:lnTo>
                      <a:lnTo>
                        <a:pt x="80" y="64"/>
                      </a:lnTo>
                      <a:lnTo>
                        <a:pt x="87" y="52"/>
                      </a:lnTo>
                      <a:lnTo>
                        <a:pt x="87" y="35"/>
                      </a:lnTo>
                      <a:lnTo>
                        <a:pt x="87" y="18"/>
                      </a:lnTo>
                      <a:lnTo>
                        <a:pt x="92" y="0"/>
                      </a:lnTo>
                      <a:lnTo>
                        <a:pt x="75" y="0"/>
                      </a:lnTo>
                      <a:lnTo>
                        <a:pt x="58" y="0"/>
                      </a:lnTo>
                      <a:lnTo>
                        <a:pt x="40" y="6"/>
                      </a:lnTo>
                      <a:lnTo>
                        <a:pt x="29" y="12"/>
                      </a:lnTo>
                      <a:lnTo>
                        <a:pt x="17" y="23"/>
                      </a:lnTo>
                      <a:lnTo>
                        <a:pt x="11" y="29"/>
                      </a:lnTo>
                      <a:lnTo>
                        <a:pt x="5" y="40"/>
                      </a:lnTo>
                      <a:lnTo>
                        <a:pt x="0" y="47"/>
                      </a:lnTo>
                      <a:lnTo>
                        <a:pt x="0" y="64"/>
                      </a:lnTo>
                      <a:lnTo>
                        <a:pt x="5" y="81"/>
                      </a:lnTo>
                      <a:lnTo>
                        <a:pt x="11" y="98"/>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09" name="Freeform 425"/>
                <p:cNvSpPr>
                  <a:spLocks/>
                </p:cNvSpPr>
                <p:nvPr/>
              </p:nvSpPr>
              <p:spPr bwMode="ltGray">
                <a:xfrm>
                  <a:off x="4435" y="598"/>
                  <a:ext cx="82" cy="99"/>
                </a:xfrm>
                <a:custGeom>
                  <a:avLst/>
                  <a:gdLst/>
                  <a:ahLst/>
                  <a:cxnLst>
                    <a:cxn ang="0">
                      <a:pos x="81" y="0"/>
                    </a:cxn>
                    <a:cxn ang="0">
                      <a:pos x="64" y="18"/>
                    </a:cxn>
                    <a:cxn ang="0">
                      <a:pos x="52" y="23"/>
                    </a:cxn>
                    <a:cxn ang="0">
                      <a:pos x="41" y="35"/>
                    </a:cxn>
                    <a:cxn ang="0">
                      <a:pos x="29" y="52"/>
                    </a:cxn>
                    <a:cxn ang="0">
                      <a:pos x="18" y="64"/>
                    </a:cxn>
                    <a:cxn ang="0">
                      <a:pos x="6" y="86"/>
                    </a:cxn>
                    <a:cxn ang="0">
                      <a:pos x="0" y="98"/>
                    </a:cxn>
                  </a:cxnLst>
                  <a:rect l="0" t="0" r="r" b="b"/>
                  <a:pathLst>
                    <a:path w="82" h="99">
                      <a:moveTo>
                        <a:pt x="81" y="0"/>
                      </a:moveTo>
                      <a:lnTo>
                        <a:pt x="64" y="18"/>
                      </a:lnTo>
                      <a:lnTo>
                        <a:pt x="52" y="23"/>
                      </a:lnTo>
                      <a:lnTo>
                        <a:pt x="41" y="35"/>
                      </a:lnTo>
                      <a:lnTo>
                        <a:pt x="29" y="52"/>
                      </a:lnTo>
                      <a:lnTo>
                        <a:pt x="18" y="64"/>
                      </a:lnTo>
                      <a:lnTo>
                        <a:pt x="6" y="86"/>
                      </a:lnTo>
                      <a:lnTo>
                        <a:pt x="0"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6010" name="Group 426"/>
              <p:cNvGrpSpPr>
                <a:grpSpLocks/>
              </p:cNvGrpSpPr>
              <p:nvPr/>
            </p:nvGrpSpPr>
            <p:grpSpPr bwMode="auto">
              <a:xfrm>
                <a:off x="4326" y="616"/>
                <a:ext cx="105" cy="93"/>
                <a:chOff x="4326" y="616"/>
                <a:chExt cx="105" cy="93"/>
              </a:xfrm>
            </p:grpSpPr>
            <p:sp>
              <p:nvSpPr>
                <p:cNvPr id="196011" name="Freeform 427"/>
                <p:cNvSpPr>
                  <a:spLocks/>
                </p:cNvSpPr>
                <p:nvPr/>
              </p:nvSpPr>
              <p:spPr bwMode="ltGray">
                <a:xfrm>
                  <a:off x="4326" y="616"/>
                  <a:ext cx="105" cy="93"/>
                </a:xfrm>
                <a:custGeom>
                  <a:avLst/>
                  <a:gdLst/>
                  <a:ahLst/>
                  <a:cxnLst>
                    <a:cxn ang="0">
                      <a:pos x="104" y="80"/>
                    </a:cxn>
                    <a:cxn ang="0">
                      <a:pos x="99" y="58"/>
                    </a:cxn>
                    <a:cxn ang="0">
                      <a:pos x="92" y="40"/>
                    </a:cxn>
                    <a:cxn ang="0">
                      <a:pos x="87" y="34"/>
                    </a:cxn>
                    <a:cxn ang="0">
                      <a:pos x="80" y="23"/>
                    </a:cxn>
                    <a:cxn ang="0">
                      <a:pos x="70" y="11"/>
                    </a:cxn>
                    <a:cxn ang="0">
                      <a:pos x="52" y="11"/>
                    </a:cxn>
                    <a:cxn ang="0">
                      <a:pos x="34" y="5"/>
                    </a:cxn>
                    <a:cxn ang="0">
                      <a:pos x="17" y="5"/>
                    </a:cxn>
                    <a:cxn ang="0">
                      <a:pos x="5" y="0"/>
                    </a:cxn>
                    <a:cxn ang="0">
                      <a:pos x="0" y="17"/>
                    </a:cxn>
                    <a:cxn ang="0">
                      <a:pos x="5" y="34"/>
                    </a:cxn>
                    <a:cxn ang="0">
                      <a:pos x="5" y="51"/>
                    </a:cxn>
                    <a:cxn ang="0">
                      <a:pos x="12" y="63"/>
                    </a:cxn>
                    <a:cxn ang="0">
                      <a:pos x="23" y="75"/>
                    </a:cxn>
                    <a:cxn ang="0">
                      <a:pos x="34" y="80"/>
                    </a:cxn>
                    <a:cxn ang="0">
                      <a:pos x="41" y="87"/>
                    </a:cxn>
                    <a:cxn ang="0">
                      <a:pos x="52" y="92"/>
                    </a:cxn>
                    <a:cxn ang="0">
                      <a:pos x="63" y="92"/>
                    </a:cxn>
                    <a:cxn ang="0">
                      <a:pos x="75" y="92"/>
                    </a:cxn>
                    <a:cxn ang="0">
                      <a:pos x="87" y="87"/>
                    </a:cxn>
                    <a:cxn ang="0">
                      <a:pos x="104" y="80"/>
                    </a:cxn>
                  </a:cxnLst>
                  <a:rect l="0" t="0" r="r" b="b"/>
                  <a:pathLst>
                    <a:path w="105" h="93">
                      <a:moveTo>
                        <a:pt x="104" y="80"/>
                      </a:moveTo>
                      <a:lnTo>
                        <a:pt x="99" y="58"/>
                      </a:lnTo>
                      <a:lnTo>
                        <a:pt x="92" y="40"/>
                      </a:lnTo>
                      <a:lnTo>
                        <a:pt x="87" y="34"/>
                      </a:lnTo>
                      <a:lnTo>
                        <a:pt x="80" y="23"/>
                      </a:lnTo>
                      <a:lnTo>
                        <a:pt x="70" y="11"/>
                      </a:lnTo>
                      <a:lnTo>
                        <a:pt x="52" y="11"/>
                      </a:lnTo>
                      <a:lnTo>
                        <a:pt x="34" y="5"/>
                      </a:lnTo>
                      <a:lnTo>
                        <a:pt x="17" y="5"/>
                      </a:lnTo>
                      <a:lnTo>
                        <a:pt x="5" y="0"/>
                      </a:lnTo>
                      <a:lnTo>
                        <a:pt x="0" y="17"/>
                      </a:lnTo>
                      <a:lnTo>
                        <a:pt x="5" y="34"/>
                      </a:lnTo>
                      <a:lnTo>
                        <a:pt x="5" y="51"/>
                      </a:lnTo>
                      <a:lnTo>
                        <a:pt x="12" y="63"/>
                      </a:lnTo>
                      <a:lnTo>
                        <a:pt x="23" y="75"/>
                      </a:lnTo>
                      <a:lnTo>
                        <a:pt x="34" y="80"/>
                      </a:lnTo>
                      <a:lnTo>
                        <a:pt x="41" y="87"/>
                      </a:lnTo>
                      <a:lnTo>
                        <a:pt x="52" y="92"/>
                      </a:lnTo>
                      <a:lnTo>
                        <a:pt x="63" y="92"/>
                      </a:lnTo>
                      <a:lnTo>
                        <a:pt x="75" y="92"/>
                      </a:lnTo>
                      <a:lnTo>
                        <a:pt x="87" y="87"/>
                      </a:lnTo>
                      <a:lnTo>
                        <a:pt x="104" y="8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12" name="Freeform 428"/>
                <p:cNvSpPr>
                  <a:spLocks/>
                </p:cNvSpPr>
                <p:nvPr/>
              </p:nvSpPr>
              <p:spPr bwMode="ltGray">
                <a:xfrm>
                  <a:off x="4332" y="616"/>
                  <a:ext cx="99" cy="81"/>
                </a:xfrm>
                <a:custGeom>
                  <a:avLst/>
                  <a:gdLst/>
                  <a:ahLst/>
                  <a:cxnLst>
                    <a:cxn ang="0">
                      <a:pos x="0" y="0"/>
                    </a:cxn>
                    <a:cxn ang="0">
                      <a:pos x="12" y="17"/>
                    </a:cxn>
                    <a:cxn ang="0">
                      <a:pos x="23" y="29"/>
                    </a:cxn>
                    <a:cxn ang="0">
                      <a:pos x="35" y="40"/>
                    </a:cxn>
                    <a:cxn ang="0">
                      <a:pos x="46" y="51"/>
                    </a:cxn>
                    <a:cxn ang="0">
                      <a:pos x="64" y="63"/>
                    </a:cxn>
                    <a:cxn ang="0">
                      <a:pos x="86" y="75"/>
                    </a:cxn>
                    <a:cxn ang="0">
                      <a:pos x="98" y="80"/>
                    </a:cxn>
                  </a:cxnLst>
                  <a:rect l="0" t="0" r="r" b="b"/>
                  <a:pathLst>
                    <a:path w="99" h="81">
                      <a:moveTo>
                        <a:pt x="0" y="0"/>
                      </a:moveTo>
                      <a:lnTo>
                        <a:pt x="12" y="17"/>
                      </a:lnTo>
                      <a:lnTo>
                        <a:pt x="23" y="29"/>
                      </a:lnTo>
                      <a:lnTo>
                        <a:pt x="35" y="40"/>
                      </a:lnTo>
                      <a:lnTo>
                        <a:pt x="46" y="51"/>
                      </a:lnTo>
                      <a:lnTo>
                        <a:pt x="64" y="63"/>
                      </a:lnTo>
                      <a:lnTo>
                        <a:pt x="86" y="75"/>
                      </a:lnTo>
                      <a:lnTo>
                        <a:pt x="98" y="80"/>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sp>
          <p:nvSpPr>
            <p:cNvPr id="196013" name="Freeform 429"/>
            <p:cNvSpPr>
              <a:spLocks/>
            </p:cNvSpPr>
            <p:nvPr/>
          </p:nvSpPr>
          <p:spPr bwMode="ltGray">
            <a:xfrm>
              <a:off x="6710363" y="1751013"/>
              <a:ext cx="192087" cy="176212"/>
            </a:xfrm>
            <a:custGeom>
              <a:avLst/>
              <a:gdLst/>
              <a:ahLst/>
              <a:cxnLst>
                <a:cxn ang="0">
                  <a:pos x="29" y="110"/>
                </a:cxn>
                <a:cxn ang="0">
                  <a:pos x="22" y="110"/>
                </a:cxn>
                <a:cxn ang="0">
                  <a:pos x="17" y="110"/>
                </a:cxn>
                <a:cxn ang="0">
                  <a:pos x="11" y="104"/>
                </a:cxn>
                <a:cxn ang="0">
                  <a:pos x="5" y="98"/>
                </a:cxn>
                <a:cxn ang="0">
                  <a:pos x="0" y="69"/>
                </a:cxn>
                <a:cxn ang="0">
                  <a:pos x="0" y="58"/>
                </a:cxn>
                <a:cxn ang="0">
                  <a:pos x="5" y="46"/>
                </a:cxn>
                <a:cxn ang="0">
                  <a:pos x="11" y="41"/>
                </a:cxn>
                <a:cxn ang="0">
                  <a:pos x="34" y="23"/>
                </a:cxn>
                <a:cxn ang="0">
                  <a:pos x="39" y="23"/>
                </a:cxn>
                <a:cxn ang="0">
                  <a:pos x="46" y="17"/>
                </a:cxn>
                <a:cxn ang="0">
                  <a:pos x="51" y="17"/>
                </a:cxn>
                <a:cxn ang="0">
                  <a:pos x="57" y="12"/>
                </a:cxn>
                <a:cxn ang="0">
                  <a:pos x="63" y="12"/>
                </a:cxn>
                <a:cxn ang="0">
                  <a:pos x="68" y="6"/>
                </a:cxn>
                <a:cxn ang="0">
                  <a:pos x="74" y="6"/>
                </a:cxn>
                <a:cxn ang="0">
                  <a:pos x="80" y="0"/>
                </a:cxn>
                <a:cxn ang="0">
                  <a:pos x="86" y="0"/>
                </a:cxn>
                <a:cxn ang="0">
                  <a:pos x="97" y="0"/>
                </a:cxn>
                <a:cxn ang="0">
                  <a:pos x="103" y="0"/>
                </a:cxn>
                <a:cxn ang="0">
                  <a:pos x="108" y="12"/>
                </a:cxn>
                <a:cxn ang="0">
                  <a:pos x="120" y="35"/>
                </a:cxn>
                <a:cxn ang="0">
                  <a:pos x="120" y="41"/>
                </a:cxn>
                <a:cxn ang="0">
                  <a:pos x="120" y="52"/>
                </a:cxn>
                <a:cxn ang="0">
                  <a:pos x="120" y="58"/>
                </a:cxn>
                <a:cxn ang="0">
                  <a:pos x="115" y="64"/>
                </a:cxn>
                <a:cxn ang="0">
                  <a:pos x="115" y="69"/>
                </a:cxn>
                <a:cxn ang="0">
                  <a:pos x="103" y="69"/>
                </a:cxn>
                <a:cxn ang="0">
                  <a:pos x="97" y="69"/>
                </a:cxn>
                <a:cxn ang="0">
                  <a:pos x="91" y="64"/>
                </a:cxn>
                <a:cxn ang="0">
                  <a:pos x="91" y="69"/>
                </a:cxn>
                <a:cxn ang="0">
                  <a:pos x="91" y="75"/>
                </a:cxn>
                <a:cxn ang="0">
                  <a:pos x="91" y="81"/>
                </a:cxn>
                <a:cxn ang="0">
                  <a:pos x="86" y="87"/>
                </a:cxn>
                <a:cxn ang="0">
                  <a:pos x="80" y="87"/>
                </a:cxn>
                <a:cxn ang="0">
                  <a:pos x="68" y="87"/>
                </a:cxn>
                <a:cxn ang="0">
                  <a:pos x="68" y="81"/>
                </a:cxn>
                <a:cxn ang="0">
                  <a:pos x="63" y="81"/>
                </a:cxn>
                <a:cxn ang="0">
                  <a:pos x="63" y="87"/>
                </a:cxn>
                <a:cxn ang="0">
                  <a:pos x="63" y="93"/>
                </a:cxn>
                <a:cxn ang="0">
                  <a:pos x="57" y="98"/>
                </a:cxn>
                <a:cxn ang="0">
                  <a:pos x="51" y="98"/>
                </a:cxn>
                <a:cxn ang="0">
                  <a:pos x="39" y="98"/>
                </a:cxn>
                <a:cxn ang="0">
                  <a:pos x="34" y="93"/>
                </a:cxn>
                <a:cxn ang="0">
                  <a:pos x="34" y="98"/>
                </a:cxn>
                <a:cxn ang="0">
                  <a:pos x="34" y="104"/>
                </a:cxn>
                <a:cxn ang="0">
                  <a:pos x="29" y="110"/>
                </a:cxn>
              </a:cxnLst>
              <a:rect l="0" t="0" r="r" b="b"/>
              <a:pathLst>
                <a:path w="121" h="111">
                  <a:moveTo>
                    <a:pt x="29" y="110"/>
                  </a:moveTo>
                  <a:lnTo>
                    <a:pt x="22" y="110"/>
                  </a:lnTo>
                  <a:lnTo>
                    <a:pt x="17" y="110"/>
                  </a:lnTo>
                  <a:lnTo>
                    <a:pt x="11" y="104"/>
                  </a:lnTo>
                  <a:lnTo>
                    <a:pt x="5" y="98"/>
                  </a:lnTo>
                  <a:lnTo>
                    <a:pt x="0" y="69"/>
                  </a:lnTo>
                  <a:lnTo>
                    <a:pt x="0" y="58"/>
                  </a:lnTo>
                  <a:lnTo>
                    <a:pt x="5" y="46"/>
                  </a:lnTo>
                  <a:lnTo>
                    <a:pt x="11" y="41"/>
                  </a:lnTo>
                  <a:lnTo>
                    <a:pt x="34" y="23"/>
                  </a:lnTo>
                  <a:lnTo>
                    <a:pt x="39" y="23"/>
                  </a:lnTo>
                  <a:lnTo>
                    <a:pt x="46" y="17"/>
                  </a:lnTo>
                  <a:lnTo>
                    <a:pt x="51" y="17"/>
                  </a:lnTo>
                  <a:lnTo>
                    <a:pt x="57" y="12"/>
                  </a:lnTo>
                  <a:lnTo>
                    <a:pt x="63" y="12"/>
                  </a:lnTo>
                  <a:lnTo>
                    <a:pt x="68" y="6"/>
                  </a:lnTo>
                  <a:lnTo>
                    <a:pt x="74" y="6"/>
                  </a:lnTo>
                  <a:lnTo>
                    <a:pt x="80" y="0"/>
                  </a:lnTo>
                  <a:lnTo>
                    <a:pt x="86" y="0"/>
                  </a:lnTo>
                  <a:lnTo>
                    <a:pt x="97" y="0"/>
                  </a:lnTo>
                  <a:lnTo>
                    <a:pt x="103" y="0"/>
                  </a:lnTo>
                  <a:lnTo>
                    <a:pt x="108" y="12"/>
                  </a:lnTo>
                  <a:lnTo>
                    <a:pt x="120" y="35"/>
                  </a:lnTo>
                  <a:lnTo>
                    <a:pt x="120" y="41"/>
                  </a:lnTo>
                  <a:lnTo>
                    <a:pt x="120" y="52"/>
                  </a:lnTo>
                  <a:lnTo>
                    <a:pt x="120" y="58"/>
                  </a:lnTo>
                  <a:lnTo>
                    <a:pt x="115" y="64"/>
                  </a:lnTo>
                  <a:lnTo>
                    <a:pt x="115" y="69"/>
                  </a:lnTo>
                  <a:lnTo>
                    <a:pt x="103" y="69"/>
                  </a:lnTo>
                  <a:lnTo>
                    <a:pt x="97" y="69"/>
                  </a:lnTo>
                  <a:lnTo>
                    <a:pt x="91" y="64"/>
                  </a:lnTo>
                  <a:lnTo>
                    <a:pt x="91" y="69"/>
                  </a:lnTo>
                  <a:lnTo>
                    <a:pt x="91" y="75"/>
                  </a:lnTo>
                  <a:lnTo>
                    <a:pt x="91" y="81"/>
                  </a:lnTo>
                  <a:lnTo>
                    <a:pt x="86" y="87"/>
                  </a:lnTo>
                  <a:lnTo>
                    <a:pt x="80" y="87"/>
                  </a:lnTo>
                  <a:lnTo>
                    <a:pt x="68" y="87"/>
                  </a:lnTo>
                  <a:lnTo>
                    <a:pt x="68" y="81"/>
                  </a:lnTo>
                  <a:lnTo>
                    <a:pt x="63" y="81"/>
                  </a:lnTo>
                  <a:lnTo>
                    <a:pt x="63" y="87"/>
                  </a:lnTo>
                  <a:lnTo>
                    <a:pt x="63" y="93"/>
                  </a:lnTo>
                  <a:lnTo>
                    <a:pt x="57" y="98"/>
                  </a:lnTo>
                  <a:lnTo>
                    <a:pt x="51" y="98"/>
                  </a:lnTo>
                  <a:lnTo>
                    <a:pt x="39" y="98"/>
                  </a:lnTo>
                  <a:lnTo>
                    <a:pt x="34" y="93"/>
                  </a:lnTo>
                  <a:lnTo>
                    <a:pt x="34" y="98"/>
                  </a:lnTo>
                  <a:lnTo>
                    <a:pt x="34" y="104"/>
                  </a:lnTo>
                  <a:lnTo>
                    <a:pt x="29" y="110"/>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16" name="Freeform 432"/>
            <p:cNvSpPr>
              <a:spLocks/>
            </p:cNvSpPr>
            <p:nvPr/>
          </p:nvSpPr>
          <p:spPr bwMode="ltGray">
            <a:xfrm>
              <a:off x="7138988" y="2776538"/>
              <a:ext cx="239712" cy="230187"/>
            </a:xfrm>
            <a:custGeom>
              <a:avLst/>
              <a:gdLst/>
              <a:ahLst/>
              <a:cxnLst>
                <a:cxn ang="0">
                  <a:pos x="150" y="41"/>
                </a:cxn>
                <a:cxn ang="0">
                  <a:pos x="127" y="98"/>
                </a:cxn>
                <a:cxn ang="0">
                  <a:pos x="110" y="127"/>
                </a:cxn>
                <a:cxn ang="0">
                  <a:pos x="40" y="144"/>
                </a:cxn>
                <a:cxn ang="0">
                  <a:pos x="0" y="81"/>
                </a:cxn>
                <a:cxn ang="0">
                  <a:pos x="18" y="0"/>
                </a:cxn>
                <a:cxn ang="0">
                  <a:pos x="150" y="41"/>
                </a:cxn>
              </a:cxnLst>
              <a:rect l="0" t="0" r="r" b="b"/>
              <a:pathLst>
                <a:path w="151" h="145">
                  <a:moveTo>
                    <a:pt x="150" y="41"/>
                  </a:moveTo>
                  <a:lnTo>
                    <a:pt x="127" y="98"/>
                  </a:lnTo>
                  <a:lnTo>
                    <a:pt x="110" y="127"/>
                  </a:lnTo>
                  <a:lnTo>
                    <a:pt x="40" y="144"/>
                  </a:lnTo>
                  <a:lnTo>
                    <a:pt x="0" y="81"/>
                  </a:lnTo>
                  <a:lnTo>
                    <a:pt x="18" y="0"/>
                  </a:lnTo>
                  <a:lnTo>
                    <a:pt x="150" y="41"/>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6017" name="Freeform 433"/>
            <p:cNvSpPr>
              <a:spLocks/>
            </p:cNvSpPr>
            <p:nvPr/>
          </p:nvSpPr>
          <p:spPr bwMode="ltGray">
            <a:xfrm>
              <a:off x="7138988" y="2373313"/>
              <a:ext cx="393700" cy="533400"/>
            </a:xfrm>
            <a:custGeom>
              <a:avLst/>
              <a:gdLst/>
              <a:ahLst/>
              <a:cxnLst>
                <a:cxn ang="0">
                  <a:pos x="98" y="6"/>
                </a:cxn>
                <a:cxn ang="0">
                  <a:pos x="127" y="0"/>
                </a:cxn>
                <a:cxn ang="0">
                  <a:pos x="155" y="0"/>
                </a:cxn>
                <a:cxn ang="0">
                  <a:pos x="179" y="6"/>
                </a:cxn>
                <a:cxn ang="0">
                  <a:pos x="201" y="18"/>
                </a:cxn>
                <a:cxn ang="0">
                  <a:pos x="213" y="29"/>
                </a:cxn>
                <a:cxn ang="0">
                  <a:pos x="230" y="47"/>
                </a:cxn>
                <a:cxn ang="0">
                  <a:pos x="242" y="69"/>
                </a:cxn>
                <a:cxn ang="0">
                  <a:pos x="247" y="93"/>
                </a:cxn>
                <a:cxn ang="0">
                  <a:pos x="247" y="115"/>
                </a:cxn>
                <a:cxn ang="0">
                  <a:pos x="247" y="139"/>
                </a:cxn>
                <a:cxn ang="0">
                  <a:pos x="236" y="162"/>
                </a:cxn>
                <a:cxn ang="0">
                  <a:pos x="218" y="196"/>
                </a:cxn>
                <a:cxn ang="0">
                  <a:pos x="213" y="213"/>
                </a:cxn>
                <a:cxn ang="0">
                  <a:pos x="201" y="237"/>
                </a:cxn>
                <a:cxn ang="0">
                  <a:pos x="190" y="259"/>
                </a:cxn>
                <a:cxn ang="0">
                  <a:pos x="172" y="283"/>
                </a:cxn>
                <a:cxn ang="0">
                  <a:pos x="150" y="306"/>
                </a:cxn>
                <a:cxn ang="0">
                  <a:pos x="121" y="323"/>
                </a:cxn>
                <a:cxn ang="0">
                  <a:pos x="93" y="335"/>
                </a:cxn>
                <a:cxn ang="0">
                  <a:pos x="69" y="335"/>
                </a:cxn>
                <a:cxn ang="0">
                  <a:pos x="57" y="335"/>
                </a:cxn>
                <a:cxn ang="0">
                  <a:pos x="47" y="323"/>
                </a:cxn>
                <a:cxn ang="0">
                  <a:pos x="29" y="306"/>
                </a:cxn>
                <a:cxn ang="0">
                  <a:pos x="12" y="266"/>
                </a:cxn>
                <a:cxn ang="0">
                  <a:pos x="6" y="242"/>
                </a:cxn>
                <a:cxn ang="0">
                  <a:pos x="0" y="213"/>
                </a:cxn>
                <a:cxn ang="0">
                  <a:pos x="0" y="191"/>
                </a:cxn>
                <a:cxn ang="0">
                  <a:pos x="6" y="162"/>
                </a:cxn>
                <a:cxn ang="0">
                  <a:pos x="12" y="144"/>
                </a:cxn>
                <a:cxn ang="0">
                  <a:pos x="18" y="115"/>
                </a:cxn>
                <a:cxn ang="0">
                  <a:pos x="40" y="69"/>
                </a:cxn>
                <a:cxn ang="0">
                  <a:pos x="47" y="52"/>
                </a:cxn>
                <a:cxn ang="0">
                  <a:pos x="64" y="35"/>
                </a:cxn>
                <a:cxn ang="0">
                  <a:pos x="81" y="18"/>
                </a:cxn>
                <a:cxn ang="0">
                  <a:pos x="98" y="6"/>
                </a:cxn>
              </a:cxnLst>
              <a:rect l="0" t="0" r="r" b="b"/>
              <a:pathLst>
                <a:path w="248" h="336">
                  <a:moveTo>
                    <a:pt x="98" y="6"/>
                  </a:moveTo>
                  <a:lnTo>
                    <a:pt x="127" y="0"/>
                  </a:lnTo>
                  <a:lnTo>
                    <a:pt x="155" y="0"/>
                  </a:lnTo>
                  <a:lnTo>
                    <a:pt x="179" y="6"/>
                  </a:lnTo>
                  <a:lnTo>
                    <a:pt x="201" y="18"/>
                  </a:lnTo>
                  <a:lnTo>
                    <a:pt x="213" y="29"/>
                  </a:lnTo>
                  <a:lnTo>
                    <a:pt x="230" y="47"/>
                  </a:lnTo>
                  <a:lnTo>
                    <a:pt x="242" y="69"/>
                  </a:lnTo>
                  <a:lnTo>
                    <a:pt x="247" y="93"/>
                  </a:lnTo>
                  <a:lnTo>
                    <a:pt x="247" y="115"/>
                  </a:lnTo>
                  <a:lnTo>
                    <a:pt x="247" y="139"/>
                  </a:lnTo>
                  <a:lnTo>
                    <a:pt x="236" y="162"/>
                  </a:lnTo>
                  <a:lnTo>
                    <a:pt x="218" y="196"/>
                  </a:lnTo>
                  <a:lnTo>
                    <a:pt x="213" y="213"/>
                  </a:lnTo>
                  <a:lnTo>
                    <a:pt x="201" y="237"/>
                  </a:lnTo>
                  <a:lnTo>
                    <a:pt x="190" y="259"/>
                  </a:lnTo>
                  <a:lnTo>
                    <a:pt x="172" y="283"/>
                  </a:lnTo>
                  <a:lnTo>
                    <a:pt x="150" y="306"/>
                  </a:lnTo>
                  <a:lnTo>
                    <a:pt x="121" y="323"/>
                  </a:lnTo>
                  <a:lnTo>
                    <a:pt x="93" y="335"/>
                  </a:lnTo>
                  <a:lnTo>
                    <a:pt x="69" y="335"/>
                  </a:lnTo>
                  <a:lnTo>
                    <a:pt x="57" y="335"/>
                  </a:lnTo>
                  <a:lnTo>
                    <a:pt x="47" y="323"/>
                  </a:lnTo>
                  <a:lnTo>
                    <a:pt x="29" y="306"/>
                  </a:lnTo>
                  <a:lnTo>
                    <a:pt x="12" y="266"/>
                  </a:lnTo>
                  <a:lnTo>
                    <a:pt x="6" y="242"/>
                  </a:lnTo>
                  <a:lnTo>
                    <a:pt x="0" y="213"/>
                  </a:lnTo>
                  <a:lnTo>
                    <a:pt x="0" y="191"/>
                  </a:lnTo>
                  <a:lnTo>
                    <a:pt x="6" y="162"/>
                  </a:lnTo>
                  <a:lnTo>
                    <a:pt x="12" y="144"/>
                  </a:lnTo>
                  <a:lnTo>
                    <a:pt x="18" y="115"/>
                  </a:lnTo>
                  <a:lnTo>
                    <a:pt x="40" y="69"/>
                  </a:lnTo>
                  <a:lnTo>
                    <a:pt x="47" y="52"/>
                  </a:lnTo>
                  <a:lnTo>
                    <a:pt x="64" y="35"/>
                  </a:lnTo>
                  <a:lnTo>
                    <a:pt x="81" y="18"/>
                  </a:lnTo>
                  <a:lnTo>
                    <a:pt x="98" y="6"/>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6018" name="Freeform 434"/>
            <p:cNvSpPr>
              <a:spLocks/>
            </p:cNvSpPr>
            <p:nvPr/>
          </p:nvSpPr>
          <p:spPr bwMode="ltGray">
            <a:xfrm>
              <a:off x="7167563" y="2327275"/>
              <a:ext cx="403225" cy="368300"/>
            </a:xfrm>
            <a:custGeom>
              <a:avLst/>
              <a:gdLst/>
              <a:ahLst/>
              <a:cxnLst>
                <a:cxn ang="0">
                  <a:pos x="5" y="127"/>
                </a:cxn>
                <a:cxn ang="0">
                  <a:pos x="5" y="105"/>
                </a:cxn>
                <a:cxn ang="0">
                  <a:pos x="5" y="76"/>
                </a:cxn>
                <a:cxn ang="0">
                  <a:pos x="17" y="58"/>
                </a:cxn>
                <a:cxn ang="0">
                  <a:pos x="34" y="35"/>
                </a:cxn>
                <a:cxn ang="0">
                  <a:pos x="51" y="23"/>
                </a:cxn>
                <a:cxn ang="0">
                  <a:pos x="68" y="23"/>
                </a:cxn>
                <a:cxn ang="0">
                  <a:pos x="92" y="0"/>
                </a:cxn>
                <a:cxn ang="0">
                  <a:pos x="114" y="0"/>
                </a:cxn>
                <a:cxn ang="0">
                  <a:pos x="155" y="0"/>
                </a:cxn>
                <a:cxn ang="0">
                  <a:pos x="178" y="6"/>
                </a:cxn>
                <a:cxn ang="0">
                  <a:pos x="207" y="23"/>
                </a:cxn>
                <a:cxn ang="0">
                  <a:pos x="230" y="47"/>
                </a:cxn>
                <a:cxn ang="0">
                  <a:pos x="253" y="69"/>
                </a:cxn>
                <a:cxn ang="0">
                  <a:pos x="253" y="105"/>
                </a:cxn>
                <a:cxn ang="0">
                  <a:pos x="253" y="144"/>
                </a:cxn>
                <a:cxn ang="0">
                  <a:pos x="248" y="162"/>
                </a:cxn>
                <a:cxn ang="0">
                  <a:pos x="224" y="208"/>
                </a:cxn>
                <a:cxn ang="0">
                  <a:pos x="207" y="226"/>
                </a:cxn>
                <a:cxn ang="0">
                  <a:pos x="201" y="220"/>
                </a:cxn>
                <a:cxn ang="0">
                  <a:pos x="207" y="197"/>
                </a:cxn>
                <a:cxn ang="0">
                  <a:pos x="219" y="156"/>
                </a:cxn>
                <a:cxn ang="0">
                  <a:pos x="224" y="139"/>
                </a:cxn>
                <a:cxn ang="0">
                  <a:pos x="212" y="134"/>
                </a:cxn>
                <a:cxn ang="0">
                  <a:pos x="172" y="105"/>
                </a:cxn>
                <a:cxn ang="0">
                  <a:pos x="161" y="93"/>
                </a:cxn>
                <a:cxn ang="0">
                  <a:pos x="155" y="110"/>
                </a:cxn>
                <a:cxn ang="0">
                  <a:pos x="149" y="98"/>
                </a:cxn>
                <a:cxn ang="0">
                  <a:pos x="132" y="81"/>
                </a:cxn>
                <a:cxn ang="0">
                  <a:pos x="121" y="76"/>
                </a:cxn>
                <a:cxn ang="0">
                  <a:pos x="104" y="69"/>
                </a:cxn>
                <a:cxn ang="0">
                  <a:pos x="86" y="58"/>
                </a:cxn>
                <a:cxn ang="0">
                  <a:pos x="68" y="64"/>
                </a:cxn>
                <a:cxn ang="0">
                  <a:pos x="51" y="81"/>
                </a:cxn>
                <a:cxn ang="0">
                  <a:pos x="29" y="105"/>
                </a:cxn>
                <a:cxn ang="0">
                  <a:pos x="11" y="127"/>
                </a:cxn>
              </a:cxnLst>
              <a:rect l="0" t="0" r="r" b="b"/>
              <a:pathLst>
                <a:path w="254" h="232">
                  <a:moveTo>
                    <a:pt x="0" y="151"/>
                  </a:moveTo>
                  <a:lnTo>
                    <a:pt x="5" y="127"/>
                  </a:lnTo>
                  <a:lnTo>
                    <a:pt x="5" y="116"/>
                  </a:lnTo>
                  <a:lnTo>
                    <a:pt x="5" y="105"/>
                  </a:lnTo>
                  <a:lnTo>
                    <a:pt x="5" y="87"/>
                  </a:lnTo>
                  <a:lnTo>
                    <a:pt x="5" y="76"/>
                  </a:lnTo>
                  <a:lnTo>
                    <a:pt x="11" y="64"/>
                  </a:lnTo>
                  <a:lnTo>
                    <a:pt x="17" y="58"/>
                  </a:lnTo>
                  <a:lnTo>
                    <a:pt x="23" y="47"/>
                  </a:lnTo>
                  <a:lnTo>
                    <a:pt x="34" y="35"/>
                  </a:lnTo>
                  <a:lnTo>
                    <a:pt x="46" y="29"/>
                  </a:lnTo>
                  <a:lnTo>
                    <a:pt x="51" y="23"/>
                  </a:lnTo>
                  <a:lnTo>
                    <a:pt x="58" y="23"/>
                  </a:lnTo>
                  <a:lnTo>
                    <a:pt x="68" y="23"/>
                  </a:lnTo>
                  <a:lnTo>
                    <a:pt x="86" y="6"/>
                  </a:lnTo>
                  <a:lnTo>
                    <a:pt x="92" y="0"/>
                  </a:lnTo>
                  <a:lnTo>
                    <a:pt x="104" y="0"/>
                  </a:lnTo>
                  <a:lnTo>
                    <a:pt x="114" y="0"/>
                  </a:lnTo>
                  <a:lnTo>
                    <a:pt x="132" y="0"/>
                  </a:lnTo>
                  <a:lnTo>
                    <a:pt x="155" y="0"/>
                  </a:lnTo>
                  <a:lnTo>
                    <a:pt x="172" y="6"/>
                  </a:lnTo>
                  <a:lnTo>
                    <a:pt x="178" y="6"/>
                  </a:lnTo>
                  <a:lnTo>
                    <a:pt x="190" y="12"/>
                  </a:lnTo>
                  <a:lnTo>
                    <a:pt x="207" y="23"/>
                  </a:lnTo>
                  <a:lnTo>
                    <a:pt x="219" y="29"/>
                  </a:lnTo>
                  <a:lnTo>
                    <a:pt x="230" y="47"/>
                  </a:lnTo>
                  <a:lnTo>
                    <a:pt x="248" y="64"/>
                  </a:lnTo>
                  <a:lnTo>
                    <a:pt x="253" y="69"/>
                  </a:lnTo>
                  <a:lnTo>
                    <a:pt x="253" y="76"/>
                  </a:lnTo>
                  <a:lnTo>
                    <a:pt x="253" y="105"/>
                  </a:lnTo>
                  <a:lnTo>
                    <a:pt x="253" y="139"/>
                  </a:lnTo>
                  <a:lnTo>
                    <a:pt x="253" y="144"/>
                  </a:lnTo>
                  <a:lnTo>
                    <a:pt x="253" y="151"/>
                  </a:lnTo>
                  <a:lnTo>
                    <a:pt x="248" y="162"/>
                  </a:lnTo>
                  <a:lnTo>
                    <a:pt x="241" y="191"/>
                  </a:lnTo>
                  <a:lnTo>
                    <a:pt x="224" y="208"/>
                  </a:lnTo>
                  <a:lnTo>
                    <a:pt x="219" y="214"/>
                  </a:lnTo>
                  <a:lnTo>
                    <a:pt x="207" y="226"/>
                  </a:lnTo>
                  <a:lnTo>
                    <a:pt x="201" y="231"/>
                  </a:lnTo>
                  <a:lnTo>
                    <a:pt x="201" y="220"/>
                  </a:lnTo>
                  <a:lnTo>
                    <a:pt x="201" y="208"/>
                  </a:lnTo>
                  <a:lnTo>
                    <a:pt x="207" y="197"/>
                  </a:lnTo>
                  <a:lnTo>
                    <a:pt x="212" y="185"/>
                  </a:lnTo>
                  <a:lnTo>
                    <a:pt x="219" y="156"/>
                  </a:lnTo>
                  <a:lnTo>
                    <a:pt x="224" y="151"/>
                  </a:lnTo>
                  <a:lnTo>
                    <a:pt x="224" y="139"/>
                  </a:lnTo>
                  <a:lnTo>
                    <a:pt x="219" y="139"/>
                  </a:lnTo>
                  <a:lnTo>
                    <a:pt x="212" y="134"/>
                  </a:lnTo>
                  <a:lnTo>
                    <a:pt x="207" y="134"/>
                  </a:lnTo>
                  <a:lnTo>
                    <a:pt x="172" y="105"/>
                  </a:lnTo>
                  <a:lnTo>
                    <a:pt x="167" y="98"/>
                  </a:lnTo>
                  <a:lnTo>
                    <a:pt x="161" y="93"/>
                  </a:lnTo>
                  <a:lnTo>
                    <a:pt x="155" y="98"/>
                  </a:lnTo>
                  <a:lnTo>
                    <a:pt x="155" y="110"/>
                  </a:lnTo>
                  <a:lnTo>
                    <a:pt x="155" y="98"/>
                  </a:lnTo>
                  <a:lnTo>
                    <a:pt x="149" y="98"/>
                  </a:lnTo>
                  <a:lnTo>
                    <a:pt x="138" y="93"/>
                  </a:lnTo>
                  <a:lnTo>
                    <a:pt x="132" y="81"/>
                  </a:lnTo>
                  <a:lnTo>
                    <a:pt x="126" y="81"/>
                  </a:lnTo>
                  <a:lnTo>
                    <a:pt x="121" y="76"/>
                  </a:lnTo>
                  <a:lnTo>
                    <a:pt x="109" y="76"/>
                  </a:lnTo>
                  <a:lnTo>
                    <a:pt x="104" y="69"/>
                  </a:lnTo>
                  <a:lnTo>
                    <a:pt x="97" y="64"/>
                  </a:lnTo>
                  <a:lnTo>
                    <a:pt x="86" y="58"/>
                  </a:lnTo>
                  <a:lnTo>
                    <a:pt x="75" y="58"/>
                  </a:lnTo>
                  <a:lnTo>
                    <a:pt x="68" y="64"/>
                  </a:lnTo>
                  <a:lnTo>
                    <a:pt x="63" y="76"/>
                  </a:lnTo>
                  <a:lnTo>
                    <a:pt x="51" y="81"/>
                  </a:lnTo>
                  <a:lnTo>
                    <a:pt x="40" y="93"/>
                  </a:lnTo>
                  <a:lnTo>
                    <a:pt x="29" y="105"/>
                  </a:lnTo>
                  <a:lnTo>
                    <a:pt x="23" y="116"/>
                  </a:lnTo>
                  <a:lnTo>
                    <a:pt x="11" y="127"/>
                  </a:lnTo>
                  <a:lnTo>
                    <a:pt x="0" y="151"/>
                  </a:lnTo>
                </a:path>
              </a:pathLst>
            </a:custGeom>
            <a:solidFill>
              <a:schemeClr val="tx2"/>
            </a:solidFill>
            <a:ln w="12700" cap="rnd" cmpd="sng">
              <a:solidFill>
                <a:srgbClr val="000000"/>
              </a:solidFill>
              <a:prstDash val="solid"/>
              <a:round/>
              <a:headEnd type="none" w="med" len="med"/>
              <a:tailEnd type="none" w="med" len="med"/>
            </a:ln>
            <a:effectLst/>
          </p:spPr>
          <p:txBody>
            <a:bodyPr/>
            <a:lstStyle/>
            <a:p>
              <a:endParaRPr lang="en-US" dirty="0"/>
            </a:p>
          </p:txBody>
        </p:sp>
        <p:grpSp>
          <p:nvGrpSpPr>
            <p:cNvPr id="196019" name="Group 435"/>
            <p:cNvGrpSpPr>
              <a:grpSpLocks/>
            </p:cNvGrpSpPr>
            <p:nvPr/>
          </p:nvGrpSpPr>
          <p:grpSpPr bwMode="auto">
            <a:xfrm>
              <a:off x="7221538" y="2528888"/>
              <a:ext cx="219075" cy="119062"/>
              <a:chOff x="4545" y="1416"/>
              <a:chExt cx="138" cy="75"/>
            </a:xfrm>
          </p:grpSpPr>
          <p:sp>
            <p:nvSpPr>
              <p:cNvPr id="196020" name="Freeform 436"/>
              <p:cNvSpPr>
                <a:spLocks/>
              </p:cNvSpPr>
              <p:nvPr/>
            </p:nvSpPr>
            <p:spPr bwMode="ltGray">
              <a:xfrm>
                <a:off x="4660" y="1439"/>
                <a:ext cx="23" cy="52"/>
              </a:xfrm>
              <a:custGeom>
                <a:avLst/>
                <a:gdLst/>
                <a:ahLst/>
                <a:cxnLst>
                  <a:cxn ang="0">
                    <a:pos x="0" y="0"/>
                  </a:cxn>
                  <a:cxn ang="0">
                    <a:pos x="4" y="5"/>
                  </a:cxn>
                  <a:cxn ang="0">
                    <a:pos x="13" y="15"/>
                  </a:cxn>
                  <a:cxn ang="0">
                    <a:pos x="22" y="26"/>
                  </a:cxn>
                  <a:cxn ang="0">
                    <a:pos x="22" y="41"/>
                  </a:cxn>
                  <a:cxn ang="0">
                    <a:pos x="22" y="51"/>
                  </a:cxn>
                  <a:cxn ang="0">
                    <a:pos x="17" y="41"/>
                  </a:cxn>
                  <a:cxn ang="0">
                    <a:pos x="13" y="30"/>
                  </a:cxn>
                  <a:cxn ang="0">
                    <a:pos x="9" y="20"/>
                  </a:cxn>
                  <a:cxn ang="0">
                    <a:pos x="4" y="10"/>
                  </a:cxn>
                  <a:cxn ang="0">
                    <a:pos x="0" y="0"/>
                  </a:cxn>
                </a:cxnLst>
                <a:rect l="0" t="0" r="r" b="b"/>
                <a:pathLst>
                  <a:path w="23" h="52">
                    <a:moveTo>
                      <a:pt x="0" y="0"/>
                    </a:moveTo>
                    <a:lnTo>
                      <a:pt x="4" y="5"/>
                    </a:lnTo>
                    <a:lnTo>
                      <a:pt x="13" y="15"/>
                    </a:lnTo>
                    <a:lnTo>
                      <a:pt x="22" y="26"/>
                    </a:lnTo>
                    <a:lnTo>
                      <a:pt x="22" y="41"/>
                    </a:lnTo>
                    <a:lnTo>
                      <a:pt x="22" y="51"/>
                    </a:lnTo>
                    <a:lnTo>
                      <a:pt x="17" y="41"/>
                    </a:lnTo>
                    <a:lnTo>
                      <a:pt x="13" y="30"/>
                    </a:lnTo>
                    <a:lnTo>
                      <a:pt x="9" y="20"/>
                    </a:lnTo>
                    <a:lnTo>
                      <a:pt x="4" y="10"/>
                    </a:lnTo>
                    <a:lnTo>
                      <a:pt x="0" y="0"/>
                    </a:lnTo>
                  </a:path>
                </a:pathLst>
              </a:custGeom>
              <a:solidFill>
                <a:srgbClr val="402000"/>
              </a:solidFill>
              <a:ln w="12700" cap="rnd" cmpd="sng">
                <a:solidFill>
                  <a:srgbClr val="000000"/>
                </a:solidFill>
                <a:prstDash val="solid"/>
                <a:round/>
                <a:headEnd type="none" w="med" len="med"/>
                <a:tailEnd type="triangle" w="med" len="med"/>
              </a:ln>
              <a:effectLst/>
            </p:spPr>
            <p:txBody>
              <a:bodyPr/>
              <a:lstStyle/>
              <a:p>
                <a:endParaRPr lang="en-US" dirty="0"/>
              </a:p>
            </p:txBody>
          </p:sp>
          <p:sp>
            <p:nvSpPr>
              <p:cNvPr id="196021" name="Freeform 437"/>
              <p:cNvSpPr>
                <a:spLocks/>
              </p:cNvSpPr>
              <p:nvPr/>
            </p:nvSpPr>
            <p:spPr bwMode="ltGray">
              <a:xfrm>
                <a:off x="4545" y="1416"/>
                <a:ext cx="57" cy="11"/>
              </a:xfrm>
              <a:custGeom>
                <a:avLst/>
                <a:gdLst/>
                <a:ahLst/>
                <a:cxnLst>
                  <a:cxn ang="0">
                    <a:pos x="56" y="4"/>
                  </a:cxn>
                  <a:cxn ang="0">
                    <a:pos x="46" y="0"/>
                  </a:cxn>
                  <a:cxn ang="0">
                    <a:pos x="30" y="0"/>
                  </a:cxn>
                  <a:cxn ang="0">
                    <a:pos x="21" y="4"/>
                  </a:cxn>
                  <a:cxn ang="0">
                    <a:pos x="10" y="7"/>
                  </a:cxn>
                  <a:cxn ang="0">
                    <a:pos x="5" y="7"/>
                  </a:cxn>
                  <a:cxn ang="0">
                    <a:pos x="0" y="10"/>
                  </a:cxn>
                  <a:cxn ang="0">
                    <a:pos x="15" y="7"/>
                  </a:cxn>
                  <a:cxn ang="0">
                    <a:pos x="30" y="7"/>
                  </a:cxn>
                  <a:cxn ang="0">
                    <a:pos x="41" y="4"/>
                  </a:cxn>
                  <a:cxn ang="0">
                    <a:pos x="56" y="4"/>
                  </a:cxn>
                </a:cxnLst>
                <a:rect l="0" t="0" r="r" b="b"/>
                <a:pathLst>
                  <a:path w="57" h="11">
                    <a:moveTo>
                      <a:pt x="56" y="4"/>
                    </a:moveTo>
                    <a:lnTo>
                      <a:pt x="46" y="0"/>
                    </a:lnTo>
                    <a:lnTo>
                      <a:pt x="30" y="0"/>
                    </a:lnTo>
                    <a:lnTo>
                      <a:pt x="21" y="4"/>
                    </a:lnTo>
                    <a:lnTo>
                      <a:pt x="10" y="7"/>
                    </a:lnTo>
                    <a:lnTo>
                      <a:pt x="5" y="7"/>
                    </a:lnTo>
                    <a:lnTo>
                      <a:pt x="0" y="10"/>
                    </a:lnTo>
                    <a:lnTo>
                      <a:pt x="15" y="7"/>
                    </a:lnTo>
                    <a:lnTo>
                      <a:pt x="30" y="7"/>
                    </a:lnTo>
                    <a:lnTo>
                      <a:pt x="41" y="4"/>
                    </a:lnTo>
                    <a:lnTo>
                      <a:pt x="56" y="4"/>
                    </a:lnTo>
                  </a:path>
                </a:pathLst>
              </a:custGeom>
              <a:solidFill>
                <a:srgbClr val="402000"/>
              </a:solidFill>
              <a:ln w="12700" cap="rnd" cmpd="sng">
                <a:solidFill>
                  <a:srgbClr val="000000"/>
                </a:solidFill>
                <a:prstDash val="solid"/>
                <a:round/>
                <a:headEnd type="none" w="med" len="med"/>
                <a:tailEnd type="triangle" w="med" len="med"/>
              </a:ln>
              <a:effectLst/>
            </p:spPr>
            <p:txBody>
              <a:bodyPr/>
              <a:lstStyle/>
              <a:p>
                <a:endParaRPr lang="en-US" dirty="0"/>
              </a:p>
            </p:txBody>
          </p:sp>
        </p:grpSp>
        <p:sp>
          <p:nvSpPr>
            <p:cNvPr id="196022" name="Freeform 438"/>
            <p:cNvSpPr>
              <a:spLocks/>
            </p:cNvSpPr>
            <p:nvPr/>
          </p:nvSpPr>
          <p:spPr bwMode="ltGray">
            <a:xfrm>
              <a:off x="7294563" y="2620963"/>
              <a:ext cx="47625" cy="119062"/>
            </a:xfrm>
            <a:custGeom>
              <a:avLst/>
              <a:gdLst/>
              <a:ahLst/>
              <a:cxnLst>
                <a:cxn ang="0">
                  <a:pos x="29" y="0"/>
                </a:cxn>
                <a:cxn ang="0">
                  <a:pos x="29" y="35"/>
                </a:cxn>
                <a:cxn ang="0">
                  <a:pos x="24" y="52"/>
                </a:cxn>
                <a:cxn ang="0">
                  <a:pos x="24" y="63"/>
                </a:cxn>
                <a:cxn ang="0">
                  <a:pos x="24" y="69"/>
                </a:cxn>
                <a:cxn ang="0">
                  <a:pos x="17" y="69"/>
                </a:cxn>
                <a:cxn ang="0">
                  <a:pos x="5" y="74"/>
                </a:cxn>
                <a:cxn ang="0">
                  <a:pos x="0" y="74"/>
                </a:cxn>
              </a:cxnLst>
              <a:rect l="0" t="0" r="r" b="b"/>
              <a:pathLst>
                <a:path w="30" h="75">
                  <a:moveTo>
                    <a:pt x="29" y="0"/>
                  </a:moveTo>
                  <a:lnTo>
                    <a:pt x="29" y="35"/>
                  </a:lnTo>
                  <a:lnTo>
                    <a:pt x="24" y="52"/>
                  </a:lnTo>
                  <a:lnTo>
                    <a:pt x="24" y="63"/>
                  </a:lnTo>
                  <a:lnTo>
                    <a:pt x="24" y="69"/>
                  </a:lnTo>
                  <a:lnTo>
                    <a:pt x="17" y="69"/>
                  </a:lnTo>
                  <a:lnTo>
                    <a:pt x="5" y="74"/>
                  </a:lnTo>
                  <a:lnTo>
                    <a:pt x="0" y="74"/>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grpSp>
          <p:nvGrpSpPr>
            <p:cNvPr id="196023" name="Group 439"/>
            <p:cNvGrpSpPr>
              <a:grpSpLocks/>
            </p:cNvGrpSpPr>
            <p:nvPr/>
          </p:nvGrpSpPr>
          <p:grpSpPr bwMode="auto">
            <a:xfrm>
              <a:off x="7175500" y="2525713"/>
              <a:ext cx="311150" cy="157162"/>
              <a:chOff x="4516" y="1428"/>
              <a:chExt cx="196" cy="99"/>
            </a:xfrm>
          </p:grpSpPr>
          <p:grpSp>
            <p:nvGrpSpPr>
              <p:cNvPr id="196024" name="Group 440"/>
              <p:cNvGrpSpPr>
                <a:grpSpLocks/>
              </p:cNvGrpSpPr>
              <p:nvPr/>
            </p:nvGrpSpPr>
            <p:grpSpPr bwMode="auto">
              <a:xfrm>
                <a:off x="4516" y="1428"/>
                <a:ext cx="196" cy="99"/>
                <a:chOff x="4516" y="1428"/>
                <a:chExt cx="196" cy="99"/>
              </a:xfrm>
            </p:grpSpPr>
            <p:grpSp>
              <p:nvGrpSpPr>
                <p:cNvPr id="196025" name="Group 441"/>
                <p:cNvGrpSpPr>
                  <a:grpSpLocks/>
                </p:cNvGrpSpPr>
                <p:nvPr/>
              </p:nvGrpSpPr>
              <p:grpSpPr bwMode="auto">
                <a:xfrm>
                  <a:off x="4516" y="1428"/>
                  <a:ext cx="196" cy="99"/>
                  <a:chOff x="4516" y="1428"/>
                  <a:chExt cx="196" cy="99"/>
                </a:xfrm>
              </p:grpSpPr>
              <p:sp>
                <p:nvSpPr>
                  <p:cNvPr id="196026" name="Freeform 442"/>
                  <p:cNvSpPr>
                    <a:spLocks/>
                  </p:cNvSpPr>
                  <p:nvPr/>
                </p:nvSpPr>
                <p:spPr bwMode="ltGray">
                  <a:xfrm>
                    <a:off x="4516" y="1428"/>
                    <a:ext cx="88" cy="64"/>
                  </a:xfrm>
                  <a:custGeom>
                    <a:avLst/>
                    <a:gdLst/>
                    <a:ahLst/>
                    <a:cxnLst>
                      <a:cxn ang="0">
                        <a:pos x="24" y="0"/>
                      </a:cxn>
                      <a:cxn ang="0">
                        <a:pos x="34" y="0"/>
                      </a:cxn>
                      <a:cxn ang="0">
                        <a:pos x="53" y="5"/>
                      </a:cxn>
                      <a:cxn ang="0">
                        <a:pos x="63" y="12"/>
                      </a:cxn>
                      <a:cxn ang="0">
                        <a:pos x="75" y="17"/>
                      </a:cxn>
                      <a:cxn ang="0">
                        <a:pos x="87" y="23"/>
                      </a:cxn>
                      <a:cxn ang="0">
                        <a:pos x="87" y="34"/>
                      </a:cxn>
                      <a:cxn ang="0">
                        <a:pos x="81" y="41"/>
                      </a:cxn>
                      <a:cxn ang="0">
                        <a:pos x="75" y="52"/>
                      </a:cxn>
                      <a:cxn ang="0">
                        <a:pos x="70" y="58"/>
                      </a:cxn>
                      <a:cxn ang="0">
                        <a:pos x="58" y="63"/>
                      </a:cxn>
                      <a:cxn ang="0">
                        <a:pos x="53" y="63"/>
                      </a:cxn>
                      <a:cxn ang="0">
                        <a:pos x="41" y="63"/>
                      </a:cxn>
                      <a:cxn ang="0">
                        <a:pos x="29" y="63"/>
                      </a:cxn>
                      <a:cxn ang="0">
                        <a:pos x="24" y="58"/>
                      </a:cxn>
                      <a:cxn ang="0">
                        <a:pos x="12" y="58"/>
                      </a:cxn>
                      <a:cxn ang="0">
                        <a:pos x="5" y="52"/>
                      </a:cxn>
                      <a:cxn ang="0">
                        <a:pos x="5" y="46"/>
                      </a:cxn>
                      <a:cxn ang="0">
                        <a:pos x="0" y="41"/>
                      </a:cxn>
                      <a:cxn ang="0">
                        <a:pos x="0" y="23"/>
                      </a:cxn>
                      <a:cxn ang="0">
                        <a:pos x="0" y="17"/>
                      </a:cxn>
                      <a:cxn ang="0">
                        <a:pos x="0" y="5"/>
                      </a:cxn>
                      <a:cxn ang="0">
                        <a:pos x="5" y="0"/>
                      </a:cxn>
                      <a:cxn ang="0">
                        <a:pos x="24" y="0"/>
                      </a:cxn>
                    </a:cxnLst>
                    <a:rect l="0" t="0" r="r" b="b"/>
                    <a:pathLst>
                      <a:path w="88" h="64">
                        <a:moveTo>
                          <a:pt x="24" y="0"/>
                        </a:moveTo>
                        <a:lnTo>
                          <a:pt x="34" y="0"/>
                        </a:lnTo>
                        <a:lnTo>
                          <a:pt x="53" y="5"/>
                        </a:lnTo>
                        <a:lnTo>
                          <a:pt x="63" y="12"/>
                        </a:lnTo>
                        <a:lnTo>
                          <a:pt x="75" y="17"/>
                        </a:lnTo>
                        <a:lnTo>
                          <a:pt x="87" y="23"/>
                        </a:lnTo>
                        <a:lnTo>
                          <a:pt x="87" y="34"/>
                        </a:lnTo>
                        <a:lnTo>
                          <a:pt x="81" y="41"/>
                        </a:lnTo>
                        <a:lnTo>
                          <a:pt x="75" y="52"/>
                        </a:lnTo>
                        <a:lnTo>
                          <a:pt x="70" y="58"/>
                        </a:lnTo>
                        <a:lnTo>
                          <a:pt x="58" y="63"/>
                        </a:lnTo>
                        <a:lnTo>
                          <a:pt x="53" y="63"/>
                        </a:lnTo>
                        <a:lnTo>
                          <a:pt x="41" y="63"/>
                        </a:lnTo>
                        <a:lnTo>
                          <a:pt x="29" y="63"/>
                        </a:lnTo>
                        <a:lnTo>
                          <a:pt x="24" y="58"/>
                        </a:lnTo>
                        <a:lnTo>
                          <a:pt x="12" y="58"/>
                        </a:lnTo>
                        <a:lnTo>
                          <a:pt x="5" y="52"/>
                        </a:lnTo>
                        <a:lnTo>
                          <a:pt x="5" y="46"/>
                        </a:lnTo>
                        <a:lnTo>
                          <a:pt x="0" y="41"/>
                        </a:lnTo>
                        <a:lnTo>
                          <a:pt x="0" y="23"/>
                        </a:lnTo>
                        <a:lnTo>
                          <a:pt x="0" y="17"/>
                        </a:lnTo>
                        <a:lnTo>
                          <a:pt x="0" y="5"/>
                        </a:lnTo>
                        <a:lnTo>
                          <a:pt x="5" y="0"/>
                        </a:lnTo>
                        <a:lnTo>
                          <a:pt x="24" y="0"/>
                        </a:lnTo>
                      </a:path>
                    </a:pathLst>
                  </a:custGeom>
                  <a:solidFill>
                    <a:srgbClr val="FFC08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6027" name="Freeform 443"/>
                  <p:cNvSpPr>
                    <a:spLocks/>
                  </p:cNvSpPr>
                  <p:nvPr/>
                </p:nvSpPr>
                <p:spPr bwMode="ltGray">
                  <a:xfrm>
                    <a:off x="4625" y="1457"/>
                    <a:ext cx="87" cy="70"/>
                  </a:xfrm>
                  <a:custGeom>
                    <a:avLst/>
                    <a:gdLst/>
                    <a:ahLst/>
                    <a:cxnLst>
                      <a:cxn ang="0">
                        <a:pos x="0" y="5"/>
                      </a:cxn>
                      <a:cxn ang="0">
                        <a:pos x="0" y="12"/>
                      </a:cxn>
                      <a:cxn ang="0">
                        <a:pos x="0" y="23"/>
                      </a:cxn>
                      <a:cxn ang="0">
                        <a:pos x="0" y="29"/>
                      </a:cxn>
                      <a:cxn ang="0">
                        <a:pos x="0" y="40"/>
                      </a:cxn>
                      <a:cxn ang="0">
                        <a:pos x="6" y="52"/>
                      </a:cxn>
                      <a:cxn ang="0">
                        <a:pos x="6" y="57"/>
                      </a:cxn>
                      <a:cxn ang="0">
                        <a:pos x="18" y="63"/>
                      </a:cxn>
                      <a:cxn ang="0">
                        <a:pos x="29" y="69"/>
                      </a:cxn>
                      <a:cxn ang="0">
                        <a:pos x="35" y="69"/>
                      </a:cxn>
                      <a:cxn ang="0">
                        <a:pos x="47" y="69"/>
                      </a:cxn>
                      <a:cxn ang="0">
                        <a:pos x="64" y="69"/>
                      </a:cxn>
                      <a:cxn ang="0">
                        <a:pos x="69" y="63"/>
                      </a:cxn>
                      <a:cxn ang="0">
                        <a:pos x="75" y="57"/>
                      </a:cxn>
                      <a:cxn ang="0">
                        <a:pos x="81" y="52"/>
                      </a:cxn>
                      <a:cxn ang="0">
                        <a:pos x="86" y="34"/>
                      </a:cxn>
                      <a:cxn ang="0">
                        <a:pos x="86" y="23"/>
                      </a:cxn>
                      <a:cxn ang="0">
                        <a:pos x="81" y="17"/>
                      </a:cxn>
                      <a:cxn ang="0">
                        <a:pos x="69" y="17"/>
                      </a:cxn>
                      <a:cxn ang="0">
                        <a:pos x="57" y="12"/>
                      </a:cxn>
                      <a:cxn ang="0">
                        <a:pos x="47" y="5"/>
                      </a:cxn>
                      <a:cxn ang="0">
                        <a:pos x="35" y="5"/>
                      </a:cxn>
                      <a:cxn ang="0">
                        <a:pos x="23" y="5"/>
                      </a:cxn>
                      <a:cxn ang="0">
                        <a:pos x="12" y="0"/>
                      </a:cxn>
                      <a:cxn ang="0">
                        <a:pos x="0" y="5"/>
                      </a:cxn>
                    </a:cxnLst>
                    <a:rect l="0" t="0" r="r" b="b"/>
                    <a:pathLst>
                      <a:path w="87" h="70">
                        <a:moveTo>
                          <a:pt x="0" y="5"/>
                        </a:moveTo>
                        <a:lnTo>
                          <a:pt x="0" y="12"/>
                        </a:lnTo>
                        <a:lnTo>
                          <a:pt x="0" y="23"/>
                        </a:lnTo>
                        <a:lnTo>
                          <a:pt x="0" y="29"/>
                        </a:lnTo>
                        <a:lnTo>
                          <a:pt x="0" y="40"/>
                        </a:lnTo>
                        <a:lnTo>
                          <a:pt x="6" y="52"/>
                        </a:lnTo>
                        <a:lnTo>
                          <a:pt x="6" y="57"/>
                        </a:lnTo>
                        <a:lnTo>
                          <a:pt x="18" y="63"/>
                        </a:lnTo>
                        <a:lnTo>
                          <a:pt x="29" y="69"/>
                        </a:lnTo>
                        <a:lnTo>
                          <a:pt x="35" y="69"/>
                        </a:lnTo>
                        <a:lnTo>
                          <a:pt x="47" y="69"/>
                        </a:lnTo>
                        <a:lnTo>
                          <a:pt x="64" y="69"/>
                        </a:lnTo>
                        <a:lnTo>
                          <a:pt x="69" y="63"/>
                        </a:lnTo>
                        <a:lnTo>
                          <a:pt x="75" y="57"/>
                        </a:lnTo>
                        <a:lnTo>
                          <a:pt x="81" y="52"/>
                        </a:lnTo>
                        <a:lnTo>
                          <a:pt x="86" y="34"/>
                        </a:lnTo>
                        <a:lnTo>
                          <a:pt x="86" y="23"/>
                        </a:lnTo>
                        <a:lnTo>
                          <a:pt x="81" y="17"/>
                        </a:lnTo>
                        <a:lnTo>
                          <a:pt x="69" y="17"/>
                        </a:lnTo>
                        <a:lnTo>
                          <a:pt x="57" y="12"/>
                        </a:lnTo>
                        <a:lnTo>
                          <a:pt x="47" y="5"/>
                        </a:lnTo>
                        <a:lnTo>
                          <a:pt x="35" y="5"/>
                        </a:lnTo>
                        <a:lnTo>
                          <a:pt x="23" y="5"/>
                        </a:lnTo>
                        <a:lnTo>
                          <a:pt x="12" y="0"/>
                        </a:lnTo>
                        <a:lnTo>
                          <a:pt x="0" y="5"/>
                        </a:lnTo>
                      </a:path>
                    </a:pathLst>
                  </a:custGeom>
                  <a:solidFill>
                    <a:srgbClr val="FFC080"/>
                  </a:solidFill>
                  <a:ln w="12700" cap="rnd" cmpd="sng">
                    <a:solidFill>
                      <a:srgbClr val="000000"/>
                    </a:solidFill>
                    <a:prstDash val="solid"/>
                    <a:round/>
                    <a:headEnd type="none" w="med" len="med"/>
                    <a:tailEnd type="none" w="med" len="med"/>
                  </a:ln>
                  <a:effectLst/>
                </p:spPr>
                <p:txBody>
                  <a:bodyPr/>
                  <a:lstStyle/>
                  <a:p>
                    <a:endParaRPr lang="en-US" dirty="0"/>
                  </a:p>
                </p:txBody>
              </p:sp>
            </p:grpSp>
            <p:sp>
              <p:nvSpPr>
                <p:cNvPr id="196028" name="Arc 444"/>
                <p:cNvSpPr>
                  <a:spLocks/>
                </p:cNvSpPr>
                <p:nvPr/>
              </p:nvSpPr>
              <p:spPr bwMode="ltGray">
                <a:xfrm>
                  <a:off x="4599" y="1462"/>
                  <a:ext cx="6" cy="1"/>
                </a:xfrm>
                <a:custGeom>
                  <a:avLst/>
                  <a:gdLst>
                    <a:gd name="G0" fmla="+- 696 0 0"/>
                    <a:gd name="G1" fmla="+- 21600 0 0"/>
                    <a:gd name="G2" fmla="+- 21600 0 0"/>
                    <a:gd name="T0" fmla="*/ 0 w 8493"/>
                    <a:gd name="T1" fmla="*/ 11 h 21600"/>
                    <a:gd name="T2" fmla="*/ 8493 w 8493"/>
                    <a:gd name="T3" fmla="*/ 1457 h 21600"/>
                    <a:gd name="T4" fmla="*/ 696 w 8493"/>
                    <a:gd name="T5" fmla="*/ 21600 h 21600"/>
                  </a:gdLst>
                  <a:ahLst/>
                  <a:cxnLst>
                    <a:cxn ang="0">
                      <a:pos x="T0" y="T1"/>
                    </a:cxn>
                    <a:cxn ang="0">
                      <a:pos x="T2" y="T3"/>
                    </a:cxn>
                    <a:cxn ang="0">
                      <a:pos x="T4" y="T5"/>
                    </a:cxn>
                  </a:cxnLst>
                  <a:rect l="0" t="0" r="r" b="b"/>
                  <a:pathLst>
                    <a:path w="8493" h="21600" fill="none" extrusionOk="0">
                      <a:moveTo>
                        <a:pt x="0" y="11"/>
                      </a:moveTo>
                      <a:cubicBezTo>
                        <a:pt x="231" y="3"/>
                        <a:pt x="463" y="-1"/>
                        <a:pt x="696" y="0"/>
                      </a:cubicBezTo>
                      <a:cubicBezTo>
                        <a:pt x="3362" y="0"/>
                        <a:pt x="6006" y="493"/>
                        <a:pt x="8493" y="1456"/>
                      </a:cubicBezTo>
                    </a:path>
                    <a:path w="8493" h="21600" stroke="0" extrusionOk="0">
                      <a:moveTo>
                        <a:pt x="0" y="11"/>
                      </a:moveTo>
                      <a:cubicBezTo>
                        <a:pt x="231" y="3"/>
                        <a:pt x="463" y="-1"/>
                        <a:pt x="696" y="0"/>
                      </a:cubicBezTo>
                      <a:cubicBezTo>
                        <a:pt x="3362" y="0"/>
                        <a:pt x="6006" y="493"/>
                        <a:pt x="8493" y="1456"/>
                      </a:cubicBezTo>
                      <a:lnTo>
                        <a:pt x="696" y="21600"/>
                      </a:lnTo>
                      <a:close/>
                    </a:path>
                  </a:pathLst>
                </a:custGeom>
                <a:noFill/>
                <a:ln w="12700" cap="rnd">
                  <a:solidFill>
                    <a:srgbClr val="000000"/>
                  </a:solidFill>
                  <a:round/>
                  <a:headEnd/>
                  <a:tailEnd/>
                </a:ln>
                <a:effectLst/>
              </p:spPr>
              <p:txBody>
                <a:bodyPr wrap="none" anchor="ctr"/>
                <a:lstStyle/>
                <a:p>
                  <a:endParaRPr lang="en-US" dirty="0"/>
                </a:p>
              </p:txBody>
            </p:sp>
          </p:grpSp>
          <p:grpSp>
            <p:nvGrpSpPr>
              <p:cNvPr id="196029" name="Group 445"/>
              <p:cNvGrpSpPr>
                <a:grpSpLocks/>
              </p:cNvGrpSpPr>
              <p:nvPr/>
            </p:nvGrpSpPr>
            <p:grpSpPr bwMode="auto">
              <a:xfrm>
                <a:off x="4561" y="1461"/>
                <a:ext cx="93" cy="30"/>
                <a:chOff x="4561" y="1461"/>
                <a:chExt cx="93" cy="30"/>
              </a:xfrm>
            </p:grpSpPr>
            <p:sp>
              <p:nvSpPr>
                <p:cNvPr id="196030" name="Oval 446"/>
                <p:cNvSpPr>
                  <a:spLocks noChangeArrowheads="1"/>
                </p:cNvSpPr>
                <p:nvPr/>
              </p:nvSpPr>
              <p:spPr bwMode="ltGray">
                <a:xfrm>
                  <a:off x="4561" y="1461"/>
                  <a:ext cx="2" cy="1"/>
                </a:xfrm>
                <a:prstGeom prst="ellipse">
                  <a:avLst/>
                </a:prstGeom>
                <a:solidFill>
                  <a:srgbClr val="00E0E0"/>
                </a:solidFill>
                <a:ln w="12700">
                  <a:solidFill>
                    <a:srgbClr val="000000"/>
                  </a:solidFill>
                  <a:round/>
                  <a:headEnd/>
                  <a:tailEnd/>
                </a:ln>
                <a:effectLst/>
              </p:spPr>
              <p:txBody>
                <a:bodyPr wrap="none" anchor="ctr"/>
                <a:lstStyle/>
                <a:p>
                  <a:endParaRPr lang="en-US" dirty="0"/>
                </a:p>
              </p:txBody>
            </p:sp>
            <p:sp>
              <p:nvSpPr>
                <p:cNvPr id="196031" name="Oval 447"/>
                <p:cNvSpPr>
                  <a:spLocks noChangeArrowheads="1"/>
                </p:cNvSpPr>
                <p:nvPr/>
              </p:nvSpPr>
              <p:spPr bwMode="ltGray">
                <a:xfrm>
                  <a:off x="4652" y="1489"/>
                  <a:ext cx="2" cy="2"/>
                </a:xfrm>
                <a:prstGeom prst="ellipse">
                  <a:avLst/>
                </a:prstGeom>
                <a:solidFill>
                  <a:srgbClr val="00E0E0"/>
                </a:solidFill>
                <a:ln w="12700">
                  <a:solidFill>
                    <a:srgbClr val="000000"/>
                  </a:solidFill>
                  <a:round/>
                  <a:headEnd/>
                  <a:tailEnd/>
                </a:ln>
                <a:effectLst/>
              </p:spPr>
              <p:txBody>
                <a:bodyPr wrap="none" anchor="ctr"/>
                <a:lstStyle/>
                <a:p>
                  <a:endParaRPr lang="en-US" dirty="0"/>
                </a:p>
              </p:txBody>
            </p:sp>
          </p:grpSp>
        </p:grpSp>
        <p:sp>
          <p:nvSpPr>
            <p:cNvPr id="196032" name="Freeform 448"/>
            <p:cNvSpPr>
              <a:spLocks/>
            </p:cNvSpPr>
            <p:nvPr/>
          </p:nvSpPr>
          <p:spPr bwMode="ltGray">
            <a:xfrm>
              <a:off x="6837363" y="1862138"/>
              <a:ext cx="38100" cy="74612"/>
            </a:xfrm>
            <a:custGeom>
              <a:avLst/>
              <a:gdLst/>
              <a:ahLst/>
              <a:cxnLst>
                <a:cxn ang="0">
                  <a:pos x="23" y="0"/>
                </a:cxn>
                <a:cxn ang="0">
                  <a:pos x="6" y="17"/>
                </a:cxn>
                <a:cxn ang="0">
                  <a:pos x="0" y="29"/>
                </a:cxn>
                <a:cxn ang="0">
                  <a:pos x="0" y="41"/>
                </a:cxn>
                <a:cxn ang="0">
                  <a:pos x="0" y="46"/>
                </a:cxn>
              </a:cxnLst>
              <a:rect l="0" t="0" r="r" b="b"/>
              <a:pathLst>
                <a:path w="24" h="47">
                  <a:moveTo>
                    <a:pt x="23" y="0"/>
                  </a:moveTo>
                  <a:lnTo>
                    <a:pt x="6" y="17"/>
                  </a:lnTo>
                  <a:lnTo>
                    <a:pt x="0" y="29"/>
                  </a:lnTo>
                  <a:lnTo>
                    <a:pt x="0" y="41"/>
                  </a:lnTo>
                  <a:lnTo>
                    <a:pt x="0" y="46"/>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sp>
          <p:nvSpPr>
            <p:cNvPr id="196033" name="Freeform 449"/>
            <p:cNvSpPr>
              <a:spLocks/>
            </p:cNvSpPr>
            <p:nvPr/>
          </p:nvSpPr>
          <p:spPr bwMode="ltGray">
            <a:xfrm>
              <a:off x="7613650" y="4192588"/>
              <a:ext cx="147638" cy="314325"/>
            </a:xfrm>
            <a:custGeom>
              <a:avLst/>
              <a:gdLst/>
              <a:ahLst/>
              <a:cxnLst>
                <a:cxn ang="0">
                  <a:pos x="81" y="0"/>
                </a:cxn>
                <a:cxn ang="0">
                  <a:pos x="87" y="12"/>
                </a:cxn>
                <a:cxn ang="0">
                  <a:pos x="92" y="75"/>
                </a:cxn>
                <a:cxn ang="0">
                  <a:pos x="92" y="87"/>
                </a:cxn>
                <a:cxn ang="0">
                  <a:pos x="81" y="116"/>
                </a:cxn>
                <a:cxn ang="0">
                  <a:pos x="75" y="133"/>
                </a:cxn>
                <a:cxn ang="0">
                  <a:pos x="69" y="156"/>
                </a:cxn>
                <a:cxn ang="0">
                  <a:pos x="46" y="185"/>
                </a:cxn>
                <a:cxn ang="0">
                  <a:pos x="34" y="197"/>
                </a:cxn>
                <a:cxn ang="0">
                  <a:pos x="17" y="197"/>
                </a:cxn>
                <a:cxn ang="0">
                  <a:pos x="12" y="185"/>
                </a:cxn>
                <a:cxn ang="0">
                  <a:pos x="5" y="127"/>
                </a:cxn>
                <a:cxn ang="0">
                  <a:pos x="0" y="75"/>
                </a:cxn>
                <a:cxn ang="0">
                  <a:pos x="12" y="5"/>
                </a:cxn>
                <a:cxn ang="0">
                  <a:pos x="81" y="0"/>
                </a:cxn>
              </a:cxnLst>
              <a:rect l="0" t="0" r="r" b="b"/>
              <a:pathLst>
                <a:path w="93" h="198">
                  <a:moveTo>
                    <a:pt x="81" y="0"/>
                  </a:moveTo>
                  <a:lnTo>
                    <a:pt x="87" y="12"/>
                  </a:lnTo>
                  <a:lnTo>
                    <a:pt x="92" y="75"/>
                  </a:lnTo>
                  <a:lnTo>
                    <a:pt x="92" y="87"/>
                  </a:lnTo>
                  <a:lnTo>
                    <a:pt x="81" y="116"/>
                  </a:lnTo>
                  <a:lnTo>
                    <a:pt x="75" y="133"/>
                  </a:lnTo>
                  <a:lnTo>
                    <a:pt x="69" y="156"/>
                  </a:lnTo>
                  <a:lnTo>
                    <a:pt x="46" y="185"/>
                  </a:lnTo>
                  <a:lnTo>
                    <a:pt x="34" y="197"/>
                  </a:lnTo>
                  <a:lnTo>
                    <a:pt x="17" y="197"/>
                  </a:lnTo>
                  <a:lnTo>
                    <a:pt x="12" y="185"/>
                  </a:lnTo>
                  <a:lnTo>
                    <a:pt x="5" y="127"/>
                  </a:lnTo>
                  <a:lnTo>
                    <a:pt x="0" y="75"/>
                  </a:lnTo>
                  <a:lnTo>
                    <a:pt x="12" y="5"/>
                  </a:lnTo>
                  <a:lnTo>
                    <a:pt x="81" y="0"/>
                  </a:lnTo>
                </a:path>
              </a:pathLst>
            </a:custGeom>
            <a:solidFill>
              <a:srgbClr val="FFE0C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34" name="Freeform 450"/>
            <p:cNvSpPr>
              <a:spLocks/>
            </p:cNvSpPr>
            <p:nvPr/>
          </p:nvSpPr>
          <p:spPr bwMode="ltGray">
            <a:xfrm>
              <a:off x="6754813" y="1971675"/>
              <a:ext cx="1025525" cy="2260600"/>
            </a:xfrm>
            <a:custGeom>
              <a:avLst/>
              <a:gdLst/>
              <a:ahLst/>
              <a:cxnLst>
                <a:cxn ang="0">
                  <a:pos x="109" y="0"/>
                </a:cxn>
                <a:cxn ang="0">
                  <a:pos x="75" y="5"/>
                </a:cxn>
                <a:cxn ang="0">
                  <a:pos x="51" y="12"/>
                </a:cxn>
                <a:cxn ang="0">
                  <a:pos x="29" y="23"/>
                </a:cxn>
                <a:cxn ang="0">
                  <a:pos x="0" y="34"/>
                </a:cxn>
                <a:cxn ang="0">
                  <a:pos x="5" y="300"/>
                </a:cxn>
                <a:cxn ang="0">
                  <a:pos x="11" y="374"/>
                </a:cxn>
                <a:cxn ang="0">
                  <a:pos x="17" y="437"/>
                </a:cxn>
                <a:cxn ang="0">
                  <a:pos x="29" y="518"/>
                </a:cxn>
                <a:cxn ang="0">
                  <a:pos x="46" y="599"/>
                </a:cxn>
                <a:cxn ang="0">
                  <a:pos x="58" y="662"/>
                </a:cxn>
                <a:cxn ang="0">
                  <a:pos x="63" y="749"/>
                </a:cxn>
                <a:cxn ang="0">
                  <a:pos x="68" y="858"/>
                </a:cxn>
                <a:cxn ang="0">
                  <a:pos x="86" y="968"/>
                </a:cxn>
                <a:cxn ang="0">
                  <a:pos x="115" y="1094"/>
                </a:cxn>
                <a:cxn ang="0">
                  <a:pos x="138" y="1198"/>
                </a:cxn>
                <a:cxn ang="0">
                  <a:pos x="501" y="1244"/>
                </a:cxn>
                <a:cxn ang="0">
                  <a:pos x="518" y="915"/>
                </a:cxn>
                <a:cxn ang="0">
                  <a:pos x="518" y="1140"/>
                </a:cxn>
                <a:cxn ang="0">
                  <a:pos x="536" y="1337"/>
                </a:cxn>
                <a:cxn ang="0">
                  <a:pos x="541" y="1423"/>
                </a:cxn>
                <a:cxn ang="0">
                  <a:pos x="645" y="1411"/>
                </a:cxn>
                <a:cxn ang="0">
                  <a:pos x="622" y="1094"/>
                </a:cxn>
                <a:cxn ang="0">
                  <a:pos x="611" y="800"/>
                </a:cxn>
                <a:cxn ang="0">
                  <a:pos x="594" y="749"/>
                </a:cxn>
                <a:cxn ang="0">
                  <a:pos x="576" y="720"/>
                </a:cxn>
                <a:cxn ang="0">
                  <a:pos x="553" y="703"/>
                </a:cxn>
                <a:cxn ang="0">
                  <a:pos x="443" y="645"/>
                </a:cxn>
                <a:cxn ang="0">
                  <a:pos x="403" y="617"/>
                </a:cxn>
                <a:cxn ang="0">
                  <a:pos x="392" y="605"/>
                </a:cxn>
                <a:cxn ang="0">
                  <a:pos x="380" y="576"/>
                </a:cxn>
                <a:cxn ang="0">
                  <a:pos x="294" y="634"/>
                </a:cxn>
                <a:cxn ang="0">
                  <a:pos x="253" y="536"/>
                </a:cxn>
                <a:cxn ang="0">
                  <a:pos x="236" y="541"/>
                </a:cxn>
                <a:cxn ang="0">
                  <a:pos x="219" y="536"/>
                </a:cxn>
                <a:cxn ang="0">
                  <a:pos x="202" y="512"/>
                </a:cxn>
                <a:cxn ang="0">
                  <a:pos x="178" y="483"/>
                </a:cxn>
                <a:cxn ang="0">
                  <a:pos x="155" y="444"/>
                </a:cxn>
                <a:cxn ang="0">
                  <a:pos x="121" y="276"/>
                </a:cxn>
                <a:cxn ang="0">
                  <a:pos x="109" y="0"/>
                </a:cxn>
              </a:cxnLst>
              <a:rect l="0" t="0" r="r" b="b"/>
              <a:pathLst>
                <a:path w="646" h="1424">
                  <a:moveTo>
                    <a:pt x="109" y="0"/>
                  </a:moveTo>
                  <a:lnTo>
                    <a:pt x="75" y="5"/>
                  </a:lnTo>
                  <a:lnTo>
                    <a:pt x="51" y="12"/>
                  </a:lnTo>
                  <a:lnTo>
                    <a:pt x="29" y="23"/>
                  </a:lnTo>
                  <a:lnTo>
                    <a:pt x="0" y="34"/>
                  </a:lnTo>
                  <a:lnTo>
                    <a:pt x="5" y="300"/>
                  </a:lnTo>
                  <a:lnTo>
                    <a:pt x="11" y="374"/>
                  </a:lnTo>
                  <a:lnTo>
                    <a:pt x="17" y="437"/>
                  </a:lnTo>
                  <a:lnTo>
                    <a:pt x="29" y="518"/>
                  </a:lnTo>
                  <a:lnTo>
                    <a:pt x="46" y="599"/>
                  </a:lnTo>
                  <a:lnTo>
                    <a:pt x="58" y="662"/>
                  </a:lnTo>
                  <a:lnTo>
                    <a:pt x="63" y="749"/>
                  </a:lnTo>
                  <a:lnTo>
                    <a:pt x="68" y="858"/>
                  </a:lnTo>
                  <a:lnTo>
                    <a:pt x="86" y="968"/>
                  </a:lnTo>
                  <a:lnTo>
                    <a:pt x="115" y="1094"/>
                  </a:lnTo>
                  <a:lnTo>
                    <a:pt x="138" y="1198"/>
                  </a:lnTo>
                  <a:lnTo>
                    <a:pt x="501" y="1244"/>
                  </a:lnTo>
                  <a:lnTo>
                    <a:pt x="518" y="915"/>
                  </a:lnTo>
                  <a:lnTo>
                    <a:pt x="518" y="1140"/>
                  </a:lnTo>
                  <a:lnTo>
                    <a:pt x="536" y="1337"/>
                  </a:lnTo>
                  <a:lnTo>
                    <a:pt x="541" y="1423"/>
                  </a:lnTo>
                  <a:lnTo>
                    <a:pt x="645" y="1411"/>
                  </a:lnTo>
                  <a:lnTo>
                    <a:pt x="622" y="1094"/>
                  </a:lnTo>
                  <a:lnTo>
                    <a:pt x="611" y="800"/>
                  </a:lnTo>
                  <a:lnTo>
                    <a:pt x="594" y="749"/>
                  </a:lnTo>
                  <a:lnTo>
                    <a:pt x="576" y="720"/>
                  </a:lnTo>
                  <a:lnTo>
                    <a:pt x="553" y="703"/>
                  </a:lnTo>
                  <a:lnTo>
                    <a:pt x="443" y="645"/>
                  </a:lnTo>
                  <a:lnTo>
                    <a:pt x="403" y="617"/>
                  </a:lnTo>
                  <a:lnTo>
                    <a:pt x="392" y="605"/>
                  </a:lnTo>
                  <a:lnTo>
                    <a:pt x="380" y="576"/>
                  </a:lnTo>
                  <a:lnTo>
                    <a:pt x="294" y="634"/>
                  </a:lnTo>
                  <a:lnTo>
                    <a:pt x="253" y="536"/>
                  </a:lnTo>
                  <a:lnTo>
                    <a:pt x="236" y="541"/>
                  </a:lnTo>
                  <a:lnTo>
                    <a:pt x="219" y="536"/>
                  </a:lnTo>
                  <a:lnTo>
                    <a:pt x="202" y="512"/>
                  </a:lnTo>
                  <a:lnTo>
                    <a:pt x="178" y="483"/>
                  </a:lnTo>
                  <a:lnTo>
                    <a:pt x="155" y="444"/>
                  </a:lnTo>
                  <a:lnTo>
                    <a:pt x="121" y="276"/>
                  </a:lnTo>
                  <a:lnTo>
                    <a:pt x="109" y="0"/>
                  </a:lnTo>
                </a:path>
              </a:pathLst>
            </a:custGeom>
            <a:solidFill>
              <a:srgbClr val="FFFFFF"/>
            </a:solidFill>
            <a:ln w="12700" cap="rnd" cmpd="sng">
              <a:solidFill>
                <a:srgbClr val="003399"/>
              </a:solidFill>
              <a:prstDash val="solid"/>
              <a:round/>
              <a:headEnd type="none" w="med" len="med"/>
              <a:tailEnd type="none" w="med" len="med"/>
            </a:ln>
            <a:effectLst/>
          </p:spPr>
          <p:txBody>
            <a:bodyPr/>
            <a:lstStyle/>
            <a:p>
              <a:endParaRPr lang="en-US" dirty="0"/>
            </a:p>
          </p:txBody>
        </p:sp>
        <p:sp>
          <p:nvSpPr>
            <p:cNvPr id="196035" name="Freeform 451"/>
            <p:cNvSpPr>
              <a:spLocks/>
            </p:cNvSpPr>
            <p:nvPr/>
          </p:nvSpPr>
          <p:spPr bwMode="ltGray">
            <a:xfrm>
              <a:off x="6965950" y="3871913"/>
              <a:ext cx="585788" cy="133350"/>
            </a:xfrm>
            <a:custGeom>
              <a:avLst/>
              <a:gdLst/>
              <a:ahLst/>
              <a:cxnLst>
                <a:cxn ang="0">
                  <a:pos x="5" y="0"/>
                </a:cxn>
                <a:cxn ang="0">
                  <a:pos x="0" y="38"/>
                </a:cxn>
                <a:cxn ang="0">
                  <a:pos x="138" y="57"/>
                </a:cxn>
                <a:cxn ang="0">
                  <a:pos x="270" y="70"/>
                </a:cxn>
                <a:cxn ang="0">
                  <a:pos x="328" y="83"/>
                </a:cxn>
                <a:cxn ang="0">
                  <a:pos x="368" y="83"/>
                </a:cxn>
                <a:cxn ang="0">
                  <a:pos x="363" y="44"/>
                </a:cxn>
                <a:cxn ang="0">
                  <a:pos x="5" y="0"/>
                </a:cxn>
              </a:cxnLst>
              <a:rect l="0" t="0" r="r" b="b"/>
              <a:pathLst>
                <a:path w="369" h="84">
                  <a:moveTo>
                    <a:pt x="5" y="0"/>
                  </a:moveTo>
                  <a:lnTo>
                    <a:pt x="0" y="38"/>
                  </a:lnTo>
                  <a:lnTo>
                    <a:pt x="138" y="57"/>
                  </a:lnTo>
                  <a:lnTo>
                    <a:pt x="270" y="70"/>
                  </a:lnTo>
                  <a:lnTo>
                    <a:pt x="328" y="83"/>
                  </a:lnTo>
                  <a:lnTo>
                    <a:pt x="368" y="83"/>
                  </a:lnTo>
                  <a:lnTo>
                    <a:pt x="363" y="44"/>
                  </a:lnTo>
                  <a:lnTo>
                    <a:pt x="5" y="0"/>
                  </a:lnTo>
                </a:path>
              </a:pathLst>
            </a:custGeom>
            <a:solidFill>
              <a:srgbClr val="202020"/>
            </a:solidFill>
            <a:ln w="12700" cap="rnd" cmpd="sng">
              <a:solidFill>
                <a:srgbClr val="003399"/>
              </a:solidFill>
              <a:prstDash val="solid"/>
              <a:round/>
              <a:headEnd type="none" w="med" len="med"/>
              <a:tailEnd type="none" w="med" len="med"/>
            </a:ln>
            <a:effectLst/>
          </p:spPr>
          <p:txBody>
            <a:bodyPr/>
            <a:lstStyle/>
            <a:p>
              <a:endParaRPr lang="en-US" dirty="0"/>
            </a:p>
          </p:txBody>
        </p:sp>
        <p:sp>
          <p:nvSpPr>
            <p:cNvPr id="196036" name="Freeform 452"/>
            <p:cNvSpPr>
              <a:spLocks/>
            </p:cNvSpPr>
            <p:nvPr/>
          </p:nvSpPr>
          <p:spPr bwMode="ltGray">
            <a:xfrm>
              <a:off x="7367588" y="3932238"/>
              <a:ext cx="17462" cy="47625"/>
            </a:xfrm>
            <a:custGeom>
              <a:avLst/>
              <a:gdLst/>
              <a:ahLst/>
              <a:cxnLst>
                <a:cxn ang="0">
                  <a:pos x="4" y="0"/>
                </a:cxn>
                <a:cxn ang="0">
                  <a:pos x="0" y="29"/>
                </a:cxn>
                <a:cxn ang="0">
                  <a:pos x="7" y="29"/>
                </a:cxn>
                <a:cxn ang="0">
                  <a:pos x="10" y="0"/>
                </a:cxn>
                <a:cxn ang="0">
                  <a:pos x="4" y="0"/>
                </a:cxn>
              </a:cxnLst>
              <a:rect l="0" t="0" r="r" b="b"/>
              <a:pathLst>
                <a:path w="11" h="30">
                  <a:moveTo>
                    <a:pt x="4" y="0"/>
                  </a:moveTo>
                  <a:lnTo>
                    <a:pt x="0" y="29"/>
                  </a:lnTo>
                  <a:lnTo>
                    <a:pt x="7" y="29"/>
                  </a:lnTo>
                  <a:lnTo>
                    <a:pt x="10" y="0"/>
                  </a:lnTo>
                  <a:lnTo>
                    <a:pt x="4" y="0"/>
                  </a:lnTo>
                </a:path>
              </a:pathLst>
            </a:custGeom>
            <a:solidFill>
              <a:srgbClr val="606060"/>
            </a:solidFill>
            <a:ln w="12700" cap="rnd" cmpd="sng">
              <a:solidFill>
                <a:srgbClr val="FF9900"/>
              </a:solidFill>
              <a:prstDash val="solid"/>
              <a:round/>
              <a:headEnd type="none" w="med" len="med"/>
              <a:tailEnd type="triangle" w="med" len="med"/>
            </a:ln>
            <a:effectLst/>
          </p:spPr>
          <p:txBody>
            <a:bodyPr/>
            <a:lstStyle/>
            <a:p>
              <a:endParaRPr lang="en-US" dirty="0"/>
            </a:p>
          </p:txBody>
        </p:sp>
        <p:sp>
          <p:nvSpPr>
            <p:cNvPr id="196037" name="Freeform 453"/>
            <p:cNvSpPr>
              <a:spLocks/>
            </p:cNvSpPr>
            <p:nvPr/>
          </p:nvSpPr>
          <p:spPr bwMode="ltGray">
            <a:xfrm>
              <a:off x="7075488" y="3890963"/>
              <a:ext cx="7937" cy="50800"/>
            </a:xfrm>
            <a:custGeom>
              <a:avLst/>
              <a:gdLst/>
              <a:ahLst/>
              <a:cxnLst>
                <a:cxn ang="0">
                  <a:pos x="2" y="0"/>
                </a:cxn>
                <a:cxn ang="0">
                  <a:pos x="0" y="31"/>
                </a:cxn>
                <a:cxn ang="0">
                  <a:pos x="4" y="31"/>
                </a:cxn>
                <a:cxn ang="0">
                  <a:pos x="4" y="0"/>
                </a:cxn>
                <a:cxn ang="0">
                  <a:pos x="2" y="0"/>
                </a:cxn>
              </a:cxnLst>
              <a:rect l="0" t="0" r="r" b="b"/>
              <a:pathLst>
                <a:path w="5" h="32">
                  <a:moveTo>
                    <a:pt x="2" y="0"/>
                  </a:moveTo>
                  <a:lnTo>
                    <a:pt x="0" y="31"/>
                  </a:lnTo>
                  <a:lnTo>
                    <a:pt x="4" y="31"/>
                  </a:lnTo>
                  <a:lnTo>
                    <a:pt x="4" y="0"/>
                  </a:lnTo>
                  <a:lnTo>
                    <a:pt x="2" y="0"/>
                  </a:lnTo>
                </a:path>
              </a:pathLst>
            </a:custGeom>
            <a:solidFill>
              <a:srgbClr val="606060"/>
            </a:solidFill>
            <a:ln w="12700" cap="rnd" cmpd="sng">
              <a:solidFill>
                <a:srgbClr val="FF9900"/>
              </a:solidFill>
              <a:prstDash val="solid"/>
              <a:round/>
              <a:headEnd type="none" w="med" len="med"/>
              <a:tailEnd type="triangle" w="med" len="med"/>
            </a:ln>
            <a:effectLst/>
          </p:spPr>
          <p:txBody>
            <a:bodyPr/>
            <a:lstStyle/>
            <a:p>
              <a:endParaRPr lang="en-US" dirty="0"/>
            </a:p>
          </p:txBody>
        </p:sp>
        <p:sp>
          <p:nvSpPr>
            <p:cNvPr id="196038" name="Freeform 454"/>
            <p:cNvSpPr>
              <a:spLocks/>
            </p:cNvSpPr>
            <p:nvPr/>
          </p:nvSpPr>
          <p:spPr bwMode="ltGray">
            <a:xfrm>
              <a:off x="7194550" y="3902075"/>
              <a:ext cx="92075" cy="82550"/>
            </a:xfrm>
            <a:custGeom>
              <a:avLst/>
              <a:gdLst/>
              <a:ahLst/>
              <a:cxnLst>
                <a:cxn ang="0">
                  <a:pos x="5" y="0"/>
                </a:cxn>
                <a:cxn ang="0">
                  <a:pos x="0" y="25"/>
                </a:cxn>
                <a:cxn ang="0">
                  <a:pos x="5" y="45"/>
                </a:cxn>
                <a:cxn ang="0">
                  <a:pos x="29" y="51"/>
                </a:cxn>
                <a:cxn ang="0">
                  <a:pos x="57" y="51"/>
                </a:cxn>
                <a:cxn ang="0">
                  <a:pos x="57" y="32"/>
                </a:cxn>
                <a:cxn ang="0">
                  <a:pos x="57" y="6"/>
                </a:cxn>
                <a:cxn ang="0">
                  <a:pos x="29" y="6"/>
                </a:cxn>
                <a:cxn ang="0">
                  <a:pos x="5" y="0"/>
                </a:cxn>
              </a:cxnLst>
              <a:rect l="0" t="0" r="r" b="b"/>
              <a:pathLst>
                <a:path w="58" h="52">
                  <a:moveTo>
                    <a:pt x="5" y="0"/>
                  </a:moveTo>
                  <a:lnTo>
                    <a:pt x="0" y="25"/>
                  </a:lnTo>
                  <a:lnTo>
                    <a:pt x="5" y="45"/>
                  </a:lnTo>
                  <a:lnTo>
                    <a:pt x="29" y="51"/>
                  </a:lnTo>
                  <a:lnTo>
                    <a:pt x="57" y="51"/>
                  </a:lnTo>
                  <a:lnTo>
                    <a:pt x="57" y="32"/>
                  </a:lnTo>
                  <a:lnTo>
                    <a:pt x="57" y="6"/>
                  </a:lnTo>
                  <a:lnTo>
                    <a:pt x="29" y="6"/>
                  </a:lnTo>
                  <a:lnTo>
                    <a:pt x="5" y="0"/>
                  </a:lnTo>
                </a:path>
              </a:pathLst>
            </a:custGeom>
            <a:solidFill>
              <a:srgbClr val="A0A0A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39" name="Freeform 455"/>
            <p:cNvSpPr>
              <a:spLocks/>
            </p:cNvSpPr>
            <p:nvPr/>
          </p:nvSpPr>
          <p:spPr bwMode="ltGray">
            <a:xfrm>
              <a:off x="7156450" y="2978150"/>
              <a:ext cx="85725" cy="101600"/>
            </a:xfrm>
            <a:custGeom>
              <a:avLst/>
              <a:gdLst/>
              <a:ahLst/>
              <a:cxnLst>
                <a:cxn ang="0">
                  <a:pos x="36" y="0"/>
                </a:cxn>
                <a:cxn ang="0">
                  <a:pos x="0" y="29"/>
                </a:cxn>
                <a:cxn ang="0">
                  <a:pos x="0" y="46"/>
                </a:cxn>
                <a:cxn ang="0">
                  <a:pos x="6" y="58"/>
                </a:cxn>
                <a:cxn ang="0">
                  <a:pos x="36" y="63"/>
                </a:cxn>
                <a:cxn ang="0">
                  <a:pos x="47" y="58"/>
                </a:cxn>
                <a:cxn ang="0">
                  <a:pos x="53" y="46"/>
                </a:cxn>
                <a:cxn ang="0">
                  <a:pos x="36" y="0"/>
                </a:cxn>
              </a:cxnLst>
              <a:rect l="0" t="0" r="r" b="b"/>
              <a:pathLst>
                <a:path w="54" h="64">
                  <a:moveTo>
                    <a:pt x="36" y="0"/>
                  </a:moveTo>
                  <a:lnTo>
                    <a:pt x="0" y="29"/>
                  </a:lnTo>
                  <a:lnTo>
                    <a:pt x="0" y="46"/>
                  </a:lnTo>
                  <a:lnTo>
                    <a:pt x="6" y="58"/>
                  </a:lnTo>
                  <a:lnTo>
                    <a:pt x="36" y="63"/>
                  </a:lnTo>
                  <a:lnTo>
                    <a:pt x="47" y="58"/>
                  </a:lnTo>
                  <a:lnTo>
                    <a:pt x="53" y="46"/>
                  </a:lnTo>
                  <a:lnTo>
                    <a:pt x="36" y="0"/>
                  </a:lnTo>
                </a:path>
              </a:pathLst>
            </a:custGeom>
            <a:solidFill>
              <a:srgbClr val="C0000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6040" name="Freeform 456"/>
            <p:cNvSpPr>
              <a:spLocks/>
            </p:cNvSpPr>
            <p:nvPr/>
          </p:nvSpPr>
          <p:spPr bwMode="ltGray">
            <a:xfrm>
              <a:off x="7112000" y="3068638"/>
              <a:ext cx="192088" cy="889000"/>
            </a:xfrm>
            <a:custGeom>
              <a:avLst/>
              <a:gdLst/>
              <a:ahLst/>
              <a:cxnLst>
                <a:cxn ang="0">
                  <a:pos x="35" y="0"/>
                </a:cxn>
                <a:cxn ang="0">
                  <a:pos x="23" y="17"/>
                </a:cxn>
                <a:cxn ang="0">
                  <a:pos x="23" y="29"/>
                </a:cxn>
                <a:cxn ang="0">
                  <a:pos x="17" y="51"/>
                </a:cxn>
                <a:cxn ang="0">
                  <a:pos x="12" y="69"/>
                </a:cxn>
                <a:cxn ang="0">
                  <a:pos x="0" y="132"/>
                </a:cxn>
                <a:cxn ang="0">
                  <a:pos x="0" y="236"/>
                </a:cxn>
                <a:cxn ang="0">
                  <a:pos x="0" y="329"/>
                </a:cxn>
                <a:cxn ang="0">
                  <a:pos x="12" y="380"/>
                </a:cxn>
                <a:cxn ang="0">
                  <a:pos x="17" y="432"/>
                </a:cxn>
                <a:cxn ang="0">
                  <a:pos x="17" y="495"/>
                </a:cxn>
                <a:cxn ang="0">
                  <a:pos x="81" y="559"/>
                </a:cxn>
                <a:cxn ang="0">
                  <a:pos x="120" y="478"/>
                </a:cxn>
                <a:cxn ang="0">
                  <a:pos x="120" y="409"/>
                </a:cxn>
                <a:cxn ang="0">
                  <a:pos x="103" y="334"/>
                </a:cxn>
                <a:cxn ang="0">
                  <a:pos x="92" y="242"/>
                </a:cxn>
                <a:cxn ang="0">
                  <a:pos x="92" y="144"/>
                </a:cxn>
                <a:cxn ang="0">
                  <a:pos x="86" y="63"/>
                </a:cxn>
                <a:cxn ang="0">
                  <a:pos x="81" y="46"/>
                </a:cxn>
                <a:cxn ang="0">
                  <a:pos x="69" y="23"/>
                </a:cxn>
                <a:cxn ang="0">
                  <a:pos x="64" y="5"/>
                </a:cxn>
                <a:cxn ang="0">
                  <a:pos x="35" y="0"/>
                </a:cxn>
              </a:cxnLst>
              <a:rect l="0" t="0" r="r" b="b"/>
              <a:pathLst>
                <a:path w="121" h="560">
                  <a:moveTo>
                    <a:pt x="35" y="0"/>
                  </a:moveTo>
                  <a:lnTo>
                    <a:pt x="23" y="17"/>
                  </a:lnTo>
                  <a:lnTo>
                    <a:pt x="23" y="29"/>
                  </a:lnTo>
                  <a:lnTo>
                    <a:pt x="17" y="51"/>
                  </a:lnTo>
                  <a:lnTo>
                    <a:pt x="12" y="69"/>
                  </a:lnTo>
                  <a:lnTo>
                    <a:pt x="0" y="132"/>
                  </a:lnTo>
                  <a:lnTo>
                    <a:pt x="0" y="236"/>
                  </a:lnTo>
                  <a:lnTo>
                    <a:pt x="0" y="329"/>
                  </a:lnTo>
                  <a:lnTo>
                    <a:pt x="12" y="380"/>
                  </a:lnTo>
                  <a:lnTo>
                    <a:pt x="17" y="432"/>
                  </a:lnTo>
                  <a:lnTo>
                    <a:pt x="17" y="495"/>
                  </a:lnTo>
                  <a:lnTo>
                    <a:pt x="81" y="559"/>
                  </a:lnTo>
                  <a:lnTo>
                    <a:pt x="120" y="478"/>
                  </a:lnTo>
                  <a:lnTo>
                    <a:pt x="120" y="409"/>
                  </a:lnTo>
                  <a:lnTo>
                    <a:pt x="103" y="334"/>
                  </a:lnTo>
                  <a:lnTo>
                    <a:pt x="92" y="242"/>
                  </a:lnTo>
                  <a:lnTo>
                    <a:pt x="92" y="144"/>
                  </a:lnTo>
                  <a:lnTo>
                    <a:pt x="86" y="63"/>
                  </a:lnTo>
                  <a:lnTo>
                    <a:pt x="81" y="46"/>
                  </a:lnTo>
                  <a:lnTo>
                    <a:pt x="69" y="23"/>
                  </a:lnTo>
                  <a:lnTo>
                    <a:pt x="64" y="5"/>
                  </a:lnTo>
                  <a:lnTo>
                    <a:pt x="35" y="0"/>
                  </a:lnTo>
                </a:path>
              </a:pathLst>
            </a:custGeom>
            <a:solidFill>
              <a:srgbClr val="C00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41" name="Freeform 457"/>
            <p:cNvSpPr>
              <a:spLocks/>
            </p:cNvSpPr>
            <p:nvPr/>
          </p:nvSpPr>
          <p:spPr bwMode="ltGray">
            <a:xfrm>
              <a:off x="7121525" y="2830513"/>
              <a:ext cx="257175" cy="266700"/>
            </a:xfrm>
            <a:custGeom>
              <a:avLst/>
              <a:gdLst/>
              <a:ahLst/>
              <a:cxnLst>
                <a:cxn ang="0">
                  <a:pos x="5" y="0"/>
                </a:cxn>
                <a:cxn ang="0">
                  <a:pos x="0" y="138"/>
                </a:cxn>
                <a:cxn ang="0">
                  <a:pos x="63" y="92"/>
                </a:cxn>
                <a:cxn ang="0">
                  <a:pos x="86" y="167"/>
                </a:cxn>
                <a:cxn ang="0">
                  <a:pos x="161" y="64"/>
                </a:cxn>
              </a:cxnLst>
              <a:rect l="0" t="0" r="r" b="b"/>
              <a:pathLst>
                <a:path w="162" h="168">
                  <a:moveTo>
                    <a:pt x="5" y="0"/>
                  </a:moveTo>
                  <a:lnTo>
                    <a:pt x="0" y="138"/>
                  </a:lnTo>
                  <a:lnTo>
                    <a:pt x="63" y="92"/>
                  </a:lnTo>
                  <a:lnTo>
                    <a:pt x="86" y="167"/>
                  </a:lnTo>
                  <a:lnTo>
                    <a:pt x="161" y="64"/>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grpSp>
          <p:nvGrpSpPr>
            <p:cNvPr id="196042" name="Group 458"/>
            <p:cNvGrpSpPr>
              <a:grpSpLocks/>
            </p:cNvGrpSpPr>
            <p:nvPr/>
          </p:nvGrpSpPr>
          <p:grpSpPr bwMode="auto">
            <a:xfrm>
              <a:off x="7586663" y="2273300"/>
              <a:ext cx="130175" cy="157163"/>
              <a:chOff x="4775" y="1255"/>
              <a:chExt cx="82" cy="99"/>
            </a:xfrm>
          </p:grpSpPr>
          <p:sp>
            <p:nvSpPr>
              <p:cNvPr id="196043" name="Freeform 459"/>
              <p:cNvSpPr>
                <a:spLocks/>
              </p:cNvSpPr>
              <p:nvPr/>
            </p:nvSpPr>
            <p:spPr bwMode="ltGray">
              <a:xfrm>
                <a:off x="4775" y="1255"/>
                <a:ext cx="82" cy="99"/>
              </a:xfrm>
              <a:custGeom>
                <a:avLst/>
                <a:gdLst/>
                <a:ahLst/>
                <a:cxnLst>
                  <a:cxn ang="0">
                    <a:pos x="17" y="0"/>
                  </a:cxn>
                  <a:cxn ang="0">
                    <a:pos x="41" y="5"/>
                  </a:cxn>
                  <a:cxn ang="0">
                    <a:pos x="52" y="12"/>
                  </a:cxn>
                  <a:cxn ang="0">
                    <a:pos x="64" y="17"/>
                  </a:cxn>
                  <a:cxn ang="0">
                    <a:pos x="70" y="23"/>
                  </a:cxn>
                  <a:cxn ang="0">
                    <a:pos x="76" y="40"/>
                  </a:cxn>
                  <a:cxn ang="0">
                    <a:pos x="81" y="52"/>
                  </a:cxn>
                  <a:cxn ang="0">
                    <a:pos x="81" y="69"/>
                  </a:cxn>
                  <a:cxn ang="0">
                    <a:pos x="81" y="86"/>
                  </a:cxn>
                  <a:cxn ang="0">
                    <a:pos x="76" y="98"/>
                  </a:cxn>
                  <a:cxn ang="0">
                    <a:pos x="70" y="98"/>
                  </a:cxn>
                  <a:cxn ang="0">
                    <a:pos x="58" y="98"/>
                  </a:cxn>
                  <a:cxn ang="0">
                    <a:pos x="41" y="92"/>
                  </a:cxn>
                  <a:cxn ang="0">
                    <a:pos x="23" y="86"/>
                  </a:cxn>
                  <a:cxn ang="0">
                    <a:pos x="17" y="81"/>
                  </a:cxn>
                  <a:cxn ang="0">
                    <a:pos x="12" y="75"/>
                  </a:cxn>
                  <a:cxn ang="0">
                    <a:pos x="5" y="63"/>
                  </a:cxn>
                  <a:cxn ang="0">
                    <a:pos x="5" y="58"/>
                  </a:cxn>
                  <a:cxn ang="0">
                    <a:pos x="0" y="52"/>
                  </a:cxn>
                  <a:cxn ang="0">
                    <a:pos x="0" y="29"/>
                  </a:cxn>
                  <a:cxn ang="0">
                    <a:pos x="5" y="12"/>
                  </a:cxn>
                  <a:cxn ang="0">
                    <a:pos x="5" y="0"/>
                  </a:cxn>
                  <a:cxn ang="0">
                    <a:pos x="12" y="0"/>
                  </a:cxn>
                  <a:cxn ang="0">
                    <a:pos x="17" y="0"/>
                  </a:cxn>
                </a:cxnLst>
                <a:rect l="0" t="0" r="r" b="b"/>
                <a:pathLst>
                  <a:path w="82" h="99">
                    <a:moveTo>
                      <a:pt x="17" y="0"/>
                    </a:moveTo>
                    <a:lnTo>
                      <a:pt x="41" y="5"/>
                    </a:lnTo>
                    <a:lnTo>
                      <a:pt x="52" y="12"/>
                    </a:lnTo>
                    <a:lnTo>
                      <a:pt x="64" y="17"/>
                    </a:lnTo>
                    <a:lnTo>
                      <a:pt x="70" y="23"/>
                    </a:lnTo>
                    <a:lnTo>
                      <a:pt x="76" y="40"/>
                    </a:lnTo>
                    <a:lnTo>
                      <a:pt x="81" y="52"/>
                    </a:lnTo>
                    <a:lnTo>
                      <a:pt x="81" y="69"/>
                    </a:lnTo>
                    <a:lnTo>
                      <a:pt x="81" y="86"/>
                    </a:lnTo>
                    <a:lnTo>
                      <a:pt x="76" y="98"/>
                    </a:lnTo>
                    <a:lnTo>
                      <a:pt x="70" y="98"/>
                    </a:lnTo>
                    <a:lnTo>
                      <a:pt x="58" y="98"/>
                    </a:lnTo>
                    <a:lnTo>
                      <a:pt x="41" y="92"/>
                    </a:lnTo>
                    <a:lnTo>
                      <a:pt x="23" y="86"/>
                    </a:lnTo>
                    <a:lnTo>
                      <a:pt x="17" y="81"/>
                    </a:lnTo>
                    <a:lnTo>
                      <a:pt x="12" y="75"/>
                    </a:lnTo>
                    <a:lnTo>
                      <a:pt x="5" y="63"/>
                    </a:lnTo>
                    <a:lnTo>
                      <a:pt x="5" y="58"/>
                    </a:lnTo>
                    <a:lnTo>
                      <a:pt x="0" y="52"/>
                    </a:lnTo>
                    <a:lnTo>
                      <a:pt x="0" y="29"/>
                    </a:lnTo>
                    <a:lnTo>
                      <a:pt x="5" y="12"/>
                    </a:lnTo>
                    <a:lnTo>
                      <a:pt x="5" y="0"/>
                    </a:lnTo>
                    <a:lnTo>
                      <a:pt x="12" y="0"/>
                    </a:lnTo>
                    <a:lnTo>
                      <a:pt x="17" y="0"/>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44" name="Freeform 460"/>
              <p:cNvSpPr>
                <a:spLocks/>
              </p:cNvSpPr>
              <p:nvPr/>
            </p:nvSpPr>
            <p:spPr bwMode="ltGray">
              <a:xfrm>
                <a:off x="4787" y="1255"/>
                <a:ext cx="64" cy="99"/>
              </a:xfrm>
              <a:custGeom>
                <a:avLst/>
                <a:gdLst/>
                <a:ahLst/>
                <a:cxnLst>
                  <a:cxn ang="0">
                    <a:pos x="0" y="0"/>
                  </a:cxn>
                  <a:cxn ang="0">
                    <a:pos x="5" y="12"/>
                  </a:cxn>
                  <a:cxn ang="0">
                    <a:pos x="17" y="29"/>
                  </a:cxn>
                  <a:cxn ang="0">
                    <a:pos x="29" y="46"/>
                  </a:cxn>
                  <a:cxn ang="0">
                    <a:pos x="34" y="58"/>
                  </a:cxn>
                  <a:cxn ang="0">
                    <a:pos x="51" y="75"/>
                  </a:cxn>
                  <a:cxn ang="0">
                    <a:pos x="58" y="92"/>
                  </a:cxn>
                  <a:cxn ang="0">
                    <a:pos x="63" y="98"/>
                  </a:cxn>
                </a:cxnLst>
                <a:rect l="0" t="0" r="r" b="b"/>
                <a:pathLst>
                  <a:path w="64" h="99">
                    <a:moveTo>
                      <a:pt x="0" y="0"/>
                    </a:moveTo>
                    <a:lnTo>
                      <a:pt x="5" y="12"/>
                    </a:lnTo>
                    <a:lnTo>
                      <a:pt x="17" y="29"/>
                    </a:lnTo>
                    <a:lnTo>
                      <a:pt x="29" y="46"/>
                    </a:lnTo>
                    <a:lnTo>
                      <a:pt x="34" y="58"/>
                    </a:lnTo>
                    <a:lnTo>
                      <a:pt x="51" y="75"/>
                    </a:lnTo>
                    <a:lnTo>
                      <a:pt x="58" y="92"/>
                    </a:lnTo>
                    <a:lnTo>
                      <a:pt x="63"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6045" name="Group 461"/>
            <p:cNvGrpSpPr>
              <a:grpSpLocks/>
            </p:cNvGrpSpPr>
            <p:nvPr/>
          </p:nvGrpSpPr>
          <p:grpSpPr bwMode="auto">
            <a:xfrm>
              <a:off x="7605713" y="2144713"/>
              <a:ext cx="201612" cy="138112"/>
              <a:chOff x="4787" y="1174"/>
              <a:chExt cx="127" cy="87"/>
            </a:xfrm>
          </p:grpSpPr>
          <p:sp>
            <p:nvSpPr>
              <p:cNvPr id="196046" name="Freeform 462"/>
              <p:cNvSpPr>
                <a:spLocks/>
              </p:cNvSpPr>
              <p:nvPr/>
            </p:nvSpPr>
            <p:spPr bwMode="ltGray">
              <a:xfrm>
                <a:off x="4787" y="1174"/>
                <a:ext cx="127" cy="87"/>
              </a:xfrm>
              <a:custGeom>
                <a:avLst/>
                <a:gdLst/>
                <a:ahLst/>
                <a:cxnLst>
                  <a:cxn ang="0">
                    <a:pos x="0" y="81"/>
                  </a:cxn>
                  <a:cxn ang="0">
                    <a:pos x="34" y="86"/>
                  </a:cxn>
                  <a:cxn ang="0">
                    <a:pos x="51" y="86"/>
                  </a:cxn>
                  <a:cxn ang="0">
                    <a:pos x="63" y="86"/>
                  </a:cxn>
                  <a:cxn ang="0">
                    <a:pos x="75" y="81"/>
                  </a:cxn>
                  <a:cxn ang="0">
                    <a:pos x="86" y="81"/>
                  </a:cxn>
                  <a:cxn ang="0">
                    <a:pos x="92" y="69"/>
                  </a:cxn>
                  <a:cxn ang="0">
                    <a:pos x="97" y="64"/>
                  </a:cxn>
                  <a:cxn ang="0">
                    <a:pos x="104" y="52"/>
                  </a:cxn>
                  <a:cxn ang="0">
                    <a:pos x="104" y="40"/>
                  </a:cxn>
                  <a:cxn ang="0">
                    <a:pos x="109" y="35"/>
                  </a:cxn>
                  <a:cxn ang="0">
                    <a:pos x="115" y="29"/>
                  </a:cxn>
                  <a:cxn ang="0">
                    <a:pos x="126" y="23"/>
                  </a:cxn>
                  <a:cxn ang="0">
                    <a:pos x="109" y="12"/>
                  </a:cxn>
                  <a:cxn ang="0">
                    <a:pos x="97" y="6"/>
                  </a:cxn>
                  <a:cxn ang="0">
                    <a:pos x="80" y="6"/>
                  </a:cxn>
                  <a:cxn ang="0">
                    <a:pos x="68" y="0"/>
                  </a:cxn>
                  <a:cxn ang="0">
                    <a:pos x="58" y="0"/>
                  </a:cxn>
                  <a:cxn ang="0">
                    <a:pos x="46" y="0"/>
                  </a:cxn>
                  <a:cxn ang="0">
                    <a:pos x="29" y="6"/>
                  </a:cxn>
                  <a:cxn ang="0">
                    <a:pos x="17" y="12"/>
                  </a:cxn>
                  <a:cxn ang="0">
                    <a:pos x="11" y="18"/>
                  </a:cxn>
                  <a:cxn ang="0">
                    <a:pos x="5" y="29"/>
                  </a:cxn>
                  <a:cxn ang="0">
                    <a:pos x="0" y="40"/>
                  </a:cxn>
                  <a:cxn ang="0">
                    <a:pos x="0" y="57"/>
                  </a:cxn>
                  <a:cxn ang="0">
                    <a:pos x="0" y="81"/>
                  </a:cxn>
                </a:cxnLst>
                <a:rect l="0" t="0" r="r" b="b"/>
                <a:pathLst>
                  <a:path w="127" h="87">
                    <a:moveTo>
                      <a:pt x="0" y="81"/>
                    </a:moveTo>
                    <a:lnTo>
                      <a:pt x="34" y="86"/>
                    </a:lnTo>
                    <a:lnTo>
                      <a:pt x="51" y="86"/>
                    </a:lnTo>
                    <a:lnTo>
                      <a:pt x="63" y="86"/>
                    </a:lnTo>
                    <a:lnTo>
                      <a:pt x="75" y="81"/>
                    </a:lnTo>
                    <a:lnTo>
                      <a:pt x="86" y="81"/>
                    </a:lnTo>
                    <a:lnTo>
                      <a:pt x="92" y="69"/>
                    </a:lnTo>
                    <a:lnTo>
                      <a:pt x="97" y="64"/>
                    </a:lnTo>
                    <a:lnTo>
                      <a:pt x="104" y="52"/>
                    </a:lnTo>
                    <a:lnTo>
                      <a:pt x="104" y="40"/>
                    </a:lnTo>
                    <a:lnTo>
                      <a:pt x="109" y="35"/>
                    </a:lnTo>
                    <a:lnTo>
                      <a:pt x="115" y="29"/>
                    </a:lnTo>
                    <a:lnTo>
                      <a:pt x="126" y="23"/>
                    </a:lnTo>
                    <a:lnTo>
                      <a:pt x="109" y="12"/>
                    </a:lnTo>
                    <a:lnTo>
                      <a:pt x="97" y="6"/>
                    </a:lnTo>
                    <a:lnTo>
                      <a:pt x="80" y="6"/>
                    </a:lnTo>
                    <a:lnTo>
                      <a:pt x="68" y="0"/>
                    </a:lnTo>
                    <a:lnTo>
                      <a:pt x="58" y="0"/>
                    </a:lnTo>
                    <a:lnTo>
                      <a:pt x="46" y="0"/>
                    </a:lnTo>
                    <a:lnTo>
                      <a:pt x="29" y="6"/>
                    </a:lnTo>
                    <a:lnTo>
                      <a:pt x="17" y="12"/>
                    </a:lnTo>
                    <a:lnTo>
                      <a:pt x="11" y="18"/>
                    </a:lnTo>
                    <a:lnTo>
                      <a:pt x="5" y="29"/>
                    </a:lnTo>
                    <a:lnTo>
                      <a:pt x="0" y="40"/>
                    </a:lnTo>
                    <a:lnTo>
                      <a:pt x="0" y="57"/>
                    </a:lnTo>
                    <a:lnTo>
                      <a:pt x="0" y="81"/>
                    </a:lnTo>
                  </a:path>
                </a:pathLst>
              </a:custGeom>
              <a:solidFill>
                <a:srgbClr val="00FF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6047" name="Freeform 463"/>
              <p:cNvSpPr>
                <a:spLocks/>
              </p:cNvSpPr>
              <p:nvPr/>
            </p:nvSpPr>
            <p:spPr bwMode="ltGray">
              <a:xfrm>
                <a:off x="4787" y="1197"/>
                <a:ext cx="127" cy="59"/>
              </a:xfrm>
              <a:custGeom>
                <a:avLst/>
                <a:gdLst/>
                <a:ahLst/>
                <a:cxnLst>
                  <a:cxn ang="0">
                    <a:pos x="126" y="0"/>
                  </a:cxn>
                  <a:cxn ang="0">
                    <a:pos x="109" y="0"/>
                  </a:cxn>
                  <a:cxn ang="0">
                    <a:pos x="97" y="0"/>
                  </a:cxn>
                  <a:cxn ang="0">
                    <a:pos x="86" y="0"/>
                  </a:cxn>
                  <a:cxn ang="0">
                    <a:pos x="68" y="0"/>
                  </a:cxn>
                  <a:cxn ang="0">
                    <a:pos x="58" y="5"/>
                  </a:cxn>
                  <a:cxn ang="0">
                    <a:pos x="46" y="12"/>
                  </a:cxn>
                  <a:cxn ang="0">
                    <a:pos x="34" y="24"/>
                  </a:cxn>
                  <a:cxn ang="0">
                    <a:pos x="23" y="34"/>
                  </a:cxn>
                  <a:cxn ang="0">
                    <a:pos x="11" y="46"/>
                  </a:cxn>
                  <a:cxn ang="0">
                    <a:pos x="0" y="58"/>
                  </a:cxn>
                </a:cxnLst>
                <a:rect l="0" t="0" r="r" b="b"/>
                <a:pathLst>
                  <a:path w="127" h="59">
                    <a:moveTo>
                      <a:pt x="126" y="0"/>
                    </a:moveTo>
                    <a:lnTo>
                      <a:pt x="109" y="0"/>
                    </a:lnTo>
                    <a:lnTo>
                      <a:pt x="97" y="0"/>
                    </a:lnTo>
                    <a:lnTo>
                      <a:pt x="86" y="0"/>
                    </a:lnTo>
                    <a:lnTo>
                      <a:pt x="68" y="0"/>
                    </a:lnTo>
                    <a:lnTo>
                      <a:pt x="58" y="5"/>
                    </a:lnTo>
                    <a:lnTo>
                      <a:pt x="46" y="12"/>
                    </a:lnTo>
                    <a:lnTo>
                      <a:pt x="34" y="24"/>
                    </a:lnTo>
                    <a:lnTo>
                      <a:pt x="23" y="34"/>
                    </a:lnTo>
                    <a:lnTo>
                      <a:pt x="11" y="46"/>
                    </a:lnTo>
                    <a:lnTo>
                      <a:pt x="0" y="5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sp>
          <p:nvSpPr>
            <p:cNvPr id="196048" name="Line 464"/>
            <p:cNvSpPr>
              <a:spLocks noChangeShapeType="1"/>
            </p:cNvSpPr>
            <p:nvPr/>
          </p:nvSpPr>
          <p:spPr bwMode="ltGray">
            <a:xfrm>
              <a:off x="6751638" y="1849438"/>
              <a:ext cx="9525" cy="39687"/>
            </a:xfrm>
            <a:prstGeom prst="line">
              <a:avLst/>
            </a:prstGeom>
            <a:noFill/>
            <a:ln w="12700">
              <a:solidFill>
                <a:srgbClr val="FF9900"/>
              </a:solidFill>
              <a:round/>
              <a:headEnd/>
              <a:tailEnd/>
            </a:ln>
            <a:effectLst/>
          </p:spPr>
          <p:txBody>
            <a:bodyPr wrap="none" anchor="ctr"/>
            <a:lstStyle/>
            <a:p>
              <a:endParaRPr lang="en-US" dirty="0"/>
            </a:p>
          </p:txBody>
        </p:sp>
        <p:sp>
          <p:nvSpPr>
            <p:cNvPr id="196049" name="Line 465"/>
            <p:cNvSpPr>
              <a:spLocks noChangeShapeType="1"/>
            </p:cNvSpPr>
            <p:nvPr/>
          </p:nvSpPr>
          <p:spPr bwMode="ltGray">
            <a:xfrm>
              <a:off x="6788150" y="1822450"/>
              <a:ext cx="9525" cy="38100"/>
            </a:xfrm>
            <a:prstGeom prst="line">
              <a:avLst/>
            </a:prstGeom>
            <a:noFill/>
            <a:ln w="12700">
              <a:solidFill>
                <a:srgbClr val="FF9900"/>
              </a:solidFill>
              <a:round/>
              <a:headEnd/>
              <a:tailEnd/>
            </a:ln>
            <a:effectLst/>
          </p:spPr>
          <p:txBody>
            <a:bodyPr wrap="none" anchor="ctr"/>
            <a:lstStyle/>
            <a:p>
              <a:endParaRPr lang="en-US" dirty="0"/>
            </a:p>
          </p:txBody>
        </p:sp>
        <p:sp>
          <p:nvSpPr>
            <p:cNvPr id="196050" name="Line 466"/>
            <p:cNvSpPr>
              <a:spLocks noChangeShapeType="1"/>
            </p:cNvSpPr>
            <p:nvPr/>
          </p:nvSpPr>
          <p:spPr bwMode="ltGray">
            <a:xfrm>
              <a:off x="6848475" y="1803400"/>
              <a:ext cx="6350" cy="41275"/>
            </a:xfrm>
            <a:prstGeom prst="line">
              <a:avLst/>
            </a:prstGeom>
            <a:noFill/>
            <a:ln w="12700">
              <a:solidFill>
                <a:srgbClr val="FF9900"/>
              </a:solidFill>
              <a:round/>
              <a:headEnd/>
              <a:tailEnd/>
            </a:ln>
            <a:effectLst/>
          </p:spPr>
          <p:txBody>
            <a:bodyPr wrap="none" anchor="ctr"/>
            <a:lstStyle/>
            <a:p>
              <a:endParaRPr lang="en-US" dirty="0"/>
            </a:p>
          </p:txBody>
        </p:sp>
        <p:sp>
          <p:nvSpPr>
            <p:cNvPr id="196051" name="Freeform 467"/>
            <p:cNvSpPr>
              <a:spLocks/>
            </p:cNvSpPr>
            <p:nvPr/>
          </p:nvSpPr>
          <p:spPr bwMode="ltGray">
            <a:xfrm rot="1266832" flipV="1">
              <a:off x="7170738" y="2749550"/>
              <a:ext cx="190500" cy="74613"/>
            </a:xfrm>
            <a:custGeom>
              <a:avLst/>
              <a:gdLst/>
              <a:ahLst/>
              <a:cxnLst>
                <a:cxn ang="0">
                  <a:pos x="0" y="0"/>
                </a:cxn>
                <a:cxn ang="0">
                  <a:pos x="48" y="48"/>
                </a:cxn>
                <a:cxn ang="0">
                  <a:pos x="96" y="0"/>
                </a:cxn>
              </a:cxnLst>
              <a:rect l="0" t="0" r="r" b="b"/>
              <a:pathLst>
                <a:path w="96" h="48">
                  <a:moveTo>
                    <a:pt x="0" y="0"/>
                  </a:moveTo>
                  <a:cubicBezTo>
                    <a:pt x="16" y="24"/>
                    <a:pt x="32" y="48"/>
                    <a:pt x="48" y="48"/>
                  </a:cubicBezTo>
                  <a:cubicBezTo>
                    <a:pt x="64" y="48"/>
                    <a:pt x="88" y="8"/>
                    <a:pt x="96" y="0"/>
                  </a:cubicBezTo>
                </a:path>
              </a:pathLst>
            </a:custGeom>
            <a:noFill/>
            <a:ln w="12700" cap="flat" cmpd="sng">
              <a:solidFill>
                <a:srgbClr val="000000"/>
              </a:solidFill>
              <a:prstDash val="solid"/>
              <a:round/>
              <a:headEnd type="none" w="med" len="med"/>
              <a:tailEnd type="none" w="med" len="med"/>
            </a:ln>
            <a:effectLst/>
          </p:spPr>
          <p:txBody>
            <a:bodyPr wrap="none" anchor="ctr"/>
            <a:lstStyle/>
            <a:p>
              <a:endParaRPr lang="en-US" dirty="0"/>
            </a:p>
          </p:txBody>
        </p:sp>
        <p:sp>
          <p:nvSpPr>
            <p:cNvPr id="196052" name="Text Box 468"/>
            <p:cNvSpPr txBox="1">
              <a:spLocks noChangeArrowheads="1"/>
            </p:cNvSpPr>
            <p:nvPr/>
          </p:nvSpPr>
          <p:spPr bwMode="ltGray">
            <a:xfrm>
              <a:off x="7288213" y="2397125"/>
              <a:ext cx="234950" cy="336550"/>
            </a:xfrm>
            <a:prstGeom prst="rect">
              <a:avLst/>
            </a:prstGeom>
            <a:noFill/>
            <a:ln w="12700">
              <a:noFill/>
              <a:miter lim="800000"/>
              <a:headEnd type="none" w="sm" len="sm"/>
              <a:tailEnd type="none" w="sm" len="sm"/>
            </a:ln>
            <a:effectLst/>
          </p:spPr>
          <p:txBody>
            <a:bodyPr wrap="none">
              <a:spAutoFit/>
            </a:bodyPr>
            <a:lstStyle/>
            <a:p>
              <a:pPr algn="l">
                <a:lnSpc>
                  <a:spcPct val="100000"/>
                </a:lnSpc>
              </a:pPr>
              <a:r>
                <a:rPr lang="en-US" sz="1600" b="0" dirty="0">
                  <a:solidFill>
                    <a:schemeClr val="bg1"/>
                  </a:solidFill>
                  <a:latin typeface="Times New Roman" pitchFamily="18" charset="0"/>
                </a:rPr>
                <a:t>.</a:t>
              </a:r>
            </a:p>
          </p:txBody>
        </p:sp>
        <p:sp>
          <p:nvSpPr>
            <p:cNvPr id="195772" name="Text Box 188"/>
            <p:cNvSpPr txBox="1">
              <a:spLocks noChangeArrowheads="1"/>
            </p:cNvSpPr>
            <p:nvPr/>
          </p:nvSpPr>
          <p:spPr bwMode="auto">
            <a:xfrm>
              <a:off x="6629400" y="4419600"/>
              <a:ext cx="1600200" cy="627063"/>
            </a:xfrm>
            <a:prstGeom prst="rect">
              <a:avLst/>
            </a:prstGeom>
            <a:solidFill>
              <a:srgbClr val="FFFF00"/>
            </a:solidFill>
            <a:ln w="25400">
              <a:solidFill>
                <a:srgbClr val="0033CC"/>
              </a:solidFill>
              <a:miter lim="800000"/>
              <a:headEnd/>
              <a:tailEnd/>
            </a:ln>
            <a:effectLst/>
          </p:spPr>
          <p:txBody>
            <a:bodyPr>
              <a:spAutoFit/>
            </a:bodyPr>
            <a:lstStyle/>
            <a:p>
              <a:pPr eaLnBrk="1" hangingPunct="1">
                <a:lnSpc>
                  <a:spcPct val="85000"/>
                </a:lnSpc>
                <a:spcBef>
                  <a:spcPct val="50000"/>
                </a:spcBef>
              </a:pPr>
              <a:r>
                <a:rPr lang="en-US" sz="1800" dirty="0">
                  <a:solidFill>
                    <a:srgbClr val="0033CC"/>
                  </a:solidFill>
                </a:rPr>
                <a:t>M&amp;S</a:t>
              </a:r>
            </a:p>
            <a:p>
              <a:pPr eaLnBrk="1" hangingPunct="1">
                <a:lnSpc>
                  <a:spcPct val="50000"/>
                </a:lnSpc>
                <a:spcBef>
                  <a:spcPct val="50000"/>
                </a:spcBef>
              </a:pPr>
              <a:r>
                <a:rPr lang="en-US" sz="1800" dirty="0">
                  <a:solidFill>
                    <a:srgbClr val="0033CC"/>
                  </a:solidFill>
                </a:rPr>
                <a:t>USER</a:t>
              </a:r>
            </a:p>
          </p:txBody>
        </p:sp>
      </p:grpSp>
      <p:sp>
        <p:nvSpPr>
          <p:cNvPr id="186" name="Title 1">
            <a:extLst>
              <a:ext uri="{FF2B5EF4-FFF2-40B4-BE49-F238E27FC236}">
                <a16:creationId xmlns:a16="http://schemas.microsoft.com/office/drawing/2014/main" id="{960220BB-C07E-DDD4-81AB-D384CED03FE6}"/>
              </a:ext>
            </a:extLst>
          </p:cNvPr>
          <p:cNvSpPr txBox="1">
            <a:spLocks/>
          </p:cNvSpPr>
          <p:nvPr/>
        </p:nvSpPr>
        <p:spPr>
          <a:xfrm>
            <a:off x="628650" y="438835"/>
            <a:ext cx="7886700" cy="646331"/>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Accreditation is a Decision</a:t>
            </a:r>
          </a:p>
        </p:txBody>
      </p:sp>
      <p:sp>
        <p:nvSpPr>
          <p:cNvPr id="187" name="Rectangle 1027">
            <a:extLst>
              <a:ext uri="{FF2B5EF4-FFF2-40B4-BE49-F238E27FC236}">
                <a16:creationId xmlns:a16="http://schemas.microsoft.com/office/drawing/2014/main" id="{475D2B26-FAE1-5DE6-E507-EA897E96D170}"/>
              </a:ext>
            </a:extLst>
          </p:cNvPr>
          <p:cNvSpPr txBox="1">
            <a:spLocks noChangeArrowheads="1"/>
          </p:cNvSpPr>
          <p:nvPr/>
        </p:nvSpPr>
        <p:spPr>
          <a:xfrm>
            <a:off x="457200" y="1331913"/>
            <a:ext cx="5291138" cy="2385268"/>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An official determination that a model, simulation or federation of simulations is credible enough and suitable for a specific application</a:t>
            </a:r>
          </a:p>
          <a:p>
            <a:pPr marL="227013" indent="-227013">
              <a:lnSpc>
                <a:spcPct val="100000"/>
              </a:lnSpc>
              <a:spcBef>
                <a:spcPts val="0"/>
              </a:spcBef>
              <a:spcAft>
                <a:spcPts val="600"/>
              </a:spcAft>
            </a:pPr>
            <a:r>
              <a:rPr lang="en-US" sz="1800" b="1" dirty="0"/>
              <a:t>Accrediting authority needs to provide </a:t>
            </a:r>
            <a:r>
              <a:rPr lang="en-US" sz="1800" b="1" u="sng" dirty="0"/>
              <a:t>justification</a:t>
            </a:r>
            <a:r>
              <a:rPr lang="en-US" sz="1800" b="1" dirty="0"/>
              <a:t> for selection and use of a given simulation for a given problem to reduce program risk in using the M&amp;S</a:t>
            </a:r>
          </a:p>
        </p:txBody>
      </p:sp>
      <p:sp>
        <p:nvSpPr>
          <p:cNvPr id="3" name="Slide Number Placeholder 2">
            <a:extLst>
              <a:ext uri="{FF2B5EF4-FFF2-40B4-BE49-F238E27FC236}">
                <a16:creationId xmlns:a16="http://schemas.microsoft.com/office/drawing/2014/main" id="{D2AA499C-2386-D13E-5528-70FAB5B861B2}"/>
              </a:ext>
            </a:extLst>
          </p:cNvPr>
          <p:cNvSpPr>
            <a:spLocks noGrp="1"/>
          </p:cNvSpPr>
          <p:nvPr>
            <p:ph type="sldNum" sz="quarter" idx="12"/>
          </p:nvPr>
        </p:nvSpPr>
        <p:spPr/>
        <p:txBody>
          <a:bodyPr/>
          <a:lstStyle/>
          <a:p>
            <a:fld id="{C1DA28E7-6C27-414B-9E47-196AFE27788E}" type="slidenum">
              <a:rPr lang="en-US" smtClean="0"/>
              <a:t>11</a:t>
            </a:fld>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716" name="Text Box 84"/>
          <p:cNvSpPr txBox="1">
            <a:spLocks noChangeArrowheads="1"/>
          </p:cNvSpPr>
          <p:nvPr/>
        </p:nvSpPr>
        <p:spPr bwMode="auto">
          <a:xfrm>
            <a:off x="1091407" y="4533899"/>
            <a:ext cx="4343400" cy="941388"/>
          </a:xfrm>
          <a:prstGeom prst="rect">
            <a:avLst/>
          </a:prstGeom>
          <a:noFill/>
          <a:ln w="25400">
            <a:solidFill>
              <a:srgbClr val="000000"/>
            </a:solidFill>
            <a:miter lim="800000"/>
            <a:headEnd/>
            <a:tailEnd/>
          </a:ln>
          <a:effectLst/>
        </p:spPr>
        <p:txBody>
          <a:bodyPr wrap="square">
            <a:spAutoFit/>
          </a:bodyPr>
          <a:lstStyle/>
          <a:p>
            <a:pPr>
              <a:lnSpc>
                <a:spcPct val="100000"/>
              </a:lnSpc>
              <a:spcBef>
                <a:spcPct val="50000"/>
              </a:spcBef>
            </a:pPr>
            <a:r>
              <a:rPr lang="en-US" sz="1800" u="sng" dirty="0">
                <a:solidFill>
                  <a:schemeClr val="tx1"/>
                </a:solidFill>
              </a:rPr>
              <a:t>Evidence of</a:t>
            </a:r>
            <a:r>
              <a:rPr lang="en-US" sz="1800" dirty="0">
                <a:solidFill>
                  <a:schemeClr val="tx1"/>
                </a:solidFill>
              </a:rPr>
              <a:t> </a:t>
            </a:r>
            <a:r>
              <a:rPr lang="en-US" sz="1800" dirty="0">
                <a:solidFill>
                  <a:srgbClr val="FF0000"/>
                </a:solidFill>
              </a:rPr>
              <a:t>capability, accuracy and usability</a:t>
            </a:r>
            <a:r>
              <a:rPr lang="en-US" sz="1800" dirty="0">
                <a:solidFill>
                  <a:schemeClr val="bg1"/>
                </a:solidFill>
              </a:rPr>
              <a:t>  </a:t>
            </a:r>
            <a:r>
              <a:rPr lang="en-US" sz="1800" dirty="0">
                <a:solidFill>
                  <a:schemeClr val="tx1"/>
                </a:solidFill>
              </a:rPr>
              <a:t>gives you a solid base for confidence in model results</a:t>
            </a:r>
          </a:p>
        </p:txBody>
      </p:sp>
      <p:grpSp>
        <p:nvGrpSpPr>
          <p:cNvPr id="2" name="Group 1">
            <a:extLst>
              <a:ext uri="{FF2B5EF4-FFF2-40B4-BE49-F238E27FC236}">
                <a16:creationId xmlns:a16="http://schemas.microsoft.com/office/drawing/2014/main" id="{3A72A4CB-E418-0C6C-384F-F63B158BBDEB}"/>
              </a:ext>
            </a:extLst>
          </p:cNvPr>
          <p:cNvGrpSpPr>
            <a:grpSpLocks noChangeAspect="1"/>
          </p:cNvGrpSpPr>
          <p:nvPr/>
        </p:nvGrpSpPr>
        <p:grpSpPr>
          <a:xfrm>
            <a:off x="6149974" y="1143000"/>
            <a:ext cx="2338387" cy="5170487"/>
            <a:chOff x="6056313" y="1230313"/>
            <a:chExt cx="2338387" cy="5170487"/>
          </a:xfrm>
        </p:grpSpPr>
        <p:sp>
          <p:nvSpPr>
            <p:cNvPr id="197640" name="Freeform 8"/>
            <p:cNvSpPr>
              <a:spLocks/>
            </p:cNvSpPr>
            <p:nvPr/>
          </p:nvSpPr>
          <p:spPr bwMode="ltGray">
            <a:xfrm>
              <a:off x="7129463" y="2589213"/>
              <a:ext cx="207962" cy="195262"/>
            </a:xfrm>
            <a:custGeom>
              <a:avLst/>
              <a:gdLst/>
              <a:ahLst/>
              <a:cxnLst>
                <a:cxn ang="0">
                  <a:pos x="150" y="41"/>
                </a:cxn>
                <a:cxn ang="0">
                  <a:pos x="127" y="98"/>
                </a:cxn>
                <a:cxn ang="0">
                  <a:pos x="110" y="127"/>
                </a:cxn>
                <a:cxn ang="0">
                  <a:pos x="40" y="144"/>
                </a:cxn>
                <a:cxn ang="0">
                  <a:pos x="0" y="81"/>
                </a:cxn>
                <a:cxn ang="0">
                  <a:pos x="18" y="0"/>
                </a:cxn>
                <a:cxn ang="0">
                  <a:pos x="150" y="41"/>
                </a:cxn>
              </a:cxnLst>
              <a:rect l="0" t="0" r="r" b="b"/>
              <a:pathLst>
                <a:path w="151" h="145">
                  <a:moveTo>
                    <a:pt x="150" y="41"/>
                  </a:moveTo>
                  <a:lnTo>
                    <a:pt x="127" y="98"/>
                  </a:lnTo>
                  <a:lnTo>
                    <a:pt x="110" y="127"/>
                  </a:lnTo>
                  <a:lnTo>
                    <a:pt x="40" y="144"/>
                  </a:lnTo>
                  <a:lnTo>
                    <a:pt x="0" y="81"/>
                  </a:lnTo>
                  <a:lnTo>
                    <a:pt x="18" y="0"/>
                  </a:lnTo>
                  <a:lnTo>
                    <a:pt x="150" y="41"/>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43" name="Freeform 11"/>
            <p:cNvSpPr>
              <a:spLocks/>
            </p:cNvSpPr>
            <p:nvPr/>
          </p:nvSpPr>
          <p:spPr bwMode="ltGray">
            <a:xfrm>
              <a:off x="6994525" y="3541713"/>
              <a:ext cx="506413" cy="112712"/>
            </a:xfrm>
            <a:custGeom>
              <a:avLst/>
              <a:gdLst/>
              <a:ahLst/>
              <a:cxnLst>
                <a:cxn ang="0">
                  <a:pos x="5" y="0"/>
                </a:cxn>
                <a:cxn ang="0">
                  <a:pos x="0" y="38"/>
                </a:cxn>
                <a:cxn ang="0">
                  <a:pos x="138" y="57"/>
                </a:cxn>
                <a:cxn ang="0">
                  <a:pos x="270" y="70"/>
                </a:cxn>
                <a:cxn ang="0">
                  <a:pos x="328" y="83"/>
                </a:cxn>
                <a:cxn ang="0">
                  <a:pos x="368" y="83"/>
                </a:cxn>
                <a:cxn ang="0">
                  <a:pos x="363" y="44"/>
                </a:cxn>
                <a:cxn ang="0">
                  <a:pos x="5" y="0"/>
                </a:cxn>
              </a:cxnLst>
              <a:rect l="0" t="0" r="r" b="b"/>
              <a:pathLst>
                <a:path w="369" h="84">
                  <a:moveTo>
                    <a:pt x="5" y="0"/>
                  </a:moveTo>
                  <a:lnTo>
                    <a:pt x="0" y="38"/>
                  </a:lnTo>
                  <a:lnTo>
                    <a:pt x="138" y="57"/>
                  </a:lnTo>
                  <a:lnTo>
                    <a:pt x="270" y="70"/>
                  </a:lnTo>
                  <a:lnTo>
                    <a:pt x="328" y="83"/>
                  </a:lnTo>
                  <a:lnTo>
                    <a:pt x="368" y="83"/>
                  </a:lnTo>
                  <a:lnTo>
                    <a:pt x="363" y="44"/>
                  </a:lnTo>
                  <a:lnTo>
                    <a:pt x="5" y="0"/>
                  </a:lnTo>
                </a:path>
              </a:pathLst>
            </a:custGeom>
            <a:solidFill>
              <a:srgbClr val="0033CC"/>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44" name="Freeform 12"/>
            <p:cNvSpPr>
              <a:spLocks/>
            </p:cNvSpPr>
            <p:nvPr/>
          </p:nvSpPr>
          <p:spPr bwMode="ltGray">
            <a:xfrm>
              <a:off x="7180263" y="3559175"/>
              <a:ext cx="79375" cy="69850"/>
            </a:xfrm>
            <a:custGeom>
              <a:avLst/>
              <a:gdLst/>
              <a:ahLst/>
              <a:cxnLst>
                <a:cxn ang="0">
                  <a:pos x="5" y="0"/>
                </a:cxn>
                <a:cxn ang="0">
                  <a:pos x="0" y="25"/>
                </a:cxn>
                <a:cxn ang="0">
                  <a:pos x="5" y="45"/>
                </a:cxn>
                <a:cxn ang="0">
                  <a:pos x="29" y="51"/>
                </a:cxn>
                <a:cxn ang="0">
                  <a:pos x="57" y="51"/>
                </a:cxn>
                <a:cxn ang="0">
                  <a:pos x="57" y="32"/>
                </a:cxn>
                <a:cxn ang="0">
                  <a:pos x="57" y="6"/>
                </a:cxn>
                <a:cxn ang="0">
                  <a:pos x="29" y="6"/>
                </a:cxn>
                <a:cxn ang="0">
                  <a:pos x="5" y="0"/>
                </a:cxn>
              </a:cxnLst>
              <a:rect l="0" t="0" r="r" b="b"/>
              <a:pathLst>
                <a:path w="58" h="52">
                  <a:moveTo>
                    <a:pt x="5" y="0"/>
                  </a:moveTo>
                  <a:lnTo>
                    <a:pt x="0" y="25"/>
                  </a:lnTo>
                  <a:lnTo>
                    <a:pt x="5" y="45"/>
                  </a:lnTo>
                  <a:lnTo>
                    <a:pt x="29" y="51"/>
                  </a:lnTo>
                  <a:lnTo>
                    <a:pt x="57" y="51"/>
                  </a:lnTo>
                  <a:lnTo>
                    <a:pt x="57" y="32"/>
                  </a:lnTo>
                  <a:lnTo>
                    <a:pt x="57" y="6"/>
                  </a:lnTo>
                  <a:lnTo>
                    <a:pt x="29" y="6"/>
                  </a:lnTo>
                  <a:lnTo>
                    <a:pt x="5" y="0"/>
                  </a:lnTo>
                </a:path>
              </a:pathLst>
            </a:custGeom>
            <a:solidFill>
              <a:schemeClr val="bg2"/>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47" name="Freeform 15"/>
            <p:cNvSpPr>
              <a:spLocks/>
            </p:cNvSpPr>
            <p:nvPr/>
          </p:nvSpPr>
          <p:spPr bwMode="ltGray">
            <a:xfrm>
              <a:off x="6861175" y="1819275"/>
              <a:ext cx="33338" cy="63500"/>
            </a:xfrm>
            <a:custGeom>
              <a:avLst/>
              <a:gdLst/>
              <a:ahLst/>
              <a:cxnLst>
                <a:cxn ang="0">
                  <a:pos x="23" y="0"/>
                </a:cxn>
                <a:cxn ang="0">
                  <a:pos x="6" y="17"/>
                </a:cxn>
                <a:cxn ang="0">
                  <a:pos x="0" y="29"/>
                </a:cxn>
                <a:cxn ang="0">
                  <a:pos x="0" y="41"/>
                </a:cxn>
                <a:cxn ang="0">
                  <a:pos x="0" y="46"/>
                </a:cxn>
              </a:cxnLst>
              <a:rect l="0" t="0" r="r" b="b"/>
              <a:pathLst>
                <a:path w="24" h="47">
                  <a:moveTo>
                    <a:pt x="23" y="0"/>
                  </a:moveTo>
                  <a:lnTo>
                    <a:pt x="6" y="17"/>
                  </a:lnTo>
                  <a:lnTo>
                    <a:pt x="0" y="29"/>
                  </a:lnTo>
                  <a:lnTo>
                    <a:pt x="0" y="41"/>
                  </a:lnTo>
                  <a:lnTo>
                    <a:pt x="0" y="46"/>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sp>
          <p:nvSpPr>
            <p:cNvPr id="197648" name="Freeform 16"/>
            <p:cNvSpPr>
              <a:spLocks/>
            </p:cNvSpPr>
            <p:nvPr/>
          </p:nvSpPr>
          <p:spPr bwMode="ltGray">
            <a:xfrm>
              <a:off x="6751638" y="1725613"/>
              <a:ext cx="166687" cy="149225"/>
            </a:xfrm>
            <a:custGeom>
              <a:avLst/>
              <a:gdLst/>
              <a:ahLst/>
              <a:cxnLst>
                <a:cxn ang="0">
                  <a:pos x="29" y="110"/>
                </a:cxn>
                <a:cxn ang="0">
                  <a:pos x="22" y="110"/>
                </a:cxn>
                <a:cxn ang="0">
                  <a:pos x="17" y="110"/>
                </a:cxn>
                <a:cxn ang="0">
                  <a:pos x="11" y="104"/>
                </a:cxn>
                <a:cxn ang="0">
                  <a:pos x="5" y="98"/>
                </a:cxn>
                <a:cxn ang="0">
                  <a:pos x="0" y="69"/>
                </a:cxn>
                <a:cxn ang="0">
                  <a:pos x="0" y="58"/>
                </a:cxn>
                <a:cxn ang="0">
                  <a:pos x="5" y="46"/>
                </a:cxn>
                <a:cxn ang="0">
                  <a:pos x="11" y="41"/>
                </a:cxn>
                <a:cxn ang="0">
                  <a:pos x="34" y="23"/>
                </a:cxn>
                <a:cxn ang="0">
                  <a:pos x="39" y="23"/>
                </a:cxn>
                <a:cxn ang="0">
                  <a:pos x="46" y="17"/>
                </a:cxn>
                <a:cxn ang="0">
                  <a:pos x="51" y="17"/>
                </a:cxn>
                <a:cxn ang="0">
                  <a:pos x="57" y="12"/>
                </a:cxn>
                <a:cxn ang="0">
                  <a:pos x="63" y="12"/>
                </a:cxn>
                <a:cxn ang="0">
                  <a:pos x="68" y="6"/>
                </a:cxn>
                <a:cxn ang="0">
                  <a:pos x="74" y="6"/>
                </a:cxn>
                <a:cxn ang="0">
                  <a:pos x="80" y="0"/>
                </a:cxn>
                <a:cxn ang="0">
                  <a:pos x="86" y="0"/>
                </a:cxn>
                <a:cxn ang="0">
                  <a:pos x="97" y="0"/>
                </a:cxn>
                <a:cxn ang="0">
                  <a:pos x="103" y="0"/>
                </a:cxn>
                <a:cxn ang="0">
                  <a:pos x="108" y="12"/>
                </a:cxn>
                <a:cxn ang="0">
                  <a:pos x="120" y="35"/>
                </a:cxn>
                <a:cxn ang="0">
                  <a:pos x="120" y="41"/>
                </a:cxn>
                <a:cxn ang="0">
                  <a:pos x="120" y="52"/>
                </a:cxn>
                <a:cxn ang="0">
                  <a:pos x="120" y="58"/>
                </a:cxn>
                <a:cxn ang="0">
                  <a:pos x="115" y="64"/>
                </a:cxn>
                <a:cxn ang="0">
                  <a:pos x="115" y="69"/>
                </a:cxn>
                <a:cxn ang="0">
                  <a:pos x="103" y="69"/>
                </a:cxn>
                <a:cxn ang="0">
                  <a:pos x="97" y="69"/>
                </a:cxn>
                <a:cxn ang="0">
                  <a:pos x="91" y="64"/>
                </a:cxn>
                <a:cxn ang="0">
                  <a:pos x="91" y="69"/>
                </a:cxn>
                <a:cxn ang="0">
                  <a:pos x="91" y="75"/>
                </a:cxn>
                <a:cxn ang="0">
                  <a:pos x="91" y="81"/>
                </a:cxn>
                <a:cxn ang="0">
                  <a:pos x="86" y="87"/>
                </a:cxn>
                <a:cxn ang="0">
                  <a:pos x="80" y="87"/>
                </a:cxn>
                <a:cxn ang="0">
                  <a:pos x="68" y="87"/>
                </a:cxn>
                <a:cxn ang="0">
                  <a:pos x="68" y="81"/>
                </a:cxn>
                <a:cxn ang="0">
                  <a:pos x="63" y="81"/>
                </a:cxn>
                <a:cxn ang="0">
                  <a:pos x="63" y="87"/>
                </a:cxn>
                <a:cxn ang="0">
                  <a:pos x="63" y="93"/>
                </a:cxn>
                <a:cxn ang="0">
                  <a:pos x="57" y="98"/>
                </a:cxn>
                <a:cxn ang="0">
                  <a:pos x="51" y="98"/>
                </a:cxn>
                <a:cxn ang="0">
                  <a:pos x="39" y="98"/>
                </a:cxn>
                <a:cxn ang="0">
                  <a:pos x="34" y="93"/>
                </a:cxn>
                <a:cxn ang="0">
                  <a:pos x="34" y="98"/>
                </a:cxn>
                <a:cxn ang="0">
                  <a:pos x="34" y="104"/>
                </a:cxn>
                <a:cxn ang="0">
                  <a:pos x="29" y="110"/>
                </a:cxn>
              </a:cxnLst>
              <a:rect l="0" t="0" r="r" b="b"/>
              <a:pathLst>
                <a:path w="121" h="111">
                  <a:moveTo>
                    <a:pt x="29" y="110"/>
                  </a:moveTo>
                  <a:lnTo>
                    <a:pt x="22" y="110"/>
                  </a:lnTo>
                  <a:lnTo>
                    <a:pt x="17" y="110"/>
                  </a:lnTo>
                  <a:lnTo>
                    <a:pt x="11" y="104"/>
                  </a:lnTo>
                  <a:lnTo>
                    <a:pt x="5" y="98"/>
                  </a:lnTo>
                  <a:lnTo>
                    <a:pt x="0" y="69"/>
                  </a:lnTo>
                  <a:lnTo>
                    <a:pt x="0" y="58"/>
                  </a:lnTo>
                  <a:lnTo>
                    <a:pt x="5" y="46"/>
                  </a:lnTo>
                  <a:lnTo>
                    <a:pt x="11" y="41"/>
                  </a:lnTo>
                  <a:lnTo>
                    <a:pt x="34" y="23"/>
                  </a:lnTo>
                  <a:lnTo>
                    <a:pt x="39" y="23"/>
                  </a:lnTo>
                  <a:lnTo>
                    <a:pt x="46" y="17"/>
                  </a:lnTo>
                  <a:lnTo>
                    <a:pt x="51" y="17"/>
                  </a:lnTo>
                  <a:lnTo>
                    <a:pt x="57" y="12"/>
                  </a:lnTo>
                  <a:lnTo>
                    <a:pt x="63" y="12"/>
                  </a:lnTo>
                  <a:lnTo>
                    <a:pt x="68" y="6"/>
                  </a:lnTo>
                  <a:lnTo>
                    <a:pt x="74" y="6"/>
                  </a:lnTo>
                  <a:lnTo>
                    <a:pt x="80" y="0"/>
                  </a:lnTo>
                  <a:lnTo>
                    <a:pt x="86" y="0"/>
                  </a:lnTo>
                  <a:lnTo>
                    <a:pt x="97" y="0"/>
                  </a:lnTo>
                  <a:lnTo>
                    <a:pt x="103" y="0"/>
                  </a:lnTo>
                  <a:lnTo>
                    <a:pt x="108" y="12"/>
                  </a:lnTo>
                  <a:lnTo>
                    <a:pt x="120" y="35"/>
                  </a:lnTo>
                  <a:lnTo>
                    <a:pt x="120" y="41"/>
                  </a:lnTo>
                  <a:lnTo>
                    <a:pt x="120" y="52"/>
                  </a:lnTo>
                  <a:lnTo>
                    <a:pt x="120" y="58"/>
                  </a:lnTo>
                  <a:lnTo>
                    <a:pt x="115" y="64"/>
                  </a:lnTo>
                  <a:lnTo>
                    <a:pt x="115" y="69"/>
                  </a:lnTo>
                  <a:lnTo>
                    <a:pt x="103" y="69"/>
                  </a:lnTo>
                  <a:lnTo>
                    <a:pt x="97" y="69"/>
                  </a:lnTo>
                  <a:lnTo>
                    <a:pt x="91" y="64"/>
                  </a:lnTo>
                  <a:lnTo>
                    <a:pt x="91" y="69"/>
                  </a:lnTo>
                  <a:lnTo>
                    <a:pt x="91" y="75"/>
                  </a:lnTo>
                  <a:lnTo>
                    <a:pt x="91" y="81"/>
                  </a:lnTo>
                  <a:lnTo>
                    <a:pt x="86" y="87"/>
                  </a:lnTo>
                  <a:lnTo>
                    <a:pt x="80" y="87"/>
                  </a:lnTo>
                  <a:lnTo>
                    <a:pt x="68" y="87"/>
                  </a:lnTo>
                  <a:lnTo>
                    <a:pt x="68" y="81"/>
                  </a:lnTo>
                  <a:lnTo>
                    <a:pt x="63" y="81"/>
                  </a:lnTo>
                  <a:lnTo>
                    <a:pt x="63" y="87"/>
                  </a:lnTo>
                  <a:lnTo>
                    <a:pt x="63" y="93"/>
                  </a:lnTo>
                  <a:lnTo>
                    <a:pt x="57" y="98"/>
                  </a:lnTo>
                  <a:lnTo>
                    <a:pt x="51" y="98"/>
                  </a:lnTo>
                  <a:lnTo>
                    <a:pt x="39" y="98"/>
                  </a:lnTo>
                  <a:lnTo>
                    <a:pt x="34" y="93"/>
                  </a:lnTo>
                  <a:lnTo>
                    <a:pt x="34" y="98"/>
                  </a:lnTo>
                  <a:lnTo>
                    <a:pt x="34" y="104"/>
                  </a:lnTo>
                  <a:lnTo>
                    <a:pt x="29" y="110"/>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49" name="Line 17"/>
            <p:cNvSpPr>
              <a:spLocks noChangeShapeType="1"/>
            </p:cNvSpPr>
            <p:nvPr/>
          </p:nvSpPr>
          <p:spPr bwMode="ltGray">
            <a:xfrm>
              <a:off x="6788150" y="1809750"/>
              <a:ext cx="7938" cy="33338"/>
            </a:xfrm>
            <a:prstGeom prst="line">
              <a:avLst/>
            </a:prstGeom>
            <a:noFill/>
            <a:ln w="12700">
              <a:solidFill>
                <a:srgbClr val="000000"/>
              </a:solidFill>
              <a:round/>
              <a:headEnd/>
              <a:tailEnd/>
            </a:ln>
            <a:effectLst/>
          </p:spPr>
          <p:txBody>
            <a:bodyPr wrap="none" anchor="ctr"/>
            <a:lstStyle/>
            <a:p>
              <a:endParaRPr lang="en-US" dirty="0"/>
            </a:p>
          </p:txBody>
        </p:sp>
        <p:sp>
          <p:nvSpPr>
            <p:cNvPr id="197650" name="Line 18"/>
            <p:cNvSpPr>
              <a:spLocks noChangeShapeType="1"/>
            </p:cNvSpPr>
            <p:nvPr/>
          </p:nvSpPr>
          <p:spPr bwMode="ltGray">
            <a:xfrm>
              <a:off x="6818313" y="1785938"/>
              <a:ext cx="9525" cy="31750"/>
            </a:xfrm>
            <a:prstGeom prst="line">
              <a:avLst/>
            </a:prstGeom>
            <a:noFill/>
            <a:ln w="12700">
              <a:solidFill>
                <a:srgbClr val="000000"/>
              </a:solidFill>
              <a:round/>
              <a:headEnd/>
              <a:tailEnd/>
            </a:ln>
            <a:effectLst/>
          </p:spPr>
          <p:txBody>
            <a:bodyPr wrap="none" anchor="ctr"/>
            <a:lstStyle/>
            <a:p>
              <a:endParaRPr lang="en-US" dirty="0"/>
            </a:p>
          </p:txBody>
        </p:sp>
        <p:sp>
          <p:nvSpPr>
            <p:cNvPr id="197651" name="Line 19"/>
            <p:cNvSpPr>
              <a:spLocks noChangeShapeType="1"/>
            </p:cNvSpPr>
            <p:nvPr/>
          </p:nvSpPr>
          <p:spPr bwMode="ltGray">
            <a:xfrm>
              <a:off x="6870700" y="1770063"/>
              <a:ext cx="6350" cy="34925"/>
            </a:xfrm>
            <a:prstGeom prst="line">
              <a:avLst/>
            </a:prstGeom>
            <a:noFill/>
            <a:ln w="12700">
              <a:solidFill>
                <a:srgbClr val="000000"/>
              </a:solidFill>
              <a:round/>
              <a:headEnd/>
              <a:tailEnd/>
            </a:ln>
            <a:effectLst/>
          </p:spPr>
          <p:txBody>
            <a:bodyPr wrap="none" anchor="ctr"/>
            <a:lstStyle/>
            <a:p>
              <a:endParaRPr lang="en-US" dirty="0"/>
            </a:p>
          </p:txBody>
        </p:sp>
        <p:sp>
          <p:nvSpPr>
            <p:cNvPr id="197653" name="Freeform 21"/>
            <p:cNvSpPr>
              <a:spLocks/>
            </p:cNvSpPr>
            <p:nvPr/>
          </p:nvSpPr>
          <p:spPr bwMode="ltGray">
            <a:xfrm>
              <a:off x="6753225" y="1717675"/>
              <a:ext cx="182563" cy="227013"/>
            </a:xfrm>
            <a:custGeom>
              <a:avLst/>
              <a:gdLst/>
              <a:ahLst/>
              <a:cxnLst>
                <a:cxn ang="0">
                  <a:pos x="51" y="145"/>
                </a:cxn>
                <a:cxn ang="0">
                  <a:pos x="46" y="139"/>
                </a:cxn>
                <a:cxn ang="0">
                  <a:pos x="34" y="133"/>
                </a:cxn>
                <a:cxn ang="0">
                  <a:pos x="29" y="133"/>
                </a:cxn>
                <a:cxn ang="0">
                  <a:pos x="22" y="127"/>
                </a:cxn>
                <a:cxn ang="0">
                  <a:pos x="11" y="110"/>
                </a:cxn>
                <a:cxn ang="0">
                  <a:pos x="5" y="98"/>
                </a:cxn>
                <a:cxn ang="0">
                  <a:pos x="0" y="70"/>
                </a:cxn>
                <a:cxn ang="0">
                  <a:pos x="0" y="58"/>
                </a:cxn>
                <a:cxn ang="0">
                  <a:pos x="5" y="46"/>
                </a:cxn>
                <a:cxn ang="0">
                  <a:pos x="11" y="41"/>
                </a:cxn>
                <a:cxn ang="0">
                  <a:pos x="34" y="23"/>
                </a:cxn>
                <a:cxn ang="0">
                  <a:pos x="40" y="23"/>
                </a:cxn>
                <a:cxn ang="0">
                  <a:pos x="46" y="17"/>
                </a:cxn>
                <a:cxn ang="0">
                  <a:pos x="51" y="17"/>
                </a:cxn>
                <a:cxn ang="0">
                  <a:pos x="57" y="12"/>
                </a:cxn>
                <a:cxn ang="0">
                  <a:pos x="63" y="12"/>
                </a:cxn>
                <a:cxn ang="0">
                  <a:pos x="68" y="6"/>
                </a:cxn>
                <a:cxn ang="0">
                  <a:pos x="75" y="6"/>
                </a:cxn>
                <a:cxn ang="0">
                  <a:pos x="80" y="0"/>
                </a:cxn>
                <a:cxn ang="0">
                  <a:pos x="86" y="0"/>
                </a:cxn>
                <a:cxn ang="0">
                  <a:pos x="97" y="0"/>
                </a:cxn>
                <a:cxn ang="0">
                  <a:pos x="103" y="0"/>
                </a:cxn>
                <a:cxn ang="0">
                  <a:pos x="109" y="12"/>
                </a:cxn>
                <a:cxn ang="0">
                  <a:pos x="109" y="6"/>
                </a:cxn>
                <a:cxn ang="0">
                  <a:pos x="115" y="0"/>
                </a:cxn>
                <a:cxn ang="0">
                  <a:pos x="120" y="0"/>
                </a:cxn>
                <a:cxn ang="0">
                  <a:pos x="126" y="0"/>
                </a:cxn>
                <a:cxn ang="0">
                  <a:pos x="132" y="12"/>
                </a:cxn>
                <a:cxn ang="0">
                  <a:pos x="132" y="17"/>
                </a:cxn>
                <a:cxn ang="0">
                  <a:pos x="126" y="52"/>
                </a:cxn>
                <a:cxn ang="0">
                  <a:pos x="132" y="64"/>
                </a:cxn>
                <a:cxn ang="0">
                  <a:pos x="132" y="81"/>
                </a:cxn>
                <a:cxn ang="0">
                  <a:pos x="132" y="93"/>
                </a:cxn>
                <a:cxn ang="0">
                  <a:pos x="132" y="104"/>
                </a:cxn>
                <a:cxn ang="0">
                  <a:pos x="126" y="110"/>
                </a:cxn>
                <a:cxn ang="0">
                  <a:pos x="115" y="122"/>
                </a:cxn>
                <a:cxn ang="0">
                  <a:pos x="109" y="133"/>
                </a:cxn>
                <a:cxn ang="0">
                  <a:pos x="109" y="156"/>
                </a:cxn>
                <a:cxn ang="0">
                  <a:pos x="57" y="168"/>
                </a:cxn>
                <a:cxn ang="0">
                  <a:pos x="51" y="151"/>
                </a:cxn>
                <a:cxn ang="0">
                  <a:pos x="51" y="145"/>
                </a:cxn>
              </a:cxnLst>
              <a:rect l="0" t="0" r="r" b="b"/>
              <a:pathLst>
                <a:path w="133" h="169">
                  <a:moveTo>
                    <a:pt x="51" y="145"/>
                  </a:moveTo>
                  <a:lnTo>
                    <a:pt x="46" y="139"/>
                  </a:lnTo>
                  <a:lnTo>
                    <a:pt x="34" y="133"/>
                  </a:lnTo>
                  <a:lnTo>
                    <a:pt x="29" y="133"/>
                  </a:lnTo>
                  <a:lnTo>
                    <a:pt x="22" y="127"/>
                  </a:lnTo>
                  <a:lnTo>
                    <a:pt x="11" y="110"/>
                  </a:lnTo>
                  <a:lnTo>
                    <a:pt x="5" y="98"/>
                  </a:lnTo>
                  <a:lnTo>
                    <a:pt x="0" y="70"/>
                  </a:lnTo>
                  <a:lnTo>
                    <a:pt x="0" y="58"/>
                  </a:lnTo>
                  <a:lnTo>
                    <a:pt x="5" y="46"/>
                  </a:lnTo>
                  <a:lnTo>
                    <a:pt x="11" y="41"/>
                  </a:lnTo>
                  <a:lnTo>
                    <a:pt x="34" y="23"/>
                  </a:lnTo>
                  <a:lnTo>
                    <a:pt x="40" y="23"/>
                  </a:lnTo>
                  <a:lnTo>
                    <a:pt x="46" y="17"/>
                  </a:lnTo>
                  <a:lnTo>
                    <a:pt x="51" y="17"/>
                  </a:lnTo>
                  <a:lnTo>
                    <a:pt x="57" y="12"/>
                  </a:lnTo>
                  <a:lnTo>
                    <a:pt x="63" y="12"/>
                  </a:lnTo>
                  <a:lnTo>
                    <a:pt x="68" y="6"/>
                  </a:lnTo>
                  <a:lnTo>
                    <a:pt x="75" y="6"/>
                  </a:lnTo>
                  <a:lnTo>
                    <a:pt x="80" y="0"/>
                  </a:lnTo>
                  <a:lnTo>
                    <a:pt x="86" y="0"/>
                  </a:lnTo>
                  <a:lnTo>
                    <a:pt x="97" y="0"/>
                  </a:lnTo>
                  <a:lnTo>
                    <a:pt x="103" y="0"/>
                  </a:lnTo>
                  <a:lnTo>
                    <a:pt x="109" y="12"/>
                  </a:lnTo>
                  <a:lnTo>
                    <a:pt x="109" y="6"/>
                  </a:lnTo>
                  <a:lnTo>
                    <a:pt x="115" y="0"/>
                  </a:lnTo>
                  <a:lnTo>
                    <a:pt x="120" y="0"/>
                  </a:lnTo>
                  <a:lnTo>
                    <a:pt x="126" y="0"/>
                  </a:lnTo>
                  <a:lnTo>
                    <a:pt x="132" y="12"/>
                  </a:lnTo>
                  <a:lnTo>
                    <a:pt x="132" y="17"/>
                  </a:lnTo>
                  <a:lnTo>
                    <a:pt x="126" y="52"/>
                  </a:lnTo>
                  <a:lnTo>
                    <a:pt x="132" y="64"/>
                  </a:lnTo>
                  <a:lnTo>
                    <a:pt x="132" y="81"/>
                  </a:lnTo>
                  <a:lnTo>
                    <a:pt x="132" y="93"/>
                  </a:lnTo>
                  <a:lnTo>
                    <a:pt x="132" y="104"/>
                  </a:lnTo>
                  <a:lnTo>
                    <a:pt x="126" y="110"/>
                  </a:lnTo>
                  <a:lnTo>
                    <a:pt x="115" y="122"/>
                  </a:lnTo>
                  <a:lnTo>
                    <a:pt x="109" y="133"/>
                  </a:lnTo>
                  <a:lnTo>
                    <a:pt x="109" y="156"/>
                  </a:lnTo>
                  <a:lnTo>
                    <a:pt x="57" y="168"/>
                  </a:lnTo>
                  <a:lnTo>
                    <a:pt x="51" y="151"/>
                  </a:lnTo>
                  <a:lnTo>
                    <a:pt x="51" y="145"/>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54" name="Freeform 22"/>
            <p:cNvSpPr>
              <a:spLocks/>
            </p:cNvSpPr>
            <p:nvPr/>
          </p:nvSpPr>
          <p:spPr bwMode="ltGray">
            <a:xfrm>
              <a:off x="6862763" y="1811338"/>
              <a:ext cx="33337" cy="63500"/>
            </a:xfrm>
            <a:custGeom>
              <a:avLst/>
              <a:gdLst/>
              <a:ahLst/>
              <a:cxnLst>
                <a:cxn ang="0">
                  <a:pos x="23" y="0"/>
                </a:cxn>
                <a:cxn ang="0">
                  <a:pos x="6" y="17"/>
                </a:cxn>
                <a:cxn ang="0">
                  <a:pos x="0" y="29"/>
                </a:cxn>
                <a:cxn ang="0">
                  <a:pos x="0" y="41"/>
                </a:cxn>
                <a:cxn ang="0">
                  <a:pos x="0" y="46"/>
                </a:cxn>
              </a:cxnLst>
              <a:rect l="0" t="0" r="r" b="b"/>
              <a:pathLst>
                <a:path w="24" h="47">
                  <a:moveTo>
                    <a:pt x="23" y="0"/>
                  </a:moveTo>
                  <a:lnTo>
                    <a:pt x="6" y="17"/>
                  </a:lnTo>
                  <a:lnTo>
                    <a:pt x="0" y="29"/>
                  </a:lnTo>
                  <a:lnTo>
                    <a:pt x="0" y="41"/>
                  </a:lnTo>
                  <a:lnTo>
                    <a:pt x="0" y="46"/>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sp>
          <p:nvSpPr>
            <p:cNvPr id="197656" name="Freeform 24"/>
            <p:cNvSpPr>
              <a:spLocks/>
            </p:cNvSpPr>
            <p:nvPr/>
          </p:nvSpPr>
          <p:spPr bwMode="ltGray">
            <a:xfrm>
              <a:off x="6753225" y="1717675"/>
              <a:ext cx="166688" cy="149225"/>
            </a:xfrm>
            <a:custGeom>
              <a:avLst/>
              <a:gdLst/>
              <a:ahLst/>
              <a:cxnLst>
                <a:cxn ang="0">
                  <a:pos x="29" y="110"/>
                </a:cxn>
                <a:cxn ang="0">
                  <a:pos x="22" y="110"/>
                </a:cxn>
                <a:cxn ang="0">
                  <a:pos x="17" y="110"/>
                </a:cxn>
                <a:cxn ang="0">
                  <a:pos x="11" y="104"/>
                </a:cxn>
                <a:cxn ang="0">
                  <a:pos x="5" y="98"/>
                </a:cxn>
                <a:cxn ang="0">
                  <a:pos x="0" y="69"/>
                </a:cxn>
                <a:cxn ang="0">
                  <a:pos x="0" y="58"/>
                </a:cxn>
                <a:cxn ang="0">
                  <a:pos x="5" y="46"/>
                </a:cxn>
                <a:cxn ang="0">
                  <a:pos x="11" y="41"/>
                </a:cxn>
                <a:cxn ang="0">
                  <a:pos x="34" y="23"/>
                </a:cxn>
                <a:cxn ang="0">
                  <a:pos x="39" y="23"/>
                </a:cxn>
                <a:cxn ang="0">
                  <a:pos x="46" y="17"/>
                </a:cxn>
                <a:cxn ang="0">
                  <a:pos x="51" y="17"/>
                </a:cxn>
                <a:cxn ang="0">
                  <a:pos x="57" y="12"/>
                </a:cxn>
                <a:cxn ang="0">
                  <a:pos x="63" y="12"/>
                </a:cxn>
                <a:cxn ang="0">
                  <a:pos x="68" y="6"/>
                </a:cxn>
                <a:cxn ang="0">
                  <a:pos x="74" y="6"/>
                </a:cxn>
                <a:cxn ang="0">
                  <a:pos x="80" y="0"/>
                </a:cxn>
                <a:cxn ang="0">
                  <a:pos x="86" y="0"/>
                </a:cxn>
                <a:cxn ang="0">
                  <a:pos x="97" y="0"/>
                </a:cxn>
                <a:cxn ang="0">
                  <a:pos x="103" y="0"/>
                </a:cxn>
                <a:cxn ang="0">
                  <a:pos x="108" y="12"/>
                </a:cxn>
                <a:cxn ang="0">
                  <a:pos x="120" y="35"/>
                </a:cxn>
                <a:cxn ang="0">
                  <a:pos x="120" y="41"/>
                </a:cxn>
                <a:cxn ang="0">
                  <a:pos x="120" y="52"/>
                </a:cxn>
                <a:cxn ang="0">
                  <a:pos x="120" y="58"/>
                </a:cxn>
                <a:cxn ang="0">
                  <a:pos x="115" y="64"/>
                </a:cxn>
                <a:cxn ang="0">
                  <a:pos x="115" y="69"/>
                </a:cxn>
                <a:cxn ang="0">
                  <a:pos x="103" y="69"/>
                </a:cxn>
                <a:cxn ang="0">
                  <a:pos x="97" y="69"/>
                </a:cxn>
                <a:cxn ang="0">
                  <a:pos x="91" y="64"/>
                </a:cxn>
                <a:cxn ang="0">
                  <a:pos x="91" y="69"/>
                </a:cxn>
                <a:cxn ang="0">
                  <a:pos x="91" y="75"/>
                </a:cxn>
                <a:cxn ang="0">
                  <a:pos x="91" y="81"/>
                </a:cxn>
                <a:cxn ang="0">
                  <a:pos x="86" y="87"/>
                </a:cxn>
                <a:cxn ang="0">
                  <a:pos x="80" y="87"/>
                </a:cxn>
                <a:cxn ang="0">
                  <a:pos x="68" y="87"/>
                </a:cxn>
                <a:cxn ang="0">
                  <a:pos x="68" y="81"/>
                </a:cxn>
                <a:cxn ang="0">
                  <a:pos x="63" y="81"/>
                </a:cxn>
                <a:cxn ang="0">
                  <a:pos x="63" y="87"/>
                </a:cxn>
                <a:cxn ang="0">
                  <a:pos x="63" y="93"/>
                </a:cxn>
                <a:cxn ang="0">
                  <a:pos x="57" y="98"/>
                </a:cxn>
                <a:cxn ang="0">
                  <a:pos x="51" y="98"/>
                </a:cxn>
                <a:cxn ang="0">
                  <a:pos x="39" y="98"/>
                </a:cxn>
                <a:cxn ang="0">
                  <a:pos x="34" y="93"/>
                </a:cxn>
                <a:cxn ang="0">
                  <a:pos x="34" y="98"/>
                </a:cxn>
                <a:cxn ang="0">
                  <a:pos x="34" y="104"/>
                </a:cxn>
                <a:cxn ang="0">
                  <a:pos x="29" y="110"/>
                </a:cxn>
              </a:cxnLst>
              <a:rect l="0" t="0" r="r" b="b"/>
              <a:pathLst>
                <a:path w="121" h="111">
                  <a:moveTo>
                    <a:pt x="29" y="110"/>
                  </a:moveTo>
                  <a:lnTo>
                    <a:pt x="22" y="110"/>
                  </a:lnTo>
                  <a:lnTo>
                    <a:pt x="17" y="110"/>
                  </a:lnTo>
                  <a:lnTo>
                    <a:pt x="11" y="104"/>
                  </a:lnTo>
                  <a:lnTo>
                    <a:pt x="5" y="98"/>
                  </a:lnTo>
                  <a:lnTo>
                    <a:pt x="0" y="69"/>
                  </a:lnTo>
                  <a:lnTo>
                    <a:pt x="0" y="58"/>
                  </a:lnTo>
                  <a:lnTo>
                    <a:pt x="5" y="46"/>
                  </a:lnTo>
                  <a:lnTo>
                    <a:pt x="11" y="41"/>
                  </a:lnTo>
                  <a:lnTo>
                    <a:pt x="34" y="23"/>
                  </a:lnTo>
                  <a:lnTo>
                    <a:pt x="39" y="23"/>
                  </a:lnTo>
                  <a:lnTo>
                    <a:pt x="46" y="17"/>
                  </a:lnTo>
                  <a:lnTo>
                    <a:pt x="51" y="17"/>
                  </a:lnTo>
                  <a:lnTo>
                    <a:pt x="57" y="12"/>
                  </a:lnTo>
                  <a:lnTo>
                    <a:pt x="63" y="12"/>
                  </a:lnTo>
                  <a:lnTo>
                    <a:pt x="68" y="6"/>
                  </a:lnTo>
                  <a:lnTo>
                    <a:pt x="74" y="6"/>
                  </a:lnTo>
                  <a:lnTo>
                    <a:pt x="80" y="0"/>
                  </a:lnTo>
                  <a:lnTo>
                    <a:pt x="86" y="0"/>
                  </a:lnTo>
                  <a:lnTo>
                    <a:pt x="97" y="0"/>
                  </a:lnTo>
                  <a:lnTo>
                    <a:pt x="103" y="0"/>
                  </a:lnTo>
                  <a:lnTo>
                    <a:pt x="108" y="12"/>
                  </a:lnTo>
                  <a:lnTo>
                    <a:pt x="120" y="35"/>
                  </a:lnTo>
                  <a:lnTo>
                    <a:pt x="120" y="41"/>
                  </a:lnTo>
                  <a:lnTo>
                    <a:pt x="120" y="52"/>
                  </a:lnTo>
                  <a:lnTo>
                    <a:pt x="120" y="58"/>
                  </a:lnTo>
                  <a:lnTo>
                    <a:pt x="115" y="64"/>
                  </a:lnTo>
                  <a:lnTo>
                    <a:pt x="115" y="69"/>
                  </a:lnTo>
                  <a:lnTo>
                    <a:pt x="103" y="69"/>
                  </a:lnTo>
                  <a:lnTo>
                    <a:pt x="97" y="69"/>
                  </a:lnTo>
                  <a:lnTo>
                    <a:pt x="91" y="64"/>
                  </a:lnTo>
                  <a:lnTo>
                    <a:pt x="91" y="69"/>
                  </a:lnTo>
                  <a:lnTo>
                    <a:pt x="91" y="75"/>
                  </a:lnTo>
                  <a:lnTo>
                    <a:pt x="91" y="81"/>
                  </a:lnTo>
                  <a:lnTo>
                    <a:pt x="86" y="87"/>
                  </a:lnTo>
                  <a:lnTo>
                    <a:pt x="80" y="87"/>
                  </a:lnTo>
                  <a:lnTo>
                    <a:pt x="68" y="87"/>
                  </a:lnTo>
                  <a:lnTo>
                    <a:pt x="68" y="81"/>
                  </a:lnTo>
                  <a:lnTo>
                    <a:pt x="63" y="81"/>
                  </a:lnTo>
                  <a:lnTo>
                    <a:pt x="63" y="87"/>
                  </a:lnTo>
                  <a:lnTo>
                    <a:pt x="63" y="93"/>
                  </a:lnTo>
                  <a:lnTo>
                    <a:pt x="57" y="98"/>
                  </a:lnTo>
                  <a:lnTo>
                    <a:pt x="51" y="98"/>
                  </a:lnTo>
                  <a:lnTo>
                    <a:pt x="39" y="98"/>
                  </a:lnTo>
                  <a:lnTo>
                    <a:pt x="34" y="93"/>
                  </a:lnTo>
                  <a:lnTo>
                    <a:pt x="34" y="98"/>
                  </a:lnTo>
                  <a:lnTo>
                    <a:pt x="34" y="104"/>
                  </a:lnTo>
                  <a:lnTo>
                    <a:pt x="29" y="110"/>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58" name="Line 26"/>
            <p:cNvSpPr>
              <a:spLocks noChangeShapeType="1"/>
            </p:cNvSpPr>
            <p:nvPr/>
          </p:nvSpPr>
          <p:spPr bwMode="ltGray">
            <a:xfrm>
              <a:off x="6789738" y="1801813"/>
              <a:ext cx="7937" cy="33337"/>
            </a:xfrm>
            <a:prstGeom prst="line">
              <a:avLst/>
            </a:prstGeom>
            <a:noFill/>
            <a:ln w="12700">
              <a:solidFill>
                <a:srgbClr val="000000"/>
              </a:solidFill>
              <a:round/>
              <a:headEnd/>
              <a:tailEnd/>
            </a:ln>
            <a:effectLst/>
          </p:spPr>
          <p:txBody>
            <a:bodyPr wrap="none" anchor="ctr"/>
            <a:lstStyle/>
            <a:p>
              <a:endParaRPr lang="en-US" dirty="0"/>
            </a:p>
          </p:txBody>
        </p:sp>
        <p:sp>
          <p:nvSpPr>
            <p:cNvPr id="197659" name="Line 27"/>
            <p:cNvSpPr>
              <a:spLocks noChangeShapeType="1"/>
            </p:cNvSpPr>
            <p:nvPr/>
          </p:nvSpPr>
          <p:spPr bwMode="ltGray">
            <a:xfrm>
              <a:off x="6821488" y="1778000"/>
              <a:ext cx="7937" cy="33338"/>
            </a:xfrm>
            <a:prstGeom prst="line">
              <a:avLst/>
            </a:prstGeom>
            <a:noFill/>
            <a:ln w="12700">
              <a:solidFill>
                <a:srgbClr val="000000"/>
              </a:solidFill>
              <a:round/>
              <a:headEnd/>
              <a:tailEnd/>
            </a:ln>
            <a:effectLst/>
          </p:spPr>
          <p:txBody>
            <a:bodyPr wrap="none" anchor="ctr"/>
            <a:lstStyle/>
            <a:p>
              <a:endParaRPr lang="en-US" dirty="0"/>
            </a:p>
          </p:txBody>
        </p:sp>
        <p:sp>
          <p:nvSpPr>
            <p:cNvPr id="197660" name="Line 28"/>
            <p:cNvSpPr>
              <a:spLocks noChangeShapeType="1"/>
            </p:cNvSpPr>
            <p:nvPr/>
          </p:nvSpPr>
          <p:spPr bwMode="ltGray">
            <a:xfrm>
              <a:off x="6873875" y="1762125"/>
              <a:ext cx="4763" cy="34925"/>
            </a:xfrm>
            <a:prstGeom prst="line">
              <a:avLst/>
            </a:prstGeom>
            <a:noFill/>
            <a:ln w="12700">
              <a:solidFill>
                <a:srgbClr val="000000"/>
              </a:solidFill>
              <a:round/>
              <a:headEnd/>
              <a:tailEnd/>
            </a:ln>
            <a:effectLst/>
          </p:spPr>
          <p:txBody>
            <a:bodyPr wrap="none" anchor="ctr"/>
            <a:lstStyle/>
            <a:p>
              <a:endParaRPr lang="en-US" dirty="0"/>
            </a:p>
          </p:txBody>
        </p:sp>
        <p:sp>
          <p:nvSpPr>
            <p:cNvPr id="197661" name="Freeform 29"/>
            <p:cNvSpPr>
              <a:spLocks/>
            </p:cNvSpPr>
            <p:nvPr/>
          </p:nvSpPr>
          <p:spPr bwMode="ltGray">
            <a:xfrm>
              <a:off x="6861175" y="1819275"/>
              <a:ext cx="33338" cy="63500"/>
            </a:xfrm>
            <a:custGeom>
              <a:avLst/>
              <a:gdLst/>
              <a:ahLst/>
              <a:cxnLst>
                <a:cxn ang="0">
                  <a:pos x="23" y="0"/>
                </a:cxn>
                <a:cxn ang="0">
                  <a:pos x="6" y="17"/>
                </a:cxn>
                <a:cxn ang="0">
                  <a:pos x="0" y="29"/>
                </a:cxn>
                <a:cxn ang="0">
                  <a:pos x="0" y="41"/>
                </a:cxn>
                <a:cxn ang="0">
                  <a:pos x="0" y="46"/>
                </a:cxn>
              </a:cxnLst>
              <a:rect l="0" t="0" r="r" b="b"/>
              <a:pathLst>
                <a:path w="24" h="47">
                  <a:moveTo>
                    <a:pt x="23" y="0"/>
                  </a:moveTo>
                  <a:lnTo>
                    <a:pt x="6" y="17"/>
                  </a:lnTo>
                  <a:lnTo>
                    <a:pt x="0" y="29"/>
                  </a:lnTo>
                  <a:lnTo>
                    <a:pt x="0" y="41"/>
                  </a:lnTo>
                  <a:lnTo>
                    <a:pt x="0" y="46"/>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sp>
          <p:nvSpPr>
            <p:cNvPr id="197662" name="Line 30"/>
            <p:cNvSpPr>
              <a:spLocks noChangeShapeType="1"/>
            </p:cNvSpPr>
            <p:nvPr/>
          </p:nvSpPr>
          <p:spPr bwMode="ltGray">
            <a:xfrm>
              <a:off x="6788150" y="1809750"/>
              <a:ext cx="7938" cy="33338"/>
            </a:xfrm>
            <a:prstGeom prst="line">
              <a:avLst/>
            </a:prstGeom>
            <a:noFill/>
            <a:ln w="12700">
              <a:solidFill>
                <a:srgbClr val="000000"/>
              </a:solidFill>
              <a:round/>
              <a:headEnd/>
              <a:tailEnd/>
            </a:ln>
            <a:effectLst/>
          </p:spPr>
          <p:txBody>
            <a:bodyPr wrap="none" anchor="ctr"/>
            <a:lstStyle/>
            <a:p>
              <a:endParaRPr lang="en-US" dirty="0"/>
            </a:p>
          </p:txBody>
        </p:sp>
        <p:sp>
          <p:nvSpPr>
            <p:cNvPr id="197663" name="Line 31"/>
            <p:cNvSpPr>
              <a:spLocks noChangeShapeType="1"/>
            </p:cNvSpPr>
            <p:nvPr/>
          </p:nvSpPr>
          <p:spPr bwMode="ltGray">
            <a:xfrm>
              <a:off x="6818313" y="1785938"/>
              <a:ext cx="9525" cy="31750"/>
            </a:xfrm>
            <a:prstGeom prst="line">
              <a:avLst/>
            </a:prstGeom>
            <a:noFill/>
            <a:ln w="12700">
              <a:solidFill>
                <a:srgbClr val="000000"/>
              </a:solidFill>
              <a:round/>
              <a:headEnd/>
              <a:tailEnd/>
            </a:ln>
            <a:effectLst/>
          </p:spPr>
          <p:txBody>
            <a:bodyPr wrap="none" anchor="ctr"/>
            <a:lstStyle/>
            <a:p>
              <a:endParaRPr lang="en-US" dirty="0"/>
            </a:p>
          </p:txBody>
        </p:sp>
        <p:sp>
          <p:nvSpPr>
            <p:cNvPr id="197664" name="Line 32"/>
            <p:cNvSpPr>
              <a:spLocks noChangeShapeType="1"/>
            </p:cNvSpPr>
            <p:nvPr/>
          </p:nvSpPr>
          <p:spPr bwMode="ltGray">
            <a:xfrm>
              <a:off x="6870700" y="1770063"/>
              <a:ext cx="6350" cy="34925"/>
            </a:xfrm>
            <a:prstGeom prst="line">
              <a:avLst/>
            </a:prstGeom>
            <a:noFill/>
            <a:ln w="12700">
              <a:solidFill>
                <a:srgbClr val="000000"/>
              </a:solidFill>
              <a:round/>
              <a:headEnd/>
              <a:tailEnd/>
            </a:ln>
            <a:effectLst/>
          </p:spPr>
          <p:txBody>
            <a:bodyPr wrap="none" anchor="ctr"/>
            <a:lstStyle/>
            <a:p>
              <a:endParaRPr lang="en-US" dirty="0"/>
            </a:p>
          </p:txBody>
        </p:sp>
        <p:sp>
          <p:nvSpPr>
            <p:cNvPr id="197667" name="AutoShape 35"/>
            <p:cNvSpPr>
              <a:spLocks noChangeArrowheads="1"/>
            </p:cNvSpPr>
            <p:nvPr/>
          </p:nvSpPr>
          <p:spPr bwMode="ltGray">
            <a:xfrm>
              <a:off x="6319838" y="4967288"/>
              <a:ext cx="2062162" cy="1433512"/>
            </a:xfrm>
            <a:prstGeom prst="cube">
              <a:avLst>
                <a:gd name="adj" fmla="val 22690"/>
              </a:avLst>
            </a:prstGeom>
            <a:solidFill>
              <a:srgbClr val="99FF99"/>
            </a:solidFill>
            <a:ln w="12700">
              <a:solidFill>
                <a:schemeClr val="tx1"/>
              </a:solidFill>
              <a:miter lim="800000"/>
              <a:headEnd/>
              <a:tailEnd/>
            </a:ln>
            <a:effectLst/>
          </p:spPr>
          <p:txBody>
            <a:bodyPr wrap="none" anchor="ctr"/>
            <a:lstStyle/>
            <a:p>
              <a:endParaRPr lang="en-US" dirty="0"/>
            </a:p>
          </p:txBody>
        </p:sp>
        <p:sp>
          <p:nvSpPr>
            <p:cNvPr id="197668" name="Rectangle 36"/>
            <p:cNvSpPr>
              <a:spLocks noChangeArrowheads="1"/>
            </p:cNvSpPr>
            <p:nvPr/>
          </p:nvSpPr>
          <p:spPr bwMode="ltGray">
            <a:xfrm>
              <a:off x="6324600" y="5715000"/>
              <a:ext cx="1752600" cy="685800"/>
            </a:xfrm>
            <a:prstGeom prst="rect">
              <a:avLst/>
            </a:prstGeom>
            <a:solidFill>
              <a:srgbClr val="336600"/>
            </a:solidFill>
            <a:ln w="12700">
              <a:solidFill>
                <a:schemeClr val="tx1"/>
              </a:solidFill>
              <a:miter lim="800000"/>
              <a:headEnd/>
              <a:tailEnd/>
            </a:ln>
            <a:effectLst/>
          </p:spPr>
          <p:txBody>
            <a:bodyPr lIns="0" tIns="0" rIns="0" bIns="0" anchor="ctr" anchorCtr="1"/>
            <a:lstStyle/>
            <a:p>
              <a:pPr defTabSz="739775">
                <a:spcBef>
                  <a:spcPct val="50000"/>
                </a:spcBef>
              </a:pPr>
              <a:r>
                <a:rPr lang="en-US" sz="1400" dirty="0">
                  <a:solidFill>
                    <a:srgbClr val="FFFF99"/>
                  </a:solidFill>
                </a:rPr>
                <a:t>Capability &amp; Usability Evidence</a:t>
              </a:r>
            </a:p>
          </p:txBody>
        </p:sp>
        <p:sp>
          <p:nvSpPr>
            <p:cNvPr id="197670" name="Freeform 38"/>
            <p:cNvSpPr>
              <a:spLocks/>
            </p:cNvSpPr>
            <p:nvPr/>
          </p:nvSpPr>
          <p:spPr bwMode="ltGray">
            <a:xfrm>
              <a:off x="6191250" y="1408113"/>
              <a:ext cx="2203450" cy="862012"/>
            </a:xfrm>
            <a:custGeom>
              <a:avLst/>
              <a:gdLst/>
              <a:ahLst/>
              <a:cxnLst>
                <a:cxn ang="0">
                  <a:pos x="1474" y="165"/>
                </a:cxn>
                <a:cxn ang="0">
                  <a:pos x="1130" y="182"/>
                </a:cxn>
                <a:cxn ang="0">
                  <a:pos x="946" y="199"/>
                </a:cxn>
                <a:cxn ang="0">
                  <a:pos x="901" y="193"/>
                </a:cxn>
                <a:cxn ang="0">
                  <a:pos x="872" y="188"/>
                </a:cxn>
                <a:cxn ang="0">
                  <a:pos x="855" y="176"/>
                </a:cxn>
                <a:cxn ang="0">
                  <a:pos x="826" y="136"/>
                </a:cxn>
                <a:cxn ang="0">
                  <a:pos x="798" y="97"/>
                </a:cxn>
                <a:cxn ang="0">
                  <a:pos x="786" y="91"/>
                </a:cxn>
                <a:cxn ang="0">
                  <a:pos x="700" y="51"/>
                </a:cxn>
                <a:cxn ang="0">
                  <a:pos x="614" y="0"/>
                </a:cxn>
                <a:cxn ang="0">
                  <a:pos x="688" y="62"/>
                </a:cxn>
                <a:cxn ang="0">
                  <a:pos x="780" y="108"/>
                </a:cxn>
                <a:cxn ang="0">
                  <a:pos x="803" y="154"/>
                </a:cxn>
                <a:cxn ang="0">
                  <a:pos x="808" y="182"/>
                </a:cxn>
                <a:cxn ang="0">
                  <a:pos x="803" y="199"/>
                </a:cxn>
                <a:cxn ang="0">
                  <a:pos x="780" y="216"/>
                </a:cxn>
                <a:cxn ang="0">
                  <a:pos x="557" y="268"/>
                </a:cxn>
                <a:cxn ang="0">
                  <a:pos x="373" y="325"/>
                </a:cxn>
                <a:cxn ang="0">
                  <a:pos x="310" y="359"/>
                </a:cxn>
                <a:cxn ang="0">
                  <a:pos x="160" y="387"/>
                </a:cxn>
                <a:cxn ang="0">
                  <a:pos x="121" y="382"/>
                </a:cxn>
                <a:cxn ang="0">
                  <a:pos x="81" y="353"/>
                </a:cxn>
                <a:cxn ang="0">
                  <a:pos x="57" y="330"/>
                </a:cxn>
                <a:cxn ang="0">
                  <a:pos x="35" y="325"/>
                </a:cxn>
                <a:cxn ang="0">
                  <a:pos x="86" y="376"/>
                </a:cxn>
                <a:cxn ang="0">
                  <a:pos x="115" y="399"/>
                </a:cxn>
                <a:cxn ang="0">
                  <a:pos x="160" y="410"/>
                </a:cxn>
                <a:cxn ang="0">
                  <a:pos x="103" y="478"/>
                </a:cxn>
                <a:cxn ang="0">
                  <a:pos x="86" y="535"/>
                </a:cxn>
                <a:cxn ang="0">
                  <a:pos x="74" y="558"/>
                </a:cxn>
                <a:cxn ang="0">
                  <a:pos x="0" y="569"/>
                </a:cxn>
                <a:cxn ang="0">
                  <a:pos x="92" y="569"/>
                </a:cxn>
                <a:cxn ang="0">
                  <a:pos x="109" y="546"/>
                </a:cxn>
                <a:cxn ang="0">
                  <a:pos x="121" y="478"/>
                </a:cxn>
                <a:cxn ang="0">
                  <a:pos x="150" y="472"/>
                </a:cxn>
                <a:cxn ang="0">
                  <a:pos x="150" y="529"/>
                </a:cxn>
                <a:cxn ang="0">
                  <a:pos x="132" y="586"/>
                </a:cxn>
                <a:cxn ang="0">
                  <a:pos x="115" y="638"/>
                </a:cxn>
                <a:cxn ang="0">
                  <a:pos x="155" y="558"/>
                </a:cxn>
                <a:cxn ang="0">
                  <a:pos x="167" y="529"/>
                </a:cxn>
                <a:cxn ang="0">
                  <a:pos x="172" y="444"/>
                </a:cxn>
                <a:cxn ang="0">
                  <a:pos x="201" y="427"/>
                </a:cxn>
                <a:cxn ang="0">
                  <a:pos x="246" y="410"/>
                </a:cxn>
                <a:cxn ang="0">
                  <a:pos x="402" y="342"/>
                </a:cxn>
                <a:cxn ang="0">
                  <a:pos x="791" y="245"/>
                </a:cxn>
                <a:cxn ang="0">
                  <a:pos x="935" y="399"/>
                </a:cxn>
                <a:cxn ang="0">
                  <a:pos x="929" y="427"/>
                </a:cxn>
                <a:cxn ang="0">
                  <a:pos x="929" y="461"/>
                </a:cxn>
                <a:cxn ang="0">
                  <a:pos x="941" y="501"/>
                </a:cxn>
                <a:cxn ang="0">
                  <a:pos x="952" y="535"/>
                </a:cxn>
                <a:cxn ang="0">
                  <a:pos x="970" y="558"/>
                </a:cxn>
                <a:cxn ang="0">
                  <a:pos x="963" y="529"/>
                </a:cxn>
                <a:cxn ang="0">
                  <a:pos x="958" y="496"/>
                </a:cxn>
                <a:cxn ang="0">
                  <a:pos x="952" y="461"/>
                </a:cxn>
                <a:cxn ang="0">
                  <a:pos x="952" y="427"/>
                </a:cxn>
                <a:cxn ang="0">
                  <a:pos x="958" y="392"/>
                </a:cxn>
                <a:cxn ang="0">
                  <a:pos x="1147" y="216"/>
                </a:cxn>
                <a:cxn ang="0">
                  <a:pos x="1422" y="205"/>
                </a:cxn>
                <a:cxn ang="0">
                  <a:pos x="1606" y="165"/>
                </a:cxn>
              </a:cxnLst>
              <a:rect l="0" t="0" r="r" b="b"/>
              <a:pathLst>
                <a:path w="1607" h="639">
                  <a:moveTo>
                    <a:pt x="1606" y="165"/>
                  </a:moveTo>
                  <a:lnTo>
                    <a:pt x="1474" y="165"/>
                  </a:lnTo>
                  <a:lnTo>
                    <a:pt x="1210" y="171"/>
                  </a:lnTo>
                  <a:lnTo>
                    <a:pt x="1130" y="182"/>
                  </a:lnTo>
                  <a:lnTo>
                    <a:pt x="1009" y="193"/>
                  </a:lnTo>
                  <a:lnTo>
                    <a:pt x="946" y="199"/>
                  </a:lnTo>
                  <a:lnTo>
                    <a:pt x="923" y="199"/>
                  </a:lnTo>
                  <a:lnTo>
                    <a:pt x="901" y="193"/>
                  </a:lnTo>
                  <a:lnTo>
                    <a:pt x="884" y="193"/>
                  </a:lnTo>
                  <a:lnTo>
                    <a:pt x="872" y="188"/>
                  </a:lnTo>
                  <a:lnTo>
                    <a:pt x="860" y="182"/>
                  </a:lnTo>
                  <a:lnTo>
                    <a:pt x="855" y="176"/>
                  </a:lnTo>
                  <a:lnTo>
                    <a:pt x="849" y="171"/>
                  </a:lnTo>
                  <a:lnTo>
                    <a:pt x="826" y="136"/>
                  </a:lnTo>
                  <a:lnTo>
                    <a:pt x="820" y="125"/>
                  </a:lnTo>
                  <a:lnTo>
                    <a:pt x="798" y="97"/>
                  </a:lnTo>
                  <a:lnTo>
                    <a:pt x="791" y="91"/>
                  </a:lnTo>
                  <a:lnTo>
                    <a:pt x="786" y="91"/>
                  </a:lnTo>
                  <a:lnTo>
                    <a:pt x="752" y="74"/>
                  </a:lnTo>
                  <a:lnTo>
                    <a:pt x="700" y="51"/>
                  </a:lnTo>
                  <a:lnTo>
                    <a:pt x="660" y="28"/>
                  </a:lnTo>
                  <a:lnTo>
                    <a:pt x="614" y="0"/>
                  </a:lnTo>
                  <a:lnTo>
                    <a:pt x="602" y="12"/>
                  </a:lnTo>
                  <a:lnTo>
                    <a:pt x="688" y="62"/>
                  </a:lnTo>
                  <a:lnTo>
                    <a:pt x="774" y="102"/>
                  </a:lnTo>
                  <a:lnTo>
                    <a:pt x="780" y="108"/>
                  </a:lnTo>
                  <a:lnTo>
                    <a:pt x="798" y="136"/>
                  </a:lnTo>
                  <a:lnTo>
                    <a:pt x="803" y="154"/>
                  </a:lnTo>
                  <a:lnTo>
                    <a:pt x="808" y="165"/>
                  </a:lnTo>
                  <a:lnTo>
                    <a:pt x="808" y="182"/>
                  </a:lnTo>
                  <a:lnTo>
                    <a:pt x="808" y="188"/>
                  </a:lnTo>
                  <a:lnTo>
                    <a:pt x="803" y="199"/>
                  </a:lnTo>
                  <a:lnTo>
                    <a:pt x="791" y="211"/>
                  </a:lnTo>
                  <a:lnTo>
                    <a:pt x="780" y="216"/>
                  </a:lnTo>
                  <a:lnTo>
                    <a:pt x="671" y="233"/>
                  </a:lnTo>
                  <a:lnTo>
                    <a:pt x="557" y="268"/>
                  </a:lnTo>
                  <a:lnTo>
                    <a:pt x="459" y="296"/>
                  </a:lnTo>
                  <a:lnTo>
                    <a:pt x="373" y="325"/>
                  </a:lnTo>
                  <a:lnTo>
                    <a:pt x="332" y="347"/>
                  </a:lnTo>
                  <a:lnTo>
                    <a:pt x="310" y="359"/>
                  </a:lnTo>
                  <a:lnTo>
                    <a:pt x="229" y="387"/>
                  </a:lnTo>
                  <a:lnTo>
                    <a:pt x="160" y="387"/>
                  </a:lnTo>
                  <a:lnTo>
                    <a:pt x="138" y="382"/>
                  </a:lnTo>
                  <a:lnTo>
                    <a:pt x="121" y="382"/>
                  </a:lnTo>
                  <a:lnTo>
                    <a:pt x="103" y="370"/>
                  </a:lnTo>
                  <a:lnTo>
                    <a:pt x="81" y="353"/>
                  </a:lnTo>
                  <a:lnTo>
                    <a:pt x="69" y="342"/>
                  </a:lnTo>
                  <a:lnTo>
                    <a:pt x="57" y="330"/>
                  </a:lnTo>
                  <a:lnTo>
                    <a:pt x="46" y="325"/>
                  </a:lnTo>
                  <a:lnTo>
                    <a:pt x="35" y="325"/>
                  </a:lnTo>
                  <a:lnTo>
                    <a:pt x="69" y="359"/>
                  </a:lnTo>
                  <a:lnTo>
                    <a:pt x="86" y="376"/>
                  </a:lnTo>
                  <a:lnTo>
                    <a:pt x="103" y="392"/>
                  </a:lnTo>
                  <a:lnTo>
                    <a:pt x="115" y="399"/>
                  </a:lnTo>
                  <a:lnTo>
                    <a:pt x="138" y="404"/>
                  </a:lnTo>
                  <a:lnTo>
                    <a:pt x="160" y="410"/>
                  </a:lnTo>
                  <a:lnTo>
                    <a:pt x="109" y="467"/>
                  </a:lnTo>
                  <a:lnTo>
                    <a:pt x="103" y="478"/>
                  </a:lnTo>
                  <a:lnTo>
                    <a:pt x="98" y="489"/>
                  </a:lnTo>
                  <a:lnTo>
                    <a:pt x="86" y="535"/>
                  </a:lnTo>
                  <a:lnTo>
                    <a:pt x="86" y="546"/>
                  </a:lnTo>
                  <a:lnTo>
                    <a:pt x="74" y="558"/>
                  </a:lnTo>
                  <a:lnTo>
                    <a:pt x="17" y="563"/>
                  </a:lnTo>
                  <a:lnTo>
                    <a:pt x="0" y="569"/>
                  </a:lnTo>
                  <a:lnTo>
                    <a:pt x="81" y="569"/>
                  </a:lnTo>
                  <a:lnTo>
                    <a:pt x="92" y="569"/>
                  </a:lnTo>
                  <a:lnTo>
                    <a:pt x="103" y="558"/>
                  </a:lnTo>
                  <a:lnTo>
                    <a:pt x="109" y="546"/>
                  </a:lnTo>
                  <a:lnTo>
                    <a:pt x="115" y="489"/>
                  </a:lnTo>
                  <a:lnTo>
                    <a:pt x="121" y="478"/>
                  </a:lnTo>
                  <a:lnTo>
                    <a:pt x="150" y="456"/>
                  </a:lnTo>
                  <a:lnTo>
                    <a:pt x="150" y="472"/>
                  </a:lnTo>
                  <a:lnTo>
                    <a:pt x="155" y="524"/>
                  </a:lnTo>
                  <a:lnTo>
                    <a:pt x="150" y="529"/>
                  </a:lnTo>
                  <a:lnTo>
                    <a:pt x="143" y="546"/>
                  </a:lnTo>
                  <a:lnTo>
                    <a:pt x="132" y="586"/>
                  </a:lnTo>
                  <a:lnTo>
                    <a:pt x="126" y="610"/>
                  </a:lnTo>
                  <a:lnTo>
                    <a:pt x="115" y="638"/>
                  </a:lnTo>
                  <a:lnTo>
                    <a:pt x="126" y="638"/>
                  </a:lnTo>
                  <a:lnTo>
                    <a:pt x="155" y="558"/>
                  </a:lnTo>
                  <a:lnTo>
                    <a:pt x="160" y="541"/>
                  </a:lnTo>
                  <a:lnTo>
                    <a:pt x="167" y="529"/>
                  </a:lnTo>
                  <a:lnTo>
                    <a:pt x="172" y="513"/>
                  </a:lnTo>
                  <a:lnTo>
                    <a:pt x="172" y="444"/>
                  </a:lnTo>
                  <a:lnTo>
                    <a:pt x="189" y="432"/>
                  </a:lnTo>
                  <a:lnTo>
                    <a:pt x="201" y="427"/>
                  </a:lnTo>
                  <a:lnTo>
                    <a:pt x="229" y="416"/>
                  </a:lnTo>
                  <a:lnTo>
                    <a:pt x="246" y="410"/>
                  </a:lnTo>
                  <a:lnTo>
                    <a:pt x="344" y="376"/>
                  </a:lnTo>
                  <a:lnTo>
                    <a:pt x="402" y="342"/>
                  </a:lnTo>
                  <a:lnTo>
                    <a:pt x="654" y="268"/>
                  </a:lnTo>
                  <a:lnTo>
                    <a:pt x="791" y="245"/>
                  </a:lnTo>
                  <a:lnTo>
                    <a:pt x="1021" y="228"/>
                  </a:lnTo>
                  <a:lnTo>
                    <a:pt x="935" y="399"/>
                  </a:lnTo>
                  <a:lnTo>
                    <a:pt x="929" y="416"/>
                  </a:lnTo>
                  <a:lnTo>
                    <a:pt x="929" y="427"/>
                  </a:lnTo>
                  <a:lnTo>
                    <a:pt x="929" y="444"/>
                  </a:lnTo>
                  <a:lnTo>
                    <a:pt x="929" y="461"/>
                  </a:lnTo>
                  <a:lnTo>
                    <a:pt x="935" y="489"/>
                  </a:lnTo>
                  <a:lnTo>
                    <a:pt x="941" y="501"/>
                  </a:lnTo>
                  <a:lnTo>
                    <a:pt x="946" y="518"/>
                  </a:lnTo>
                  <a:lnTo>
                    <a:pt x="952" y="535"/>
                  </a:lnTo>
                  <a:lnTo>
                    <a:pt x="963" y="569"/>
                  </a:lnTo>
                  <a:lnTo>
                    <a:pt x="970" y="558"/>
                  </a:lnTo>
                  <a:lnTo>
                    <a:pt x="970" y="546"/>
                  </a:lnTo>
                  <a:lnTo>
                    <a:pt x="963" y="529"/>
                  </a:lnTo>
                  <a:lnTo>
                    <a:pt x="963" y="513"/>
                  </a:lnTo>
                  <a:lnTo>
                    <a:pt x="958" y="496"/>
                  </a:lnTo>
                  <a:lnTo>
                    <a:pt x="952" y="478"/>
                  </a:lnTo>
                  <a:lnTo>
                    <a:pt x="952" y="461"/>
                  </a:lnTo>
                  <a:lnTo>
                    <a:pt x="952" y="449"/>
                  </a:lnTo>
                  <a:lnTo>
                    <a:pt x="952" y="427"/>
                  </a:lnTo>
                  <a:lnTo>
                    <a:pt x="952" y="410"/>
                  </a:lnTo>
                  <a:lnTo>
                    <a:pt x="958" y="392"/>
                  </a:lnTo>
                  <a:lnTo>
                    <a:pt x="1061" y="222"/>
                  </a:lnTo>
                  <a:lnTo>
                    <a:pt x="1147" y="216"/>
                  </a:lnTo>
                  <a:lnTo>
                    <a:pt x="1308" y="211"/>
                  </a:lnTo>
                  <a:lnTo>
                    <a:pt x="1422" y="205"/>
                  </a:lnTo>
                  <a:lnTo>
                    <a:pt x="1606" y="211"/>
                  </a:lnTo>
                  <a:lnTo>
                    <a:pt x="1606" y="165"/>
                  </a:lnTo>
                </a:path>
              </a:pathLst>
            </a:custGeom>
            <a:solidFill>
              <a:srgbClr val="FF9900"/>
            </a:solidFill>
            <a:ln w="12700" cap="rnd" cmpd="sng">
              <a:noFill/>
              <a:prstDash val="solid"/>
              <a:round/>
              <a:headEnd type="none" w="med" len="med"/>
              <a:tailEnd type="triangle" w="med" len="med"/>
            </a:ln>
            <a:effectLst/>
          </p:spPr>
          <p:txBody>
            <a:bodyPr/>
            <a:lstStyle/>
            <a:p>
              <a:endParaRPr lang="en-US" dirty="0"/>
            </a:p>
          </p:txBody>
        </p:sp>
        <p:sp>
          <p:nvSpPr>
            <p:cNvPr id="197671" name="Freeform 39"/>
            <p:cNvSpPr>
              <a:spLocks/>
            </p:cNvSpPr>
            <p:nvPr/>
          </p:nvSpPr>
          <p:spPr bwMode="ltGray">
            <a:xfrm>
              <a:off x="6753225" y="1725613"/>
              <a:ext cx="182563" cy="228600"/>
            </a:xfrm>
            <a:custGeom>
              <a:avLst/>
              <a:gdLst/>
              <a:ahLst/>
              <a:cxnLst>
                <a:cxn ang="0">
                  <a:pos x="51" y="145"/>
                </a:cxn>
                <a:cxn ang="0">
                  <a:pos x="46" y="139"/>
                </a:cxn>
                <a:cxn ang="0">
                  <a:pos x="34" y="133"/>
                </a:cxn>
                <a:cxn ang="0">
                  <a:pos x="29" y="133"/>
                </a:cxn>
                <a:cxn ang="0">
                  <a:pos x="22" y="127"/>
                </a:cxn>
                <a:cxn ang="0">
                  <a:pos x="11" y="110"/>
                </a:cxn>
                <a:cxn ang="0">
                  <a:pos x="5" y="98"/>
                </a:cxn>
                <a:cxn ang="0">
                  <a:pos x="0" y="70"/>
                </a:cxn>
                <a:cxn ang="0">
                  <a:pos x="0" y="58"/>
                </a:cxn>
                <a:cxn ang="0">
                  <a:pos x="5" y="46"/>
                </a:cxn>
                <a:cxn ang="0">
                  <a:pos x="11" y="41"/>
                </a:cxn>
                <a:cxn ang="0">
                  <a:pos x="34" y="23"/>
                </a:cxn>
                <a:cxn ang="0">
                  <a:pos x="40" y="23"/>
                </a:cxn>
                <a:cxn ang="0">
                  <a:pos x="46" y="17"/>
                </a:cxn>
                <a:cxn ang="0">
                  <a:pos x="51" y="17"/>
                </a:cxn>
                <a:cxn ang="0">
                  <a:pos x="57" y="12"/>
                </a:cxn>
                <a:cxn ang="0">
                  <a:pos x="63" y="12"/>
                </a:cxn>
                <a:cxn ang="0">
                  <a:pos x="68" y="6"/>
                </a:cxn>
                <a:cxn ang="0">
                  <a:pos x="75" y="6"/>
                </a:cxn>
                <a:cxn ang="0">
                  <a:pos x="80" y="0"/>
                </a:cxn>
                <a:cxn ang="0">
                  <a:pos x="86" y="0"/>
                </a:cxn>
                <a:cxn ang="0">
                  <a:pos x="97" y="0"/>
                </a:cxn>
                <a:cxn ang="0">
                  <a:pos x="103" y="0"/>
                </a:cxn>
                <a:cxn ang="0">
                  <a:pos x="109" y="12"/>
                </a:cxn>
                <a:cxn ang="0">
                  <a:pos x="109" y="6"/>
                </a:cxn>
                <a:cxn ang="0">
                  <a:pos x="115" y="0"/>
                </a:cxn>
                <a:cxn ang="0">
                  <a:pos x="120" y="0"/>
                </a:cxn>
                <a:cxn ang="0">
                  <a:pos x="126" y="0"/>
                </a:cxn>
                <a:cxn ang="0">
                  <a:pos x="132" y="12"/>
                </a:cxn>
                <a:cxn ang="0">
                  <a:pos x="132" y="17"/>
                </a:cxn>
                <a:cxn ang="0">
                  <a:pos x="126" y="52"/>
                </a:cxn>
                <a:cxn ang="0">
                  <a:pos x="132" y="64"/>
                </a:cxn>
                <a:cxn ang="0">
                  <a:pos x="132" y="81"/>
                </a:cxn>
                <a:cxn ang="0">
                  <a:pos x="132" y="93"/>
                </a:cxn>
                <a:cxn ang="0">
                  <a:pos x="132" y="104"/>
                </a:cxn>
                <a:cxn ang="0">
                  <a:pos x="126" y="110"/>
                </a:cxn>
                <a:cxn ang="0">
                  <a:pos x="115" y="122"/>
                </a:cxn>
                <a:cxn ang="0">
                  <a:pos x="109" y="133"/>
                </a:cxn>
                <a:cxn ang="0">
                  <a:pos x="109" y="156"/>
                </a:cxn>
                <a:cxn ang="0">
                  <a:pos x="57" y="168"/>
                </a:cxn>
                <a:cxn ang="0">
                  <a:pos x="51" y="151"/>
                </a:cxn>
                <a:cxn ang="0">
                  <a:pos x="51" y="145"/>
                </a:cxn>
              </a:cxnLst>
              <a:rect l="0" t="0" r="r" b="b"/>
              <a:pathLst>
                <a:path w="133" h="169">
                  <a:moveTo>
                    <a:pt x="51" y="145"/>
                  </a:moveTo>
                  <a:lnTo>
                    <a:pt x="46" y="139"/>
                  </a:lnTo>
                  <a:lnTo>
                    <a:pt x="34" y="133"/>
                  </a:lnTo>
                  <a:lnTo>
                    <a:pt x="29" y="133"/>
                  </a:lnTo>
                  <a:lnTo>
                    <a:pt x="22" y="127"/>
                  </a:lnTo>
                  <a:lnTo>
                    <a:pt x="11" y="110"/>
                  </a:lnTo>
                  <a:lnTo>
                    <a:pt x="5" y="98"/>
                  </a:lnTo>
                  <a:lnTo>
                    <a:pt x="0" y="70"/>
                  </a:lnTo>
                  <a:lnTo>
                    <a:pt x="0" y="58"/>
                  </a:lnTo>
                  <a:lnTo>
                    <a:pt x="5" y="46"/>
                  </a:lnTo>
                  <a:lnTo>
                    <a:pt x="11" y="41"/>
                  </a:lnTo>
                  <a:lnTo>
                    <a:pt x="34" y="23"/>
                  </a:lnTo>
                  <a:lnTo>
                    <a:pt x="40" y="23"/>
                  </a:lnTo>
                  <a:lnTo>
                    <a:pt x="46" y="17"/>
                  </a:lnTo>
                  <a:lnTo>
                    <a:pt x="51" y="17"/>
                  </a:lnTo>
                  <a:lnTo>
                    <a:pt x="57" y="12"/>
                  </a:lnTo>
                  <a:lnTo>
                    <a:pt x="63" y="12"/>
                  </a:lnTo>
                  <a:lnTo>
                    <a:pt x="68" y="6"/>
                  </a:lnTo>
                  <a:lnTo>
                    <a:pt x="75" y="6"/>
                  </a:lnTo>
                  <a:lnTo>
                    <a:pt x="80" y="0"/>
                  </a:lnTo>
                  <a:lnTo>
                    <a:pt x="86" y="0"/>
                  </a:lnTo>
                  <a:lnTo>
                    <a:pt x="97" y="0"/>
                  </a:lnTo>
                  <a:lnTo>
                    <a:pt x="103" y="0"/>
                  </a:lnTo>
                  <a:lnTo>
                    <a:pt x="109" y="12"/>
                  </a:lnTo>
                  <a:lnTo>
                    <a:pt x="109" y="6"/>
                  </a:lnTo>
                  <a:lnTo>
                    <a:pt x="115" y="0"/>
                  </a:lnTo>
                  <a:lnTo>
                    <a:pt x="120" y="0"/>
                  </a:lnTo>
                  <a:lnTo>
                    <a:pt x="126" y="0"/>
                  </a:lnTo>
                  <a:lnTo>
                    <a:pt x="132" y="12"/>
                  </a:lnTo>
                  <a:lnTo>
                    <a:pt x="132" y="17"/>
                  </a:lnTo>
                  <a:lnTo>
                    <a:pt x="126" y="52"/>
                  </a:lnTo>
                  <a:lnTo>
                    <a:pt x="132" y="64"/>
                  </a:lnTo>
                  <a:lnTo>
                    <a:pt x="132" y="81"/>
                  </a:lnTo>
                  <a:lnTo>
                    <a:pt x="132" y="93"/>
                  </a:lnTo>
                  <a:lnTo>
                    <a:pt x="132" y="104"/>
                  </a:lnTo>
                  <a:lnTo>
                    <a:pt x="126" y="110"/>
                  </a:lnTo>
                  <a:lnTo>
                    <a:pt x="115" y="122"/>
                  </a:lnTo>
                  <a:lnTo>
                    <a:pt x="109" y="133"/>
                  </a:lnTo>
                  <a:lnTo>
                    <a:pt x="109" y="156"/>
                  </a:lnTo>
                  <a:lnTo>
                    <a:pt x="57" y="168"/>
                  </a:lnTo>
                  <a:lnTo>
                    <a:pt x="51" y="151"/>
                  </a:lnTo>
                  <a:lnTo>
                    <a:pt x="51" y="145"/>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73" name="Freeform 41"/>
            <p:cNvSpPr>
              <a:spLocks/>
            </p:cNvSpPr>
            <p:nvPr/>
          </p:nvSpPr>
          <p:spPr bwMode="ltGray">
            <a:xfrm>
              <a:off x="6121400" y="1851025"/>
              <a:ext cx="133350" cy="131763"/>
            </a:xfrm>
            <a:custGeom>
              <a:avLst/>
              <a:gdLst/>
              <a:ahLst/>
              <a:cxnLst>
                <a:cxn ang="0">
                  <a:pos x="63" y="0"/>
                </a:cxn>
                <a:cxn ang="0">
                  <a:pos x="46" y="0"/>
                </a:cxn>
                <a:cxn ang="0">
                  <a:pos x="29" y="5"/>
                </a:cxn>
                <a:cxn ang="0">
                  <a:pos x="22" y="17"/>
                </a:cxn>
                <a:cxn ang="0">
                  <a:pos x="11" y="29"/>
                </a:cxn>
                <a:cxn ang="0">
                  <a:pos x="5" y="46"/>
                </a:cxn>
                <a:cxn ang="0">
                  <a:pos x="0" y="57"/>
                </a:cxn>
                <a:cxn ang="0">
                  <a:pos x="0" y="68"/>
                </a:cxn>
                <a:cxn ang="0">
                  <a:pos x="0" y="80"/>
                </a:cxn>
                <a:cxn ang="0">
                  <a:pos x="5" y="97"/>
                </a:cxn>
                <a:cxn ang="0">
                  <a:pos x="34" y="97"/>
                </a:cxn>
                <a:cxn ang="0">
                  <a:pos x="63" y="92"/>
                </a:cxn>
                <a:cxn ang="0">
                  <a:pos x="75" y="86"/>
                </a:cxn>
                <a:cxn ang="0">
                  <a:pos x="86" y="75"/>
                </a:cxn>
                <a:cxn ang="0">
                  <a:pos x="92" y="57"/>
                </a:cxn>
                <a:cxn ang="0">
                  <a:pos x="97" y="40"/>
                </a:cxn>
                <a:cxn ang="0">
                  <a:pos x="97" y="29"/>
                </a:cxn>
                <a:cxn ang="0">
                  <a:pos x="92" y="5"/>
                </a:cxn>
                <a:cxn ang="0">
                  <a:pos x="86" y="0"/>
                </a:cxn>
                <a:cxn ang="0">
                  <a:pos x="63" y="0"/>
                </a:cxn>
              </a:cxnLst>
              <a:rect l="0" t="0" r="r" b="b"/>
              <a:pathLst>
                <a:path w="98" h="98">
                  <a:moveTo>
                    <a:pt x="63" y="0"/>
                  </a:moveTo>
                  <a:lnTo>
                    <a:pt x="46" y="0"/>
                  </a:lnTo>
                  <a:lnTo>
                    <a:pt x="29" y="5"/>
                  </a:lnTo>
                  <a:lnTo>
                    <a:pt x="22" y="17"/>
                  </a:lnTo>
                  <a:lnTo>
                    <a:pt x="11" y="29"/>
                  </a:lnTo>
                  <a:lnTo>
                    <a:pt x="5" y="46"/>
                  </a:lnTo>
                  <a:lnTo>
                    <a:pt x="0" y="57"/>
                  </a:lnTo>
                  <a:lnTo>
                    <a:pt x="0" y="68"/>
                  </a:lnTo>
                  <a:lnTo>
                    <a:pt x="0" y="80"/>
                  </a:lnTo>
                  <a:lnTo>
                    <a:pt x="5" y="97"/>
                  </a:lnTo>
                  <a:lnTo>
                    <a:pt x="34" y="97"/>
                  </a:lnTo>
                  <a:lnTo>
                    <a:pt x="63" y="92"/>
                  </a:lnTo>
                  <a:lnTo>
                    <a:pt x="75" y="86"/>
                  </a:lnTo>
                  <a:lnTo>
                    <a:pt x="86" y="75"/>
                  </a:lnTo>
                  <a:lnTo>
                    <a:pt x="92" y="57"/>
                  </a:lnTo>
                  <a:lnTo>
                    <a:pt x="97" y="40"/>
                  </a:lnTo>
                  <a:lnTo>
                    <a:pt x="97" y="29"/>
                  </a:lnTo>
                  <a:lnTo>
                    <a:pt x="92" y="5"/>
                  </a:lnTo>
                  <a:lnTo>
                    <a:pt x="86" y="0"/>
                  </a:lnTo>
                  <a:lnTo>
                    <a:pt x="63" y="0"/>
                  </a:lnTo>
                </a:path>
              </a:pathLst>
            </a:custGeom>
            <a:solidFill>
              <a:srgbClr val="00C000"/>
            </a:solidFill>
            <a:ln w="12700" cap="rnd" cmpd="sng">
              <a:solidFill>
                <a:srgbClr val="004000"/>
              </a:solidFill>
              <a:prstDash val="solid"/>
              <a:round/>
              <a:headEnd type="none" w="med" len="med"/>
              <a:tailEnd type="none" w="med" len="med"/>
            </a:ln>
            <a:effectLst/>
          </p:spPr>
          <p:txBody>
            <a:bodyPr/>
            <a:lstStyle/>
            <a:p>
              <a:endParaRPr lang="en-US" dirty="0"/>
            </a:p>
          </p:txBody>
        </p:sp>
        <p:sp>
          <p:nvSpPr>
            <p:cNvPr id="197674" name="Freeform 42"/>
            <p:cNvSpPr>
              <a:spLocks/>
            </p:cNvSpPr>
            <p:nvPr/>
          </p:nvSpPr>
          <p:spPr bwMode="ltGray">
            <a:xfrm>
              <a:off x="6121400" y="1851025"/>
              <a:ext cx="119063" cy="125413"/>
            </a:xfrm>
            <a:custGeom>
              <a:avLst/>
              <a:gdLst/>
              <a:ahLst/>
              <a:cxnLst>
                <a:cxn ang="0">
                  <a:pos x="86" y="0"/>
                </a:cxn>
                <a:cxn ang="0">
                  <a:pos x="68" y="23"/>
                </a:cxn>
                <a:cxn ang="0">
                  <a:pos x="57" y="40"/>
                </a:cxn>
                <a:cxn ang="0">
                  <a:pos x="51" y="51"/>
                </a:cxn>
                <a:cxn ang="0">
                  <a:pos x="34" y="63"/>
                </a:cxn>
                <a:cxn ang="0">
                  <a:pos x="22" y="80"/>
                </a:cxn>
                <a:cxn ang="0">
                  <a:pos x="5" y="92"/>
                </a:cxn>
                <a:cxn ang="0">
                  <a:pos x="0" y="92"/>
                </a:cxn>
              </a:cxnLst>
              <a:rect l="0" t="0" r="r" b="b"/>
              <a:pathLst>
                <a:path w="87" h="93">
                  <a:moveTo>
                    <a:pt x="86" y="0"/>
                  </a:moveTo>
                  <a:lnTo>
                    <a:pt x="68" y="23"/>
                  </a:lnTo>
                  <a:lnTo>
                    <a:pt x="57" y="40"/>
                  </a:lnTo>
                  <a:lnTo>
                    <a:pt x="51" y="51"/>
                  </a:lnTo>
                  <a:lnTo>
                    <a:pt x="34" y="63"/>
                  </a:lnTo>
                  <a:lnTo>
                    <a:pt x="22" y="80"/>
                  </a:lnTo>
                  <a:lnTo>
                    <a:pt x="5" y="92"/>
                  </a:lnTo>
                  <a:lnTo>
                    <a:pt x="0" y="92"/>
                  </a:lnTo>
                </a:path>
              </a:pathLst>
            </a:custGeom>
            <a:noFill/>
            <a:ln w="12700" cap="rnd" cmpd="sng">
              <a:solidFill>
                <a:srgbClr val="004000"/>
              </a:solidFill>
              <a:prstDash val="solid"/>
              <a:round/>
              <a:headEnd type="none" w="med" len="med"/>
              <a:tailEnd type="none" w="med" len="med"/>
            </a:ln>
            <a:effectLst/>
          </p:spPr>
          <p:txBody>
            <a:bodyPr/>
            <a:lstStyle/>
            <a:p>
              <a:endParaRPr lang="en-US" dirty="0"/>
            </a:p>
          </p:txBody>
        </p:sp>
        <p:sp>
          <p:nvSpPr>
            <p:cNvPr id="197676" name="Freeform 44"/>
            <p:cNvSpPr>
              <a:spLocks/>
            </p:cNvSpPr>
            <p:nvPr/>
          </p:nvSpPr>
          <p:spPr bwMode="ltGray">
            <a:xfrm>
              <a:off x="6246813" y="2270125"/>
              <a:ext cx="127000" cy="134938"/>
            </a:xfrm>
            <a:custGeom>
              <a:avLst/>
              <a:gdLst/>
              <a:ahLst/>
              <a:cxnLst>
                <a:cxn ang="0">
                  <a:pos x="62" y="0"/>
                </a:cxn>
                <a:cxn ang="0">
                  <a:pos x="46" y="6"/>
                </a:cxn>
                <a:cxn ang="0">
                  <a:pos x="29" y="12"/>
                </a:cxn>
                <a:cxn ang="0">
                  <a:pos x="17" y="17"/>
                </a:cxn>
                <a:cxn ang="0">
                  <a:pos x="12" y="29"/>
                </a:cxn>
                <a:cxn ang="0">
                  <a:pos x="5" y="46"/>
                </a:cxn>
                <a:cxn ang="0">
                  <a:pos x="0" y="64"/>
                </a:cxn>
                <a:cxn ang="0">
                  <a:pos x="0" y="69"/>
                </a:cxn>
                <a:cxn ang="0">
                  <a:pos x="0" y="86"/>
                </a:cxn>
                <a:cxn ang="0">
                  <a:pos x="5" y="98"/>
                </a:cxn>
                <a:cxn ang="0">
                  <a:pos x="29" y="98"/>
                </a:cxn>
                <a:cxn ang="0">
                  <a:pos x="57" y="93"/>
                </a:cxn>
                <a:cxn ang="0">
                  <a:pos x="74" y="86"/>
                </a:cxn>
                <a:cxn ang="0">
                  <a:pos x="86" y="75"/>
                </a:cxn>
                <a:cxn ang="0">
                  <a:pos x="91" y="64"/>
                </a:cxn>
                <a:cxn ang="0">
                  <a:pos x="91" y="46"/>
                </a:cxn>
                <a:cxn ang="0">
                  <a:pos x="91" y="29"/>
                </a:cxn>
                <a:cxn ang="0">
                  <a:pos x="91" y="6"/>
                </a:cxn>
                <a:cxn ang="0">
                  <a:pos x="86" y="0"/>
                </a:cxn>
                <a:cxn ang="0">
                  <a:pos x="62" y="0"/>
                </a:cxn>
              </a:cxnLst>
              <a:rect l="0" t="0" r="r" b="b"/>
              <a:pathLst>
                <a:path w="92" h="99">
                  <a:moveTo>
                    <a:pt x="62" y="0"/>
                  </a:moveTo>
                  <a:lnTo>
                    <a:pt x="46" y="6"/>
                  </a:lnTo>
                  <a:lnTo>
                    <a:pt x="29" y="12"/>
                  </a:lnTo>
                  <a:lnTo>
                    <a:pt x="17" y="17"/>
                  </a:lnTo>
                  <a:lnTo>
                    <a:pt x="12" y="29"/>
                  </a:lnTo>
                  <a:lnTo>
                    <a:pt x="5" y="46"/>
                  </a:lnTo>
                  <a:lnTo>
                    <a:pt x="0" y="64"/>
                  </a:lnTo>
                  <a:lnTo>
                    <a:pt x="0" y="69"/>
                  </a:lnTo>
                  <a:lnTo>
                    <a:pt x="0" y="86"/>
                  </a:lnTo>
                  <a:lnTo>
                    <a:pt x="5" y="98"/>
                  </a:lnTo>
                  <a:lnTo>
                    <a:pt x="29" y="98"/>
                  </a:lnTo>
                  <a:lnTo>
                    <a:pt x="57" y="93"/>
                  </a:lnTo>
                  <a:lnTo>
                    <a:pt x="74" y="86"/>
                  </a:lnTo>
                  <a:lnTo>
                    <a:pt x="86" y="75"/>
                  </a:lnTo>
                  <a:lnTo>
                    <a:pt x="91" y="64"/>
                  </a:lnTo>
                  <a:lnTo>
                    <a:pt x="91" y="46"/>
                  </a:lnTo>
                  <a:lnTo>
                    <a:pt x="91" y="29"/>
                  </a:lnTo>
                  <a:lnTo>
                    <a:pt x="91" y="6"/>
                  </a:lnTo>
                  <a:lnTo>
                    <a:pt x="86" y="0"/>
                  </a:lnTo>
                  <a:lnTo>
                    <a:pt x="62" y="0"/>
                  </a:lnTo>
                </a:path>
              </a:pathLst>
            </a:custGeom>
            <a:solidFill>
              <a:srgbClr val="00C000"/>
            </a:solidFill>
            <a:ln w="12700" cap="rnd" cmpd="sng">
              <a:solidFill>
                <a:srgbClr val="004000"/>
              </a:solidFill>
              <a:prstDash val="solid"/>
              <a:round/>
              <a:headEnd type="none" w="med" len="med"/>
              <a:tailEnd type="none" w="med" len="med"/>
            </a:ln>
            <a:effectLst/>
          </p:spPr>
          <p:txBody>
            <a:bodyPr/>
            <a:lstStyle/>
            <a:p>
              <a:endParaRPr lang="en-US" dirty="0"/>
            </a:p>
          </p:txBody>
        </p:sp>
        <p:sp>
          <p:nvSpPr>
            <p:cNvPr id="197677" name="Freeform 45"/>
            <p:cNvSpPr>
              <a:spLocks/>
            </p:cNvSpPr>
            <p:nvPr/>
          </p:nvSpPr>
          <p:spPr bwMode="ltGray">
            <a:xfrm>
              <a:off x="6246813" y="2270125"/>
              <a:ext cx="120650" cy="134938"/>
            </a:xfrm>
            <a:custGeom>
              <a:avLst/>
              <a:gdLst/>
              <a:ahLst/>
              <a:cxnLst>
                <a:cxn ang="0">
                  <a:pos x="86" y="0"/>
                </a:cxn>
                <a:cxn ang="0">
                  <a:pos x="69" y="23"/>
                </a:cxn>
                <a:cxn ang="0">
                  <a:pos x="57" y="40"/>
                </a:cxn>
                <a:cxn ang="0">
                  <a:pos x="46" y="52"/>
                </a:cxn>
                <a:cxn ang="0">
                  <a:pos x="34" y="69"/>
                </a:cxn>
                <a:cxn ang="0">
                  <a:pos x="23" y="81"/>
                </a:cxn>
                <a:cxn ang="0">
                  <a:pos x="5" y="93"/>
                </a:cxn>
                <a:cxn ang="0">
                  <a:pos x="0" y="98"/>
                </a:cxn>
              </a:cxnLst>
              <a:rect l="0" t="0" r="r" b="b"/>
              <a:pathLst>
                <a:path w="87" h="99">
                  <a:moveTo>
                    <a:pt x="86" y="0"/>
                  </a:moveTo>
                  <a:lnTo>
                    <a:pt x="69" y="23"/>
                  </a:lnTo>
                  <a:lnTo>
                    <a:pt x="57" y="40"/>
                  </a:lnTo>
                  <a:lnTo>
                    <a:pt x="46" y="52"/>
                  </a:lnTo>
                  <a:lnTo>
                    <a:pt x="34" y="69"/>
                  </a:lnTo>
                  <a:lnTo>
                    <a:pt x="23" y="81"/>
                  </a:lnTo>
                  <a:lnTo>
                    <a:pt x="5" y="93"/>
                  </a:lnTo>
                  <a:lnTo>
                    <a:pt x="0" y="98"/>
                  </a:lnTo>
                </a:path>
              </a:pathLst>
            </a:custGeom>
            <a:noFill/>
            <a:ln w="12700" cap="rnd" cmpd="sng">
              <a:solidFill>
                <a:srgbClr val="004000"/>
              </a:solidFill>
              <a:prstDash val="solid"/>
              <a:round/>
              <a:headEnd type="none" w="med" len="med"/>
              <a:tailEnd type="none" w="med" len="med"/>
            </a:ln>
            <a:effectLst/>
          </p:spPr>
          <p:txBody>
            <a:bodyPr/>
            <a:lstStyle/>
            <a:p>
              <a:endParaRPr lang="en-US" dirty="0"/>
            </a:p>
          </p:txBody>
        </p:sp>
        <p:sp>
          <p:nvSpPr>
            <p:cNvPr id="197679" name="Freeform 47"/>
            <p:cNvSpPr>
              <a:spLocks/>
            </p:cNvSpPr>
            <p:nvPr/>
          </p:nvSpPr>
          <p:spPr bwMode="ltGray">
            <a:xfrm>
              <a:off x="6056313" y="2076450"/>
              <a:ext cx="144462" cy="125413"/>
            </a:xfrm>
            <a:custGeom>
              <a:avLst/>
              <a:gdLst/>
              <a:ahLst/>
              <a:cxnLst>
                <a:cxn ang="0">
                  <a:pos x="104" y="80"/>
                </a:cxn>
                <a:cxn ang="0">
                  <a:pos x="98" y="63"/>
                </a:cxn>
                <a:cxn ang="0">
                  <a:pos x="92" y="46"/>
                </a:cxn>
                <a:cxn ang="0">
                  <a:pos x="86" y="35"/>
                </a:cxn>
                <a:cxn ang="0">
                  <a:pos x="81" y="23"/>
                </a:cxn>
                <a:cxn ang="0">
                  <a:pos x="64" y="12"/>
                </a:cxn>
                <a:cxn ang="0">
                  <a:pos x="52" y="12"/>
                </a:cxn>
                <a:cxn ang="0">
                  <a:pos x="35" y="6"/>
                </a:cxn>
                <a:cxn ang="0">
                  <a:pos x="18" y="6"/>
                </a:cxn>
                <a:cxn ang="0">
                  <a:pos x="6" y="0"/>
                </a:cxn>
                <a:cxn ang="0">
                  <a:pos x="0" y="17"/>
                </a:cxn>
                <a:cxn ang="0">
                  <a:pos x="6" y="35"/>
                </a:cxn>
                <a:cxn ang="0">
                  <a:pos x="6" y="52"/>
                </a:cxn>
                <a:cxn ang="0">
                  <a:pos x="12" y="63"/>
                </a:cxn>
                <a:cxn ang="0">
                  <a:pos x="23" y="74"/>
                </a:cxn>
                <a:cxn ang="0">
                  <a:pos x="35" y="80"/>
                </a:cxn>
                <a:cxn ang="0">
                  <a:pos x="40" y="86"/>
                </a:cxn>
                <a:cxn ang="0">
                  <a:pos x="47" y="92"/>
                </a:cxn>
                <a:cxn ang="0">
                  <a:pos x="64" y="92"/>
                </a:cxn>
                <a:cxn ang="0">
                  <a:pos x="86" y="86"/>
                </a:cxn>
                <a:cxn ang="0">
                  <a:pos x="104" y="80"/>
                </a:cxn>
              </a:cxnLst>
              <a:rect l="0" t="0" r="r" b="b"/>
              <a:pathLst>
                <a:path w="105" h="93">
                  <a:moveTo>
                    <a:pt x="104" y="80"/>
                  </a:moveTo>
                  <a:lnTo>
                    <a:pt x="98" y="63"/>
                  </a:lnTo>
                  <a:lnTo>
                    <a:pt x="92" y="46"/>
                  </a:lnTo>
                  <a:lnTo>
                    <a:pt x="86" y="35"/>
                  </a:lnTo>
                  <a:lnTo>
                    <a:pt x="81" y="23"/>
                  </a:lnTo>
                  <a:lnTo>
                    <a:pt x="64" y="12"/>
                  </a:lnTo>
                  <a:lnTo>
                    <a:pt x="52" y="12"/>
                  </a:lnTo>
                  <a:lnTo>
                    <a:pt x="35" y="6"/>
                  </a:lnTo>
                  <a:lnTo>
                    <a:pt x="18" y="6"/>
                  </a:lnTo>
                  <a:lnTo>
                    <a:pt x="6" y="0"/>
                  </a:lnTo>
                  <a:lnTo>
                    <a:pt x="0" y="17"/>
                  </a:lnTo>
                  <a:lnTo>
                    <a:pt x="6" y="35"/>
                  </a:lnTo>
                  <a:lnTo>
                    <a:pt x="6" y="52"/>
                  </a:lnTo>
                  <a:lnTo>
                    <a:pt x="12" y="63"/>
                  </a:lnTo>
                  <a:lnTo>
                    <a:pt x="23" y="74"/>
                  </a:lnTo>
                  <a:lnTo>
                    <a:pt x="35" y="80"/>
                  </a:lnTo>
                  <a:lnTo>
                    <a:pt x="40" y="86"/>
                  </a:lnTo>
                  <a:lnTo>
                    <a:pt x="47" y="92"/>
                  </a:lnTo>
                  <a:lnTo>
                    <a:pt x="64" y="92"/>
                  </a:lnTo>
                  <a:lnTo>
                    <a:pt x="86" y="86"/>
                  </a:lnTo>
                  <a:lnTo>
                    <a:pt x="104" y="80"/>
                  </a:lnTo>
                </a:path>
              </a:pathLst>
            </a:custGeom>
            <a:solidFill>
              <a:srgbClr val="00C000"/>
            </a:solidFill>
            <a:ln w="12700" cap="rnd" cmpd="sng">
              <a:solidFill>
                <a:srgbClr val="004000"/>
              </a:solidFill>
              <a:prstDash val="solid"/>
              <a:round/>
              <a:headEnd type="none" w="med" len="med"/>
              <a:tailEnd type="none" w="med" len="med"/>
            </a:ln>
            <a:effectLst/>
          </p:spPr>
          <p:txBody>
            <a:bodyPr/>
            <a:lstStyle/>
            <a:p>
              <a:endParaRPr lang="en-US" dirty="0"/>
            </a:p>
          </p:txBody>
        </p:sp>
        <p:sp>
          <p:nvSpPr>
            <p:cNvPr id="197680" name="Freeform 48"/>
            <p:cNvSpPr>
              <a:spLocks/>
            </p:cNvSpPr>
            <p:nvPr/>
          </p:nvSpPr>
          <p:spPr bwMode="ltGray">
            <a:xfrm>
              <a:off x="6064250" y="2084388"/>
              <a:ext cx="136525" cy="103187"/>
            </a:xfrm>
            <a:custGeom>
              <a:avLst/>
              <a:gdLst/>
              <a:ahLst/>
              <a:cxnLst>
                <a:cxn ang="0">
                  <a:pos x="0" y="0"/>
                </a:cxn>
                <a:cxn ang="0">
                  <a:pos x="12" y="11"/>
                </a:cxn>
                <a:cxn ang="0">
                  <a:pos x="22" y="23"/>
                </a:cxn>
                <a:cxn ang="0">
                  <a:pos x="34" y="34"/>
                </a:cxn>
                <a:cxn ang="0">
                  <a:pos x="46" y="46"/>
                </a:cxn>
                <a:cxn ang="0">
                  <a:pos x="63" y="58"/>
                </a:cxn>
                <a:cxn ang="0">
                  <a:pos x="86" y="69"/>
                </a:cxn>
                <a:cxn ang="0">
                  <a:pos x="98" y="75"/>
                </a:cxn>
              </a:cxnLst>
              <a:rect l="0" t="0" r="r" b="b"/>
              <a:pathLst>
                <a:path w="99" h="76">
                  <a:moveTo>
                    <a:pt x="0" y="0"/>
                  </a:moveTo>
                  <a:lnTo>
                    <a:pt x="12" y="11"/>
                  </a:lnTo>
                  <a:lnTo>
                    <a:pt x="22" y="23"/>
                  </a:lnTo>
                  <a:lnTo>
                    <a:pt x="34" y="34"/>
                  </a:lnTo>
                  <a:lnTo>
                    <a:pt x="46" y="46"/>
                  </a:lnTo>
                  <a:lnTo>
                    <a:pt x="63" y="58"/>
                  </a:lnTo>
                  <a:lnTo>
                    <a:pt x="86" y="69"/>
                  </a:lnTo>
                  <a:lnTo>
                    <a:pt x="98" y="75"/>
                  </a:lnTo>
                </a:path>
              </a:pathLst>
            </a:custGeom>
            <a:noFill/>
            <a:ln w="12700" cap="rnd" cmpd="sng">
              <a:solidFill>
                <a:srgbClr val="004000"/>
              </a:solidFill>
              <a:prstDash val="solid"/>
              <a:round/>
              <a:headEnd type="none" w="med" len="med"/>
              <a:tailEnd type="none" w="med" len="med"/>
            </a:ln>
            <a:effectLst/>
          </p:spPr>
          <p:txBody>
            <a:bodyPr/>
            <a:lstStyle/>
            <a:p>
              <a:endParaRPr lang="en-US" dirty="0"/>
            </a:p>
          </p:txBody>
        </p:sp>
        <p:sp>
          <p:nvSpPr>
            <p:cNvPr id="197682" name="Freeform 50"/>
            <p:cNvSpPr>
              <a:spLocks/>
            </p:cNvSpPr>
            <p:nvPr/>
          </p:nvSpPr>
          <p:spPr bwMode="ltGray">
            <a:xfrm>
              <a:off x="6111875" y="2185988"/>
              <a:ext cx="103188" cy="139700"/>
            </a:xfrm>
            <a:custGeom>
              <a:avLst/>
              <a:gdLst/>
              <a:ahLst/>
              <a:cxnLst>
                <a:cxn ang="0">
                  <a:pos x="57" y="0"/>
                </a:cxn>
                <a:cxn ang="0">
                  <a:pos x="40" y="5"/>
                </a:cxn>
                <a:cxn ang="0">
                  <a:pos x="29" y="12"/>
                </a:cxn>
                <a:cxn ang="0">
                  <a:pos x="17" y="17"/>
                </a:cxn>
                <a:cxn ang="0">
                  <a:pos x="12" y="22"/>
                </a:cxn>
                <a:cxn ang="0">
                  <a:pos x="0" y="40"/>
                </a:cxn>
                <a:cxn ang="0">
                  <a:pos x="0" y="51"/>
                </a:cxn>
                <a:cxn ang="0">
                  <a:pos x="0" y="69"/>
                </a:cxn>
                <a:cxn ang="0">
                  <a:pos x="0" y="86"/>
                </a:cxn>
                <a:cxn ang="0">
                  <a:pos x="0" y="103"/>
                </a:cxn>
                <a:cxn ang="0">
                  <a:pos x="12" y="98"/>
                </a:cxn>
                <a:cxn ang="0">
                  <a:pos x="23" y="98"/>
                </a:cxn>
                <a:cxn ang="0">
                  <a:pos x="40" y="91"/>
                </a:cxn>
                <a:cxn ang="0">
                  <a:pos x="57" y="86"/>
                </a:cxn>
                <a:cxn ang="0">
                  <a:pos x="63" y="80"/>
                </a:cxn>
                <a:cxn ang="0">
                  <a:pos x="69" y="74"/>
                </a:cxn>
                <a:cxn ang="0">
                  <a:pos x="74" y="69"/>
                </a:cxn>
                <a:cxn ang="0">
                  <a:pos x="74" y="57"/>
                </a:cxn>
                <a:cxn ang="0">
                  <a:pos x="74" y="51"/>
                </a:cxn>
                <a:cxn ang="0">
                  <a:pos x="74" y="34"/>
                </a:cxn>
                <a:cxn ang="0">
                  <a:pos x="74" y="17"/>
                </a:cxn>
                <a:cxn ang="0">
                  <a:pos x="69" y="5"/>
                </a:cxn>
                <a:cxn ang="0">
                  <a:pos x="69" y="0"/>
                </a:cxn>
                <a:cxn ang="0">
                  <a:pos x="57" y="0"/>
                </a:cxn>
              </a:cxnLst>
              <a:rect l="0" t="0" r="r" b="b"/>
              <a:pathLst>
                <a:path w="75" h="104">
                  <a:moveTo>
                    <a:pt x="57" y="0"/>
                  </a:moveTo>
                  <a:lnTo>
                    <a:pt x="40" y="5"/>
                  </a:lnTo>
                  <a:lnTo>
                    <a:pt x="29" y="12"/>
                  </a:lnTo>
                  <a:lnTo>
                    <a:pt x="17" y="17"/>
                  </a:lnTo>
                  <a:lnTo>
                    <a:pt x="12" y="22"/>
                  </a:lnTo>
                  <a:lnTo>
                    <a:pt x="0" y="40"/>
                  </a:lnTo>
                  <a:lnTo>
                    <a:pt x="0" y="51"/>
                  </a:lnTo>
                  <a:lnTo>
                    <a:pt x="0" y="69"/>
                  </a:lnTo>
                  <a:lnTo>
                    <a:pt x="0" y="86"/>
                  </a:lnTo>
                  <a:lnTo>
                    <a:pt x="0" y="103"/>
                  </a:lnTo>
                  <a:lnTo>
                    <a:pt x="12" y="98"/>
                  </a:lnTo>
                  <a:lnTo>
                    <a:pt x="23" y="98"/>
                  </a:lnTo>
                  <a:lnTo>
                    <a:pt x="40" y="91"/>
                  </a:lnTo>
                  <a:lnTo>
                    <a:pt x="57" y="86"/>
                  </a:lnTo>
                  <a:lnTo>
                    <a:pt x="63" y="80"/>
                  </a:lnTo>
                  <a:lnTo>
                    <a:pt x="69" y="74"/>
                  </a:lnTo>
                  <a:lnTo>
                    <a:pt x="74" y="69"/>
                  </a:lnTo>
                  <a:lnTo>
                    <a:pt x="74" y="57"/>
                  </a:lnTo>
                  <a:lnTo>
                    <a:pt x="74" y="51"/>
                  </a:lnTo>
                  <a:lnTo>
                    <a:pt x="74" y="34"/>
                  </a:lnTo>
                  <a:lnTo>
                    <a:pt x="74" y="17"/>
                  </a:lnTo>
                  <a:lnTo>
                    <a:pt x="69" y="5"/>
                  </a:lnTo>
                  <a:lnTo>
                    <a:pt x="69" y="0"/>
                  </a:lnTo>
                  <a:lnTo>
                    <a:pt x="57" y="0"/>
                  </a:lnTo>
                </a:path>
              </a:pathLst>
            </a:custGeom>
            <a:solidFill>
              <a:srgbClr val="00C000"/>
            </a:solidFill>
            <a:ln w="12700" cap="rnd" cmpd="sng">
              <a:solidFill>
                <a:srgbClr val="004000"/>
              </a:solidFill>
              <a:prstDash val="solid"/>
              <a:round/>
              <a:headEnd type="none" w="med" len="med"/>
              <a:tailEnd type="none" w="med" len="med"/>
            </a:ln>
            <a:effectLst/>
          </p:spPr>
          <p:txBody>
            <a:bodyPr/>
            <a:lstStyle/>
            <a:p>
              <a:endParaRPr lang="en-US" dirty="0"/>
            </a:p>
          </p:txBody>
        </p:sp>
        <p:sp>
          <p:nvSpPr>
            <p:cNvPr id="197683" name="Freeform 51"/>
            <p:cNvSpPr>
              <a:spLocks/>
            </p:cNvSpPr>
            <p:nvPr/>
          </p:nvSpPr>
          <p:spPr bwMode="ltGray">
            <a:xfrm>
              <a:off x="6111875" y="2185988"/>
              <a:ext cx="96838" cy="139700"/>
            </a:xfrm>
            <a:custGeom>
              <a:avLst/>
              <a:gdLst/>
              <a:ahLst/>
              <a:cxnLst>
                <a:cxn ang="0">
                  <a:pos x="69" y="0"/>
                </a:cxn>
                <a:cxn ang="0">
                  <a:pos x="64" y="17"/>
                </a:cxn>
                <a:cxn ang="0">
                  <a:pos x="52" y="29"/>
                </a:cxn>
                <a:cxn ang="0">
                  <a:pos x="40" y="46"/>
                </a:cxn>
                <a:cxn ang="0">
                  <a:pos x="29" y="57"/>
                </a:cxn>
                <a:cxn ang="0">
                  <a:pos x="17" y="80"/>
                </a:cxn>
                <a:cxn ang="0">
                  <a:pos x="12" y="91"/>
                </a:cxn>
                <a:cxn ang="0">
                  <a:pos x="0" y="103"/>
                </a:cxn>
              </a:cxnLst>
              <a:rect l="0" t="0" r="r" b="b"/>
              <a:pathLst>
                <a:path w="70" h="104">
                  <a:moveTo>
                    <a:pt x="69" y="0"/>
                  </a:moveTo>
                  <a:lnTo>
                    <a:pt x="64" y="17"/>
                  </a:lnTo>
                  <a:lnTo>
                    <a:pt x="52" y="29"/>
                  </a:lnTo>
                  <a:lnTo>
                    <a:pt x="40" y="46"/>
                  </a:lnTo>
                  <a:lnTo>
                    <a:pt x="29" y="57"/>
                  </a:lnTo>
                  <a:lnTo>
                    <a:pt x="17" y="80"/>
                  </a:lnTo>
                  <a:lnTo>
                    <a:pt x="12" y="91"/>
                  </a:lnTo>
                  <a:lnTo>
                    <a:pt x="0" y="103"/>
                  </a:lnTo>
                </a:path>
              </a:pathLst>
            </a:custGeom>
            <a:noFill/>
            <a:ln w="12700" cap="rnd" cmpd="sng">
              <a:solidFill>
                <a:srgbClr val="004000"/>
              </a:solidFill>
              <a:prstDash val="solid"/>
              <a:round/>
              <a:headEnd type="none" w="med" len="med"/>
              <a:tailEnd type="none" w="med" len="med"/>
            </a:ln>
            <a:effectLst/>
          </p:spPr>
          <p:txBody>
            <a:bodyPr/>
            <a:lstStyle/>
            <a:p>
              <a:endParaRPr lang="en-US" dirty="0"/>
            </a:p>
          </p:txBody>
        </p:sp>
        <p:sp>
          <p:nvSpPr>
            <p:cNvPr id="197685" name="Freeform 53"/>
            <p:cNvSpPr>
              <a:spLocks/>
            </p:cNvSpPr>
            <p:nvPr/>
          </p:nvSpPr>
          <p:spPr bwMode="ltGray">
            <a:xfrm>
              <a:off x="6072188" y="1741488"/>
              <a:ext cx="176212" cy="119062"/>
            </a:xfrm>
            <a:custGeom>
              <a:avLst/>
              <a:gdLst/>
              <a:ahLst/>
              <a:cxnLst>
                <a:cxn ang="0">
                  <a:pos x="122" y="82"/>
                </a:cxn>
                <a:cxn ang="0">
                  <a:pos x="93" y="87"/>
                </a:cxn>
                <a:cxn ang="0">
                  <a:pos x="75" y="87"/>
                </a:cxn>
                <a:cxn ang="0">
                  <a:pos x="58" y="87"/>
                </a:cxn>
                <a:cxn ang="0">
                  <a:pos x="52" y="82"/>
                </a:cxn>
                <a:cxn ang="0">
                  <a:pos x="41" y="82"/>
                </a:cxn>
                <a:cxn ang="0">
                  <a:pos x="29" y="70"/>
                </a:cxn>
                <a:cxn ang="0">
                  <a:pos x="23" y="63"/>
                </a:cxn>
                <a:cxn ang="0">
                  <a:pos x="23" y="53"/>
                </a:cxn>
                <a:cxn ang="0">
                  <a:pos x="17" y="41"/>
                </a:cxn>
                <a:cxn ang="0">
                  <a:pos x="12" y="34"/>
                </a:cxn>
                <a:cxn ang="0">
                  <a:pos x="6" y="24"/>
                </a:cxn>
                <a:cxn ang="0">
                  <a:pos x="0" y="17"/>
                </a:cxn>
                <a:cxn ang="0">
                  <a:pos x="12" y="12"/>
                </a:cxn>
                <a:cxn ang="0">
                  <a:pos x="29" y="5"/>
                </a:cxn>
                <a:cxn ang="0">
                  <a:pos x="41" y="5"/>
                </a:cxn>
                <a:cxn ang="0">
                  <a:pos x="58" y="0"/>
                </a:cxn>
                <a:cxn ang="0">
                  <a:pos x="69" y="0"/>
                </a:cxn>
                <a:cxn ang="0">
                  <a:pos x="81" y="0"/>
                </a:cxn>
                <a:cxn ang="0">
                  <a:pos x="93" y="5"/>
                </a:cxn>
                <a:cxn ang="0">
                  <a:pos x="104" y="12"/>
                </a:cxn>
                <a:cxn ang="0">
                  <a:pos x="115" y="17"/>
                </a:cxn>
                <a:cxn ang="0">
                  <a:pos x="122" y="24"/>
                </a:cxn>
                <a:cxn ang="0">
                  <a:pos x="122" y="41"/>
                </a:cxn>
                <a:cxn ang="0">
                  <a:pos x="127" y="58"/>
                </a:cxn>
                <a:cxn ang="0">
                  <a:pos x="122" y="82"/>
                </a:cxn>
              </a:cxnLst>
              <a:rect l="0" t="0" r="r" b="b"/>
              <a:pathLst>
                <a:path w="128" h="88">
                  <a:moveTo>
                    <a:pt x="122" y="82"/>
                  </a:moveTo>
                  <a:lnTo>
                    <a:pt x="93" y="87"/>
                  </a:lnTo>
                  <a:lnTo>
                    <a:pt x="75" y="87"/>
                  </a:lnTo>
                  <a:lnTo>
                    <a:pt x="58" y="87"/>
                  </a:lnTo>
                  <a:lnTo>
                    <a:pt x="52" y="82"/>
                  </a:lnTo>
                  <a:lnTo>
                    <a:pt x="41" y="82"/>
                  </a:lnTo>
                  <a:lnTo>
                    <a:pt x="29" y="70"/>
                  </a:lnTo>
                  <a:lnTo>
                    <a:pt x="23" y="63"/>
                  </a:lnTo>
                  <a:lnTo>
                    <a:pt x="23" y="53"/>
                  </a:lnTo>
                  <a:lnTo>
                    <a:pt x="17" y="41"/>
                  </a:lnTo>
                  <a:lnTo>
                    <a:pt x="12" y="34"/>
                  </a:lnTo>
                  <a:lnTo>
                    <a:pt x="6" y="24"/>
                  </a:lnTo>
                  <a:lnTo>
                    <a:pt x="0" y="17"/>
                  </a:lnTo>
                  <a:lnTo>
                    <a:pt x="12" y="12"/>
                  </a:lnTo>
                  <a:lnTo>
                    <a:pt x="29" y="5"/>
                  </a:lnTo>
                  <a:lnTo>
                    <a:pt x="41" y="5"/>
                  </a:lnTo>
                  <a:lnTo>
                    <a:pt x="58" y="0"/>
                  </a:lnTo>
                  <a:lnTo>
                    <a:pt x="69" y="0"/>
                  </a:lnTo>
                  <a:lnTo>
                    <a:pt x="81" y="0"/>
                  </a:lnTo>
                  <a:lnTo>
                    <a:pt x="93" y="5"/>
                  </a:lnTo>
                  <a:lnTo>
                    <a:pt x="104" y="12"/>
                  </a:lnTo>
                  <a:lnTo>
                    <a:pt x="115" y="17"/>
                  </a:lnTo>
                  <a:lnTo>
                    <a:pt x="122" y="24"/>
                  </a:lnTo>
                  <a:lnTo>
                    <a:pt x="122" y="41"/>
                  </a:lnTo>
                  <a:lnTo>
                    <a:pt x="127" y="58"/>
                  </a:lnTo>
                  <a:lnTo>
                    <a:pt x="122" y="82"/>
                  </a:lnTo>
                </a:path>
              </a:pathLst>
            </a:custGeom>
            <a:solidFill>
              <a:srgbClr val="00FF00"/>
            </a:solidFill>
            <a:ln w="12700" cap="rnd" cmpd="sng">
              <a:solidFill>
                <a:srgbClr val="004000"/>
              </a:solidFill>
              <a:prstDash val="solid"/>
              <a:round/>
              <a:headEnd type="none" w="med" len="med"/>
              <a:tailEnd type="none" w="med" len="med"/>
            </a:ln>
            <a:effectLst/>
          </p:spPr>
          <p:txBody>
            <a:bodyPr/>
            <a:lstStyle/>
            <a:p>
              <a:endParaRPr lang="en-US" dirty="0"/>
            </a:p>
          </p:txBody>
        </p:sp>
        <p:sp>
          <p:nvSpPr>
            <p:cNvPr id="197686" name="Freeform 54"/>
            <p:cNvSpPr>
              <a:spLocks/>
            </p:cNvSpPr>
            <p:nvPr/>
          </p:nvSpPr>
          <p:spPr bwMode="ltGray">
            <a:xfrm>
              <a:off x="6072188" y="1763713"/>
              <a:ext cx="168275" cy="88900"/>
            </a:xfrm>
            <a:custGeom>
              <a:avLst/>
              <a:gdLst/>
              <a:ahLst/>
              <a:cxnLst>
                <a:cxn ang="0">
                  <a:pos x="0" y="6"/>
                </a:cxn>
                <a:cxn ang="0">
                  <a:pos x="12" y="0"/>
                </a:cxn>
                <a:cxn ang="0">
                  <a:pos x="23" y="0"/>
                </a:cxn>
                <a:cxn ang="0">
                  <a:pos x="35" y="6"/>
                </a:cxn>
                <a:cxn ang="0">
                  <a:pos x="52" y="6"/>
                </a:cxn>
                <a:cxn ang="0">
                  <a:pos x="64" y="12"/>
                </a:cxn>
                <a:cxn ang="0">
                  <a:pos x="81" y="17"/>
                </a:cxn>
                <a:cxn ang="0">
                  <a:pos x="92" y="29"/>
                </a:cxn>
                <a:cxn ang="0">
                  <a:pos x="98" y="35"/>
                </a:cxn>
                <a:cxn ang="0">
                  <a:pos x="109" y="46"/>
                </a:cxn>
                <a:cxn ang="0">
                  <a:pos x="121" y="64"/>
                </a:cxn>
              </a:cxnLst>
              <a:rect l="0" t="0" r="r" b="b"/>
              <a:pathLst>
                <a:path w="122" h="65">
                  <a:moveTo>
                    <a:pt x="0" y="6"/>
                  </a:moveTo>
                  <a:lnTo>
                    <a:pt x="12" y="0"/>
                  </a:lnTo>
                  <a:lnTo>
                    <a:pt x="23" y="0"/>
                  </a:lnTo>
                  <a:lnTo>
                    <a:pt x="35" y="6"/>
                  </a:lnTo>
                  <a:lnTo>
                    <a:pt x="52" y="6"/>
                  </a:lnTo>
                  <a:lnTo>
                    <a:pt x="64" y="12"/>
                  </a:lnTo>
                  <a:lnTo>
                    <a:pt x="81" y="17"/>
                  </a:lnTo>
                  <a:lnTo>
                    <a:pt x="92" y="29"/>
                  </a:lnTo>
                  <a:lnTo>
                    <a:pt x="98" y="35"/>
                  </a:lnTo>
                  <a:lnTo>
                    <a:pt x="109" y="46"/>
                  </a:lnTo>
                  <a:lnTo>
                    <a:pt x="121" y="64"/>
                  </a:lnTo>
                </a:path>
              </a:pathLst>
            </a:custGeom>
            <a:noFill/>
            <a:ln w="12700" cap="rnd" cmpd="sng">
              <a:solidFill>
                <a:srgbClr val="004000"/>
              </a:solidFill>
              <a:prstDash val="solid"/>
              <a:round/>
              <a:headEnd type="none" w="med" len="med"/>
              <a:tailEnd type="none" w="med" len="med"/>
            </a:ln>
            <a:effectLst/>
          </p:spPr>
          <p:txBody>
            <a:bodyPr/>
            <a:lstStyle/>
            <a:p>
              <a:endParaRPr lang="en-US" dirty="0"/>
            </a:p>
          </p:txBody>
        </p:sp>
        <p:sp>
          <p:nvSpPr>
            <p:cNvPr id="197687" name="Freeform 55"/>
            <p:cNvSpPr>
              <a:spLocks/>
            </p:cNvSpPr>
            <p:nvPr/>
          </p:nvSpPr>
          <p:spPr bwMode="ltGray">
            <a:xfrm>
              <a:off x="6753225" y="1725613"/>
              <a:ext cx="165100" cy="149225"/>
            </a:xfrm>
            <a:custGeom>
              <a:avLst/>
              <a:gdLst/>
              <a:ahLst/>
              <a:cxnLst>
                <a:cxn ang="0">
                  <a:pos x="29" y="110"/>
                </a:cxn>
                <a:cxn ang="0">
                  <a:pos x="22" y="110"/>
                </a:cxn>
                <a:cxn ang="0">
                  <a:pos x="17" y="110"/>
                </a:cxn>
                <a:cxn ang="0">
                  <a:pos x="11" y="104"/>
                </a:cxn>
                <a:cxn ang="0">
                  <a:pos x="5" y="98"/>
                </a:cxn>
                <a:cxn ang="0">
                  <a:pos x="0" y="69"/>
                </a:cxn>
                <a:cxn ang="0">
                  <a:pos x="0" y="58"/>
                </a:cxn>
                <a:cxn ang="0">
                  <a:pos x="5" y="46"/>
                </a:cxn>
                <a:cxn ang="0">
                  <a:pos x="11" y="41"/>
                </a:cxn>
                <a:cxn ang="0">
                  <a:pos x="34" y="23"/>
                </a:cxn>
                <a:cxn ang="0">
                  <a:pos x="39" y="23"/>
                </a:cxn>
                <a:cxn ang="0">
                  <a:pos x="46" y="17"/>
                </a:cxn>
                <a:cxn ang="0">
                  <a:pos x="51" y="17"/>
                </a:cxn>
                <a:cxn ang="0">
                  <a:pos x="57" y="12"/>
                </a:cxn>
                <a:cxn ang="0">
                  <a:pos x="63" y="12"/>
                </a:cxn>
                <a:cxn ang="0">
                  <a:pos x="68" y="6"/>
                </a:cxn>
                <a:cxn ang="0">
                  <a:pos x="74" y="6"/>
                </a:cxn>
                <a:cxn ang="0">
                  <a:pos x="80" y="0"/>
                </a:cxn>
                <a:cxn ang="0">
                  <a:pos x="86" y="0"/>
                </a:cxn>
                <a:cxn ang="0">
                  <a:pos x="97" y="0"/>
                </a:cxn>
                <a:cxn ang="0">
                  <a:pos x="103" y="0"/>
                </a:cxn>
                <a:cxn ang="0">
                  <a:pos x="108" y="12"/>
                </a:cxn>
                <a:cxn ang="0">
                  <a:pos x="120" y="35"/>
                </a:cxn>
                <a:cxn ang="0">
                  <a:pos x="120" y="41"/>
                </a:cxn>
                <a:cxn ang="0">
                  <a:pos x="120" y="52"/>
                </a:cxn>
                <a:cxn ang="0">
                  <a:pos x="120" y="58"/>
                </a:cxn>
                <a:cxn ang="0">
                  <a:pos x="115" y="64"/>
                </a:cxn>
                <a:cxn ang="0">
                  <a:pos x="115" y="69"/>
                </a:cxn>
                <a:cxn ang="0">
                  <a:pos x="103" y="69"/>
                </a:cxn>
                <a:cxn ang="0">
                  <a:pos x="97" y="69"/>
                </a:cxn>
                <a:cxn ang="0">
                  <a:pos x="91" y="64"/>
                </a:cxn>
                <a:cxn ang="0">
                  <a:pos x="91" y="69"/>
                </a:cxn>
                <a:cxn ang="0">
                  <a:pos x="91" y="75"/>
                </a:cxn>
                <a:cxn ang="0">
                  <a:pos x="91" y="81"/>
                </a:cxn>
                <a:cxn ang="0">
                  <a:pos x="86" y="87"/>
                </a:cxn>
                <a:cxn ang="0">
                  <a:pos x="80" y="87"/>
                </a:cxn>
                <a:cxn ang="0">
                  <a:pos x="68" y="87"/>
                </a:cxn>
                <a:cxn ang="0">
                  <a:pos x="68" y="81"/>
                </a:cxn>
                <a:cxn ang="0">
                  <a:pos x="63" y="81"/>
                </a:cxn>
                <a:cxn ang="0">
                  <a:pos x="63" y="87"/>
                </a:cxn>
                <a:cxn ang="0">
                  <a:pos x="63" y="93"/>
                </a:cxn>
                <a:cxn ang="0">
                  <a:pos x="57" y="98"/>
                </a:cxn>
                <a:cxn ang="0">
                  <a:pos x="51" y="98"/>
                </a:cxn>
                <a:cxn ang="0">
                  <a:pos x="39" y="98"/>
                </a:cxn>
                <a:cxn ang="0">
                  <a:pos x="34" y="93"/>
                </a:cxn>
                <a:cxn ang="0">
                  <a:pos x="34" y="98"/>
                </a:cxn>
                <a:cxn ang="0">
                  <a:pos x="34" y="104"/>
                </a:cxn>
                <a:cxn ang="0">
                  <a:pos x="29" y="110"/>
                </a:cxn>
              </a:cxnLst>
              <a:rect l="0" t="0" r="r" b="b"/>
              <a:pathLst>
                <a:path w="121" h="111">
                  <a:moveTo>
                    <a:pt x="29" y="110"/>
                  </a:moveTo>
                  <a:lnTo>
                    <a:pt x="22" y="110"/>
                  </a:lnTo>
                  <a:lnTo>
                    <a:pt x="17" y="110"/>
                  </a:lnTo>
                  <a:lnTo>
                    <a:pt x="11" y="104"/>
                  </a:lnTo>
                  <a:lnTo>
                    <a:pt x="5" y="98"/>
                  </a:lnTo>
                  <a:lnTo>
                    <a:pt x="0" y="69"/>
                  </a:lnTo>
                  <a:lnTo>
                    <a:pt x="0" y="58"/>
                  </a:lnTo>
                  <a:lnTo>
                    <a:pt x="5" y="46"/>
                  </a:lnTo>
                  <a:lnTo>
                    <a:pt x="11" y="41"/>
                  </a:lnTo>
                  <a:lnTo>
                    <a:pt x="34" y="23"/>
                  </a:lnTo>
                  <a:lnTo>
                    <a:pt x="39" y="23"/>
                  </a:lnTo>
                  <a:lnTo>
                    <a:pt x="46" y="17"/>
                  </a:lnTo>
                  <a:lnTo>
                    <a:pt x="51" y="17"/>
                  </a:lnTo>
                  <a:lnTo>
                    <a:pt x="57" y="12"/>
                  </a:lnTo>
                  <a:lnTo>
                    <a:pt x="63" y="12"/>
                  </a:lnTo>
                  <a:lnTo>
                    <a:pt x="68" y="6"/>
                  </a:lnTo>
                  <a:lnTo>
                    <a:pt x="74" y="6"/>
                  </a:lnTo>
                  <a:lnTo>
                    <a:pt x="80" y="0"/>
                  </a:lnTo>
                  <a:lnTo>
                    <a:pt x="86" y="0"/>
                  </a:lnTo>
                  <a:lnTo>
                    <a:pt x="97" y="0"/>
                  </a:lnTo>
                  <a:lnTo>
                    <a:pt x="103" y="0"/>
                  </a:lnTo>
                  <a:lnTo>
                    <a:pt x="108" y="12"/>
                  </a:lnTo>
                  <a:lnTo>
                    <a:pt x="120" y="35"/>
                  </a:lnTo>
                  <a:lnTo>
                    <a:pt x="120" y="41"/>
                  </a:lnTo>
                  <a:lnTo>
                    <a:pt x="120" y="52"/>
                  </a:lnTo>
                  <a:lnTo>
                    <a:pt x="120" y="58"/>
                  </a:lnTo>
                  <a:lnTo>
                    <a:pt x="115" y="64"/>
                  </a:lnTo>
                  <a:lnTo>
                    <a:pt x="115" y="69"/>
                  </a:lnTo>
                  <a:lnTo>
                    <a:pt x="103" y="69"/>
                  </a:lnTo>
                  <a:lnTo>
                    <a:pt x="97" y="69"/>
                  </a:lnTo>
                  <a:lnTo>
                    <a:pt x="91" y="64"/>
                  </a:lnTo>
                  <a:lnTo>
                    <a:pt x="91" y="69"/>
                  </a:lnTo>
                  <a:lnTo>
                    <a:pt x="91" y="75"/>
                  </a:lnTo>
                  <a:lnTo>
                    <a:pt x="91" y="81"/>
                  </a:lnTo>
                  <a:lnTo>
                    <a:pt x="86" y="87"/>
                  </a:lnTo>
                  <a:lnTo>
                    <a:pt x="80" y="87"/>
                  </a:lnTo>
                  <a:lnTo>
                    <a:pt x="68" y="87"/>
                  </a:lnTo>
                  <a:lnTo>
                    <a:pt x="68" y="81"/>
                  </a:lnTo>
                  <a:lnTo>
                    <a:pt x="63" y="81"/>
                  </a:lnTo>
                  <a:lnTo>
                    <a:pt x="63" y="87"/>
                  </a:lnTo>
                  <a:lnTo>
                    <a:pt x="63" y="93"/>
                  </a:lnTo>
                  <a:lnTo>
                    <a:pt x="57" y="98"/>
                  </a:lnTo>
                  <a:lnTo>
                    <a:pt x="51" y="98"/>
                  </a:lnTo>
                  <a:lnTo>
                    <a:pt x="39" y="98"/>
                  </a:lnTo>
                  <a:lnTo>
                    <a:pt x="34" y="93"/>
                  </a:lnTo>
                  <a:lnTo>
                    <a:pt x="34" y="98"/>
                  </a:lnTo>
                  <a:lnTo>
                    <a:pt x="34" y="104"/>
                  </a:lnTo>
                  <a:lnTo>
                    <a:pt x="29" y="110"/>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88" name="Freeform 56"/>
            <p:cNvSpPr>
              <a:spLocks/>
            </p:cNvSpPr>
            <p:nvPr/>
          </p:nvSpPr>
          <p:spPr bwMode="ltGray">
            <a:xfrm>
              <a:off x="6916738" y="4987925"/>
              <a:ext cx="374650" cy="182563"/>
            </a:xfrm>
            <a:custGeom>
              <a:avLst/>
              <a:gdLst/>
              <a:ahLst/>
              <a:cxnLst>
                <a:cxn ang="0">
                  <a:pos x="167" y="0"/>
                </a:cxn>
                <a:cxn ang="0">
                  <a:pos x="100" y="36"/>
                </a:cxn>
                <a:cxn ang="0">
                  <a:pos x="54" y="54"/>
                </a:cxn>
                <a:cxn ang="0">
                  <a:pos x="12" y="63"/>
                </a:cxn>
                <a:cxn ang="0">
                  <a:pos x="4" y="76"/>
                </a:cxn>
                <a:cxn ang="0">
                  <a:pos x="0" y="98"/>
                </a:cxn>
                <a:cxn ang="0">
                  <a:pos x="4" y="112"/>
                </a:cxn>
                <a:cxn ang="0">
                  <a:pos x="16" y="125"/>
                </a:cxn>
                <a:cxn ang="0">
                  <a:pos x="37" y="134"/>
                </a:cxn>
                <a:cxn ang="0">
                  <a:pos x="71" y="134"/>
                </a:cxn>
                <a:cxn ang="0">
                  <a:pos x="142" y="125"/>
                </a:cxn>
                <a:cxn ang="0">
                  <a:pos x="176" y="116"/>
                </a:cxn>
                <a:cxn ang="0">
                  <a:pos x="200" y="116"/>
                </a:cxn>
                <a:cxn ang="0">
                  <a:pos x="255" y="121"/>
                </a:cxn>
                <a:cxn ang="0">
                  <a:pos x="267" y="116"/>
                </a:cxn>
                <a:cxn ang="0">
                  <a:pos x="280" y="112"/>
                </a:cxn>
                <a:cxn ang="0">
                  <a:pos x="288" y="103"/>
                </a:cxn>
                <a:cxn ang="0">
                  <a:pos x="288" y="27"/>
                </a:cxn>
                <a:cxn ang="0">
                  <a:pos x="167" y="0"/>
                </a:cxn>
              </a:cxnLst>
              <a:rect l="0" t="0" r="r" b="b"/>
              <a:pathLst>
                <a:path w="289" h="135">
                  <a:moveTo>
                    <a:pt x="167" y="0"/>
                  </a:moveTo>
                  <a:lnTo>
                    <a:pt x="100" y="36"/>
                  </a:lnTo>
                  <a:lnTo>
                    <a:pt x="54" y="54"/>
                  </a:lnTo>
                  <a:lnTo>
                    <a:pt x="12" y="63"/>
                  </a:lnTo>
                  <a:lnTo>
                    <a:pt x="4" y="76"/>
                  </a:lnTo>
                  <a:lnTo>
                    <a:pt x="0" y="98"/>
                  </a:lnTo>
                  <a:lnTo>
                    <a:pt x="4" y="112"/>
                  </a:lnTo>
                  <a:lnTo>
                    <a:pt x="16" y="125"/>
                  </a:lnTo>
                  <a:lnTo>
                    <a:pt x="37" y="134"/>
                  </a:lnTo>
                  <a:lnTo>
                    <a:pt x="71" y="134"/>
                  </a:lnTo>
                  <a:lnTo>
                    <a:pt x="142" y="125"/>
                  </a:lnTo>
                  <a:lnTo>
                    <a:pt x="176" y="116"/>
                  </a:lnTo>
                  <a:lnTo>
                    <a:pt x="200" y="116"/>
                  </a:lnTo>
                  <a:lnTo>
                    <a:pt x="255" y="121"/>
                  </a:lnTo>
                  <a:lnTo>
                    <a:pt x="267" y="116"/>
                  </a:lnTo>
                  <a:lnTo>
                    <a:pt x="280" y="112"/>
                  </a:lnTo>
                  <a:lnTo>
                    <a:pt x="288" y="103"/>
                  </a:lnTo>
                  <a:lnTo>
                    <a:pt x="288" y="27"/>
                  </a:lnTo>
                  <a:lnTo>
                    <a:pt x="167" y="0"/>
                  </a:lnTo>
                </a:path>
              </a:pathLst>
            </a:custGeom>
            <a:solidFill>
              <a:schemeClr val="accent1"/>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89" name="Freeform 57"/>
            <p:cNvSpPr>
              <a:spLocks/>
            </p:cNvSpPr>
            <p:nvPr/>
          </p:nvSpPr>
          <p:spPr bwMode="ltGray">
            <a:xfrm>
              <a:off x="7404100" y="4976813"/>
              <a:ext cx="298450" cy="230187"/>
            </a:xfrm>
            <a:custGeom>
              <a:avLst/>
              <a:gdLst/>
              <a:ahLst/>
              <a:cxnLst>
                <a:cxn ang="0">
                  <a:pos x="123" y="16"/>
                </a:cxn>
                <a:cxn ang="0">
                  <a:pos x="152" y="62"/>
                </a:cxn>
                <a:cxn ang="0">
                  <a:pos x="191" y="101"/>
                </a:cxn>
                <a:cxn ang="0">
                  <a:pos x="212" y="116"/>
                </a:cxn>
                <a:cxn ang="0">
                  <a:pos x="216" y="127"/>
                </a:cxn>
                <a:cxn ang="0">
                  <a:pos x="216" y="143"/>
                </a:cxn>
                <a:cxn ang="0">
                  <a:pos x="207" y="159"/>
                </a:cxn>
                <a:cxn ang="0">
                  <a:pos x="182" y="166"/>
                </a:cxn>
                <a:cxn ang="0">
                  <a:pos x="161" y="170"/>
                </a:cxn>
                <a:cxn ang="0">
                  <a:pos x="123" y="170"/>
                </a:cxn>
                <a:cxn ang="0">
                  <a:pos x="101" y="162"/>
                </a:cxn>
                <a:cxn ang="0">
                  <a:pos x="76" y="146"/>
                </a:cxn>
                <a:cxn ang="0">
                  <a:pos x="50" y="120"/>
                </a:cxn>
                <a:cxn ang="0">
                  <a:pos x="34" y="104"/>
                </a:cxn>
                <a:cxn ang="0">
                  <a:pos x="4" y="77"/>
                </a:cxn>
                <a:cxn ang="0">
                  <a:pos x="0" y="31"/>
                </a:cxn>
                <a:cxn ang="0">
                  <a:pos x="8" y="0"/>
                </a:cxn>
                <a:cxn ang="0">
                  <a:pos x="123" y="16"/>
                </a:cxn>
              </a:cxnLst>
              <a:rect l="0" t="0" r="r" b="b"/>
              <a:pathLst>
                <a:path w="217" h="171">
                  <a:moveTo>
                    <a:pt x="123" y="16"/>
                  </a:moveTo>
                  <a:lnTo>
                    <a:pt x="152" y="62"/>
                  </a:lnTo>
                  <a:lnTo>
                    <a:pt x="191" y="101"/>
                  </a:lnTo>
                  <a:lnTo>
                    <a:pt x="212" y="116"/>
                  </a:lnTo>
                  <a:lnTo>
                    <a:pt x="216" y="127"/>
                  </a:lnTo>
                  <a:lnTo>
                    <a:pt x="216" y="143"/>
                  </a:lnTo>
                  <a:lnTo>
                    <a:pt x="207" y="159"/>
                  </a:lnTo>
                  <a:lnTo>
                    <a:pt x="182" y="166"/>
                  </a:lnTo>
                  <a:lnTo>
                    <a:pt x="161" y="170"/>
                  </a:lnTo>
                  <a:lnTo>
                    <a:pt x="123" y="170"/>
                  </a:lnTo>
                  <a:lnTo>
                    <a:pt x="101" y="162"/>
                  </a:lnTo>
                  <a:lnTo>
                    <a:pt x="76" y="146"/>
                  </a:lnTo>
                  <a:lnTo>
                    <a:pt x="50" y="120"/>
                  </a:lnTo>
                  <a:lnTo>
                    <a:pt x="34" y="104"/>
                  </a:lnTo>
                  <a:lnTo>
                    <a:pt x="4" y="77"/>
                  </a:lnTo>
                  <a:lnTo>
                    <a:pt x="0" y="31"/>
                  </a:lnTo>
                  <a:lnTo>
                    <a:pt x="8" y="0"/>
                  </a:lnTo>
                  <a:lnTo>
                    <a:pt x="123" y="16"/>
                  </a:lnTo>
                </a:path>
              </a:pathLst>
            </a:custGeom>
            <a:solidFill>
              <a:schemeClr val="accent1"/>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90" name="Freeform 58"/>
            <p:cNvSpPr>
              <a:spLocks/>
            </p:cNvSpPr>
            <p:nvPr/>
          </p:nvSpPr>
          <p:spPr bwMode="ltGray">
            <a:xfrm>
              <a:off x="7532688" y="3802063"/>
              <a:ext cx="128587" cy="266700"/>
            </a:xfrm>
            <a:custGeom>
              <a:avLst/>
              <a:gdLst/>
              <a:ahLst/>
              <a:cxnLst>
                <a:cxn ang="0">
                  <a:pos x="81" y="0"/>
                </a:cxn>
                <a:cxn ang="0">
                  <a:pos x="87" y="12"/>
                </a:cxn>
                <a:cxn ang="0">
                  <a:pos x="92" y="75"/>
                </a:cxn>
                <a:cxn ang="0">
                  <a:pos x="92" y="87"/>
                </a:cxn>
                <a:cxn ang="0">
                  <a:pos x="81" y="116"/>
                </a:cxn>
                <a:cxn ang="0">
                  <a:pos x="75" y="133"/>
                </a:cxn>
                <a:cxn ang="0">
                  <a:pos x="69" y="156"/>
                </a:cxn>
                <a:cxn ang="0">
                  <a:pos x="46" y="185"/>
                </a:cxn>
                <a:cxn ang="0">
                  <a:pos x="34" y="197"/>
                </a:cxn>
                <a:cxn ang="0">
                  <a:pos x="17" y="197"/>
                </a:cxn>
                <a:cxn ang="0">
                  <a:pos x="12" y="185"/>
                </a:cxn>
                <a:cxn ang="0">
                  <a:pos x="5" y="127"/>
                </a:cxn>
                <a:cxn ang="0">
                  <a:pos x="0" y="75"/>
                </a:cxn>
                <a:cxn ang="0">
                  <a:pos x="12" y="5"/>
                </a:cxn>
                <a:cxn ang="0">
                  <a:pos x="81" y="0"/>
                </a:cxn>
              </a:cxnLst>
              <a:rect l="0" t="0" r="r" b="b"/>
              <a:pathLst>
                <a:path w="93" h="198">
                  <a:moveTo>
                    <a:pt x="81" y="0"/>
                  </a:moveTo>
                  <a:lnTo>
                    <a:pt x="87" y="12"/>
                  </a:lnTo>
                  <a:lnTo>
                    <a:pt x="92" y="75"/>
                  </a:lnTo>
                  <a:lnTo>
                    <a:pt x="92" y="87"/>
                  </a:lnTo>
                  <a:lnTo>
                    <a:pt x="81" y="116"/>
                  </a:lnTo>
                  <a:lnTo>
                    <a:pt x="75" y="133"/>
                  </a:lnTo>
                  <a:lnTo>
                    <a:pt x="69" y="156"/>
                  </a:lnTo>
                  <a:lnTo>
                    <a:pt x="46" y="185"/>
                  </a:lnTo>
                  <a:lnTo>
                    <a:pt x="34" y="197"/>
                  </a:lnTo>
                  <a:lnTo>
                    <a:pt x="17" y="197"/>
                  </a:lnTo>
                  <a:lnTo>
                    <a:pt x="12" y="185"/>
                  </a:lnTo>
                  <a:lnTo>
                    <a:pt x="5" y="127"/>
                  </a:lnTo>
                  <a:lnTo>
                    <a:pt x="0" y="75"/>
                  </a:lnTo>
                  <a:lnTo>
                    <a:pt x="12" y="5"/>
                  </a:lnTo>
                  <a:lnTo>
                    <a:pt x="81" y="0"/>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91" name="Freeform 59"/>
            <p:cNvSpPr>
              <a:spLocks/>
            </p:cNvSpPr>
            <p:nvPr/>
          </p:nvSpPr>
          <p:spPr bwMode="ltGray">
            <a:xfrm>
              <a:off x="6791325" y="1912938"/>
              <a:ext cx="885825" cy="1922462"/>
            </a:xfrm>
            <a:custGeom>
              <a:avLst/>
              <a:gdLst/>
              <a:ahLst/>
              <a:cxnLst>
                <a:cxn ang="0">
                  <a:pos x="109" y="0"/>
                </a:cxn>
                <a:cxn ang="0">
                  <a:pos x="75" y="5"/>
                </a:cxn>
                <a:cxn ang="0">
                  <a:pos x="51" y="12"/>
                </a:cxn>
                <a:cxn ang="0">
                  <a:pos x="29" y="23"/>
                </a:cxn>
                <a:cxn ang="0">
                  <a:pos x="0" y="34"/>
                </a:cxn>
                <a:cxn ang="0">
                  <a:pos x="5" y="300"/>
                </a:cxn>
                <a:cxn ang="0">
                  <a:pos x="11" y="374"/>
                </a:cxn>
                <a:cxn ang="0">
                  <a:pos x="17" y="437"/>
                </a:cxn>
                <a:cxn ang="0">
                  <a:pos x="29" y="518"/>
                </a:cxn>
                <a:cxn ang="0">
                  <a:pos x="46" y="599"/>
                </a:cxn>
                <a:cxn ang="0">
                  <a:pos x="58" y="662"/>
                </a:cxn>
                <a:cxn ang="0">
                  <a:pos x="63" y="749"/>
                </a:cxn>
                <a:cxn ang="0">
                  <a:pos x="68" y="858"/>
                </a:cxn>
                <a:cxn ang="0">
                  <a:pos x="86" y="968"/>
                </a:cxn>
                <a:cxn ang="0">
                  <a:pos x="115" y="1094"/>
                </a:cxn>
                <a:cxn ang="0">
                  <a:pos x="138" y="1198"/>
                </a:cxn>
                <a:cxn ang="0">
                  <a:pos x="501" y="1244"/>
                </a:cxn>
                <a:cxn ang="0">
                  <a:pos x="518" y="915"/>
                </a:cxn>
                <a:cxn ang="0">
                  <a:pos x="518" y="1140"/>
                </a:cxn>
                <a:cxn ang="0">
                  <a:pos x="536" y="1337"/>
                </a:cxn>
                <a:cxn ang="0">
                  <a:pos x="541" y="1423"/>
                </a:cxn>
                <a:cxn ang="0">
                  <a:pos x="645" y="1411"/>
                </a:cxn>
                <a:cxn ang="0">
                  <a:pos x="622" y="1094"/>
                </a:cxn>
                <a:cxn ang="0">
                  <a:pos x="611" y="800"/>
                </a:cxn>
                <a:cxn ang="0">
                  <a:pos x="594" y="749"/>
                </a:cxn>
                <a:cxn ang="0">
                  <a:pos x="576" y="720"/>
                </a:cxn>
                <a:cxn ang="0">
                  <a:pos x="553" y="703"/>
                </a:cxn>
                <a:cxn ang="0">
                  <a:pos x="443" y="645"/>
                </a:cxn>
                <a:cxn ang="0">
                  <a:pos x="403" y="617"/>
                </a:cxn>
                <a:cxn ang="0">
                  <a:pos x="392" y="605"/>
                </a:cxn>
                <a:cxn ang="0">
                  <a:pos x="380" y="576"/>
                </a:cxn>
                <a:cxn ang="0">
                  <a:pos x="294" y="634"/>
                </a:cxn>
                <a:cxn ang="0">
                  <a:pos x="253" y="536"/>
                </a:cxn>
                <a:cxn ang="0">
                  <a:pos x="236" y="541"/>
                </a:cxn>
                <a:cxn ang="0">
                  <a:pos x="219" y="536"/>
                </a:cxn>
                <a:cxn ang="0">
                  <a:pos x="202" y="512"/>
                </a:cxn>
                <a:cxn ang="0">
                  <a:pos x="178" y="483"/>
                </a:cxn>
                <a:cxn ang="0">
                  <a:pos x="155" y="444"/>
                </a:cxn>
                <a:cxn ang="0">
                  <a:pos x="121" y="276"/>
                </a:cxn>
                <a:cxn ang="0">
                  <a:pos x="109" y="0"/>
                </a:cxn>
              </a:cxnLst>
              <a:rect l="0" t="0" r="r" b="b"/>
              <a:pathLst>
                <a:path w="646" h="1424">
                  <a:moveTo>
                    <a:pt x="109" y="0"/>
                  </a:moveTo>
                  <a:lnTo>
                    <a:pt x="75" y="5"/>
                  </a:lnTo>
                  <a:lnTo>
                    <a:pt x="51" y="12"/>
                  </a:lnTo>
                  <a:lnTo>
                    <a:pt x="29" y="23"/>
                  </a:lnTo>
                  <a:lnTo>
                    <a:pt x="0" y="34"/>
                  </a:lnTo>
                  <a:lnTo>
                    <a:pt x="5" y="300"/>
                  </a:lnTo>
                  <a:lnTo>
                    <a:pt x="11" y="374"/>
                  </a:lnTo>
                  <a:lnTo>
                    <a:pt x="17" y="437"/>
                  </a:lnTo>
                  <a:lnTo>
                    <a:pt x="29" y="518"/>
                  </a:lnTo>
                  <a:lnTo>
                    <a:pt x="46" y="599"/>
                  </a:lnTo>
                  <a:lnTo>
                    <a:pt x="58" y="662"/>
                  </a:lnTo>
                  <a:lnTo>
                    <a:pt x="63" y="749"/>
                  </a:lnTo>
                  <a:lnTo>
                    <a:pt x="68" y="858"/>
                  </a:lnTo>
                  <a:lnTo>
                    <a:pt x="86" y="968"/>
                  </a:lnTo>
                  <a:lnTo>
                    <a:pt x="115" y="1094"/>
                  </a:lnTo>
                  <a:lnTo>
                    <a:pt x="138" y="1198"/>
                  </a:lnTo>
                  <a:lnTo>
                    <a:pt x="501" y="1244"/>
                  </a:lnTo>
                  <a:lnTo>
                    <a:pt x="518" y="915"/>
                  </a:lnTo>
                  <a:lnTo>
                    <a:pt x="518" y="1140"/>
                  </a:lnTo>
                  <a:lnTo>
                    <a:pt x="536" y="1337"/>
                  </a:lnTo>
                  <a:lnTo>
                    <a:pt x="541" y="1423"/>
                  </a:lnTo>
                  <a:lnTo>
                    <a:pt x="645" y="1411"/>
                  </a:lnTo>
                  <a:lnTo>
                    <a:pt x="622" y="1094"/>
                  </a:lnTo>
                  <a:lnTo>
                    <a:pt x="611" y="800"/>
                  </a:lnTo>
                  <a:lnTo>
                    <a:pt x="594" y="749"/>
                  </a:lnTo>
                  <a:lnTo>
                    <a:pt x="576" y="720"/>
                  </a:lnTo>
                  <a:lnTo>
                    <a:pt x="553" y="703"/>
                  </a:lnTo>
                  <a:lnTo>
                    <a:pt x="443" y="645"/>
                  </a:lnTo>
                  <a:lnTo>
                    <a:pt x="403" y="617"/>
                  </a:lnTo>
                  <a:lnTo>
                    <a:pt x="392" y="605"/>
                  </a:lnTo>
                  <a:lnTo>
                    <a:pt x="380" y="576"/>
                  </a:lnTo>
                  <a:lnTo>
                    <a:pt x="294" y="634"/>
                  </a:lnTo>
                  <a:lnTo>
                    <a:pt x="253" y="536"/>
                  </a:lnTo>
                  <a:lnTo>
                    <a:pt x="236" y="541"/>
                  </a:lnTo>
                  <a:lnTo>
                    <a:pt x="219" y="536"/>
                  </a:lnTo>
                  <a:lnTo>
                    <a:pt x="202" y="512"/>
                  </a:lnTo>
                  <a:lnTo>
                    <a:pt x="178" y="483"/>
                  </a:lnTo>
                  <a:lnTo>
                    <a:pt x="155" y="444"/>
                  </a:lnTo>
                  <a:lnTo>
                    <a:pt x="121" y="276"/>
                  </a:lnTo>
                  <a:lnTo>
                    <a:pt x="109" y="0"/>
                  </a:lnTo>
                </a:path>
              </a:pathLst>
            </a:custGeom>
            <a:solidFill>
              <a:srgbClr val="FFFFFF"/>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92" name="Freeform 60"/>
            <p:cNvSpPr>
              <a:spLocks/>
            </p:cNvSpPr>
            <p:nvPr/>
          </p:nvSpPr>
          <p:spPr bwMode="ltGray">
            <a:xfrm>
              <a:off x="7170738" y="3554413"/>
              <a:ext cx="79375" cy="69850"/>
            </a:xfrm>
            <a:custGeom>
              <a:avLst/>
              <a:gdLst/>
              <a:ahLst/>
              <a:cxnLst>
                <a:cxn ang="0">
                  <a:pos x="5" y="0"/>
                </a:cxn>
                <a:cxn ang="0">
                  <a:pos x="0" y="25"/>
                </a:cxn>
                <a:cxn ang="0">
                  <a:pos x="5" y="45"/>
                </a:cxn>
                <a:cxn ang="0">
                  <a:pos x="29" y="51"/>
                </a:cxn>
                <a:cxn ang="0">
                  <a:pos x="57" y="51"/>
                </a:cxn>
                <a:cxn ang="0">
                  <a:pos x="57" y="32"/>
                </a:cxn>
                <a:cxn ang="0">
                  <a:pos x="57" y="6"/>
                </a:cxn>
                <a:cxn ang="0">
                  <a:pos x="29" y="6"/>
                </a:cxn>
                <a:cxn ang="0">
                  <a:pos x="5" y="0"/>
                </a:cxn>
              </a:cxnLst>
              <a:rect l="0" t="0" r="r" b="b"/>
              <a:pathLst>
                <a:path w="58" h="52">
                  <a:moveTo>
                    <a:pt x="5" y="0"/>
                  </a:moveTo>
                  <a:lnTo>
                    <a:pt x="0" y="25"/>
                  </a:lnTo>
                  <a:lnTo>
                    <a:pt x="5" y="45"/>
                  </a:lnTo>
                  <a:lnTo>
                    <a:pt x="29" y="51"/>
                  </a:lnTo>
                  <a:lnTo>
                    <a:pt x="57" y="51"/>
                  </a:lnTo>
                  <a:lnTo>
                    <a:pt x="57" y="32"/>
                  </a:lnTo>
                  <a:lnTo>
                    <a:pt x="57" y="6"/>
                  </a:lnTo>
                  <a:lnTo>
                    <a:pt x="29" y="6"/>
                  </a:lnTo>
                  <a:lnTo>
                    <a:pt x="5" y="0"/>
                  </a:lnTo>
                </a:path>
              </a:pathLst>
            </a:custGeom>
            <a:solidFill>
              <a:srgbClr val="A0A0A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93" name="Freeform 61"/>
            <p:cNvSpPr>
              <a:spLocks/>
            </p:cNvSpPr>
            <p:nvPr/>
          </p:nvSpPr>
          <p:spPr bwMode="ltGray">
            <a:xfrm>
              <a:off x="7138988" y="2768600"/>
              <a:ext cx="73025" cy="87313"/>
            </a:xfrm>
            <a:custGeom>
              <a:avLst/>
              <a:gdLst/>
              <a:ahLst/>
              <a:cxnLst>
                <a:cxn ang="0">
                  <a:pos x="36" y="0"/>
                </a:cxn>
                <a:cxn ang="0">
                  <a:pos x="0" y="29"/>
                </a:cxn>
                <a:cxn ang="0">
                  <a:pos x="0" y="46"/>
                </a:cxn>
                <a:cxn ang="0">
                  <a:pos x="6" y="58"/>
                </a:cxn>
                <a:cxn ang="0">
                  <a:pos x="36" y="63"/>
                </a:cxn>
                <a:cxn ang="0">
                  <a:pos x="47" y="58"/>
                </a:cxn>
                <a:cxn ang="0">
                  <a:pos x="53" y="46"/>
                </a:cxn>
                <a:cxn ang="0">
                  <a:pos x="36" y="0"/>
                </a:cxn>
              </a:cxnLst>
              <a:rect l="0" t="0" r="r" b="b"/>
              <a:pathLst>
                <a:path w="54" h="64">
                  <a:moveTo>
                    <a:pt x="36" y="0"/>
                  </a:moveTo>
                  <a:lnTo>
                    <a:pt x="0" y="29"/>
                  </a:lnTo>
                  <a:lnTo>
                    <a:pt x="0" y="46"/>
                  </a:lnTo>
                  <a:lnTo>
                    <a:pt x="6" y="58"/>
                  </a:lnTo>
                  <a:lnTo>
                    <a:pt x="36" y="63"/>
                  </a:lnTo>
                  <a:lnTo>
                    <a:pt x="47" y="58"/>
                  </a:lnTo>
                  <a:lnTo>
                    <a:pt x="53" y="46"/>
                  </a:lnTo>
                  <a:lnTo>
                    <a:pt x="36" y="0"/>
                  </a:lnTo>
                </a:path>
              </a:pathLst>
            </a:custGeom>
            <a:solidFill>
              <a:srgbClr val="C0000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694" name="Freeform 62"/>
            <p:cNvSpPr>
              <a:spLocks/>
            </p:cNvSpPr>
            <p:nvPr/>
          </p:nvSpPr>
          <p:spPr bwMode="ltGray">
            <a:xfrm>
              <a:off x="7108825" y="2643188"/>
              <a:ext cx="222250" cy="227012"/>
            </a:xfrm>
            <a:custGeom>
              <a:avLst/>
              <a:gdLst/>
              <a:ahLst/>
              <a:cxnLst>
                <a:cxn ang="0">
                  <a:pos x="5" y="0"/>
                </a:cxn>
                <a:cxn ang="0">
                  <a:pos x="0" y="138"/>
                </a:cxn>
                <a:cxn ang="0">
                  <a:pos x="63" y="92"/>
                </a:cxn>
                <a:cxn ang="0">
                  <a:pos x="86" y="167"/>
                </a:cxn>
                <a:cxn ang="0">
                  <a:pos x="161" y="64"/>
                </a:cxn>
              </a:cxnLst>
              <a:rect l="0" t="0" r="r" b="b"/>
              <a:pathLst>
                <a:path w="162" h="168">
                  <a:moveTo>
                    <a:pt x="5" y="0"/>
                  </a:moveTo>
                  <a:lnTo>
                    <a:pt x="0" y="138"/>
                  </a:lnTo>
                  <a:lnTo>
                    <a:pt x="63" y="92"/>
                  </a:lnTo>
                  <a:lnTo>
                    <a:pt x="86" y="167"/>
                  </a:lnTo>
                  <a:lnTo>
                    <a:pt x="161" y="64"/>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sp>
          <p:nvSpPr>
            <p:cNvPr id="197696" name="Freeform 64"/>
            <p:cNvSpPr>
              <a:spLocks/>
            </p:cNvSpPr>
            <p:nvPr/>
          </p:nvSpPr>
          <p:spPr bwMode="ltGray">
            <a:xfrm>
              <a:off x="7510463" y="2170113"/>
              <a:ext cx="112712" cy="133350"/>
            </a:xfrm>
            <a:custGeom>
              <a:avLst/>
              <a:gdLst/>
              <a:ahLst/>
              <a:cxnLst>
                <a:cxn ang="0">
                  <a:pos x="17" y="0"/>
                </a:cxn>
                <a:cxn ang="0">
                  <a:pos x="41" y="5"/>
                </a:cxn>
                <a:cxn ang="0">
                  <a:pos x="52" y="12"/>
                </a:cxn>
                <a:cxn ang="0">
                  <a:pos x="64" y="17"/>
                </a:cxn>
                <a:cxn ang="0">
                  <a:pos x="70" y="23"/>
                </a:cxn>
                <a:cxn ang="0">
                  <a:pos x="76" y="40"/>
                </a:cxn>
                <a:cxn ang="0">
                  <a:pos x="81" y="52"/>
                </a:cxn>
                <a:cxn ang="0">
                  <a:pos x="81" y="69"/>
                </a:cxn>
                <a:cxn ang="0">
                  <a:pos x="81" y="86"/>
                </a:cxn>
                <a:cxn ang="0">
                  <a:pos x="76" y="98"/>
                </a:cxn>
                <a:cxn ang="0">
                  <a:pos x="70" y="98"/>
                </a:cxn>
                <a:cxn ang="0">
                  <a:pos x="58" y="98"/>
                </a:cxn>
                <a:cxn ang="0">
                  <a:pos x="41" y="92"/>
                </a:cxn>
                <a:cxn ang="0">
                  <a:pos x="23" y="86"/>
                </a:cxn>
                <a:cxn ang="0">
                  <a:pos x="17" y="81"/>
                </a:cxn>
                <a:cxn ang="0">
                  <a:pos x="12" y="75"/>
                </a:cxn>
                <a:cxn ang="0">
                  <a:pos x="5" y="63"/>
                </a:cxn>
                <a:cxn ang="0">
                  <a:pos x="5" y="58"/>
                </a:cxn>
                <a:cxn ang="0">
                  <a:pos x="0" y="52"/>
                </a:cxn>
                <a:cxn ang="0">
                  <a:pos x="0" y="29"/>
                </a:cxn>
                <a:cxn ang="0">
                  <a:pos x="5" y="12"/>
                </a:cxn>
                <a:cxn ang="0">
                  <a:pos x="5" y="0"/>
                </a:cxn>
                <a:cxn ang="0">
                  <a:pos x="12" y="0"/>
                </a:cxn>
                <a:cxn ang="0">
                  <a:pos x="17" y="0"/>
                </a:cxn>
              </a:cxnLst>
              <a:rect l="0" t="0" r="r" b="b"/>
              <a:pathLst>
                <a:path w="82" h="99">
                  <a:moveTo>
                    <a:pt x="17" y="0"/>
                  </a:moveTo>
                  <a:lnTo>
                    <a:pt x="41" y="5"/>
                  </a:lnTo>
                  <a:lnTo>
                    <a:pt x="52" y="12"/>
                  </a:lnTo>
                  <a:lnTo>
                    <a:pt x="64" y="17"/>
                  </a:lnTo>
                  <a:lnTo>
                    <a:pt x="70" y="23"/>
                  </a:lnTo>
                  <a:lnTo>
                    <a:pt x="76" y="40"/>
                  </a:lnTo>
                  <a:lnTo>
                    <a:pt x="81" y="52"/>
                  </a:lnTo>
                  <a:lnTo>
                    <a:pt x="81" y="69"/>
                  </a:lnTo>
                  <a:lnTo>
                    <a:pt x="81" y="86"/>
                  </a:lnTo>
                  <a:lnTo>
                    <a:pt x="76" y="98"/>
                  </a:lnTo>
                  <a:lnTo>
                    <a:pt x="70" y="98"/>
                  </a:lnTo>
                  <a:lnTo>
                    <a:pt x="58" y="98"/>
                  </a:lnTo>
                  <a:lnTo>
                    <a:pt x="41" y="92"/>
                  </a:lnTo>
                  <a:lnTo>
                    <a:pt x="23" y="86"/>
                  </a:lnTo>
                  <a:lnTo>
                    <a:pt x="17" y="81"/>
                  </a:lnTo>
                  <a:lnTo>
                    <a:pt x="12" y="75"/>
                  </a:lnTo>
                  <a:lnTo>
                    <a:pt x="5" y="63"/>
                  </a:lnTo>
                  <a:lnTo>
                    <a:pt x="5" y="58"/>
                  </a:lnTo>
                  <a:lnTo>
                    <a:pt x="0" y="52"/>
                  </a:lnTo>
                  <a:lnTo>
                    <a:pt x="0" y="29"/>
                  </a:lnTo>
                  <a:lnTo>
                    <a:pt x="5" y="12"/>
                  </a:lnTo>
                  <a:lnTo>
                    <a:pt x="5" y="0"/>
                  </a:lnTo>
                  <a:lnTo>
                    <a:pt x="12" y="0"/>
                  </a:lnTo>
                  <a:lnTo>
                    <a:pt x="17" y="0"/>
                  </a:lnTo>
                </a:path>
              </a:pathLst>
            </a:custGeom>
            <a:solidFill>
              <a:srgbClr val="00FF00"/>
            </a:solidFill>
            <a:ln w="12700" cap="rnd" cmpd="sng">
              <a:solidFill>
                <a:srgbClr val="004000"/>
              </a:solidFill>
              <a:prstDash val="solid"/>
              <a:round/>
              <a:headEnd type="none" w="med" len="med"/>
              <a:tailEnd type="none" w="med" len="med"/>
            </a:ln>
            <a:effectLst/>
          </p:spPr>
          <p:txBody>
            <a:bodyPr/>
            <a:lstStyle/>
            <a:p>
              <a:endParaRPr lang="en-US" dirty="0"/>
            </a:p>
          </p:txBody>
        </p:sp>
        <p:sp>
          <p:nvSpPr>
            <p:cNvPr id="197697" name="Freeform 65"/>
            <p:cNvSpPr>
              <a:spLocks/>
            </p:cNvSpPr>
            <p:nvPr/>
          </p:nvSpPr>
          <p:spPr bwMode="ltGray">
            <a:xfrm>
              <a:off x="7526338" y="2170113"/>
              <a:ext cx="88900" cy="133350"/>
            </a:xfrm>
            <a:custGeom>
              <a:avLst/>
              <a:gdLst/>
              <a:ahLst/>
              <a:cxnLst>
                <a:cxn ang="0">
                  <a:pos x="0" y="0"/>
                </a:cxn>
                <a:cxn ang="0">
                  <a:pos x="5" y="12"/>
                </a:cxn>
                <a:cxn ang="0">
                  <a:pos x="17" y="29"/>
                </a:cxn>
                <a:cxn ang="0">
                  <a:pos x="29" y="46"/>
                </a:cxn>
                <a:cxn ang="0">
                  <a:pos x="34" y="58"/>
                </a:cxn>
                <a:cxn ang="0">
                  <a:pos x="51" y="75"/>
                </a:cxn>
                <a:cxn ang="0">
                  <a:pos x="58" y="92"/>
                </a:cxn>
                <a:cxn ang="0">
                  <a:pos x="63" y="98"/>
                </a:cxn>
              </a:cxnLst>
              <a:rect l="0" t="0" r="r" b="b"/>
              <a:pathLst>
                <a:path w="64" h="99">
                  <a:moveTo>
                    <a:pt x="0" y="0"/>
                  </a:moveTo>
                  <a:lnTo>
                    <a:pt x="5" y="12"/>
                  </a:lnTo>
                  <a:lnTo>
                    <a:pt x="17" y="29"/>
                  </a:lnTo>
                  <a:lnTo>
                    <a:pt x="29" y="46"/>
                  </a:lnTo>
                  <a:lnTo>
                    <a:pt x="34" y="58"/>
                  </a:lnTo>
                  <a:lnTo>
                    <a:pt x="51" y="75"/>
                  </a:lnTo>
                  <a:lnTo>
                    <a:pt x="58" y="92"/>
                  </a:lnTo>
                  <a:lnTo>
                    <a:pt x="63" y="98"/>
                  </a:lnTo>
                </a:path>
              </a:pathLst>
            </a:custGeom>
            <a:noFill/>
            <a:ln w="12700" cap="rnd" cmpd="sng">
              <a:solidFill>
                <a:srgbClr val="004000"/>
              </a:solidFill>
              <a:prstDash val="solid"/>
              <a:round/>
              <a:headEnd type="none" w="med" len="med"/>
              <a:tailEnd type="none" w="med" len="med"/>
            </a:ln>
            <a:effectLst/>
          </p:spPr>
          <p:txBody>
            <a:bodyPr/>
            <a:lstStyle/>
            <a:p>
              <a:endParaRPr lang="en-US" dirty="0"/>
            </a:p>
          </p:txBody>
        </p:sp>
        <p:sp>
          <p:nvSpPr>
            <p:cNvPr id="197699" name="Freeform 67"/>
            <p:cNvSpPr>
              <a:spLocks/>
            </p:cNvSpPr>
            <p:nvPr/>
          </p:nvSpPr>
          <p:spPr bwMode="ltGray">
            <a:xfrm>
              <a:off x="7526338" y="2060575"/>
              <a:ext cx="174625" cy="117475"/>
            </a:xfrm>
            <a:custGeom>
              <a:avLst/>
              <a:gdLst/>
              <a:ahLst/>
              <a:cxnLst>
                <a:cxn ang="0">
                  <a:pos x="0" y="81"/>
                </a:cxn>
                <a:cxn ang="0">
                  <a:pos x="34" y="86"/>
                </a:cxn>
                <a:cxn ang="0">
                  <a:pos x="51" y="86"/>
                </a:cxn>
                <a:cxn ang="0">
                  <a:pos x="63" y="86"/>
                </a:cxn>
                <a:cxn ang="0">
                  <a:pos x="75" y="81"/>
                </a:cxn>
                <a:cxn ang="0">
                  <a:pos x="86" y="81"/>
                </a:cxn>
                <a:cxn ang="0">
                  <a:pos x="92" y="69"/>
                </a:cxn>
                <a:cxn ang="0">
                  <a:pos x="97" y="64"/>
                </a:cxn>
                <a:cxn ang="0">
                  <a:pos x="104" y="52"/>
                </a:cxn>
                <a:cxn ang="0">
                  <a:pos x="104" y="40"/>
                </a:cxn>
                <a:cxn ang="0">
                  <a:pos x="109" y="35"/>
                </a:cxn>
                <a:cxn ang="0">
                  <a:pos x="115" y="29"/>
                </a:cxn>
                <a:cxn ang="0">
                  <a:pos x="126" y="23"/>
                </a:cxn>
                <a:cxn ang="0">
                  <a:pos x="109" y="12"/>
                </a:cxn>
                <a:cxn ang="0">
                  <a:pos x="97" y="6"/>
                </a:cxn>
                <a:cxn ang="0">
                  <a:pos x="80" y="6"/>
                </a:cxn>
                <a:cxn ang="0">
                  <a:pos x="68" y="0"/>
                </a:cxn>
                <a:cxn ang="0">
                  <a:pos x="58" y="0"/>
                </a:cxn>
                <a:cxn ang="0">
                  <a:pos x="46" y="0"/>
                </a:cxn>
                <a:cxn ang="0">
                  <a:pos x="29" y="6"/>
                </a:cxn>
                <a:cxn ang="0">
                  <a:pos x="17" y="12"/>
                </a:cxn>
                <a:cxn ang="0">
                  <a:pos x="11" y="18"/>
                </a:cxn>
                <a:cxn ang="0">
                  <a:pos x="5" y="29"/>
                </a:cxn>
                <a:cxn ang="0">
                  <a:pos x="0" y="40"/>
                </a:cxn>
                <a:cxn ang="0">
                  <a:pos x="0" y="57"/>
                </a:cxn>
                <a:cxn ang="0">
                  <a:pos x="0" y="81"/>
                </a:cxn>
              </a:cxnLst>
              <a:rect l="0" t="0" r="r" b="b"/>
              <a:pathLst>
                <a:path w="127" h="87">
                  <a:moveTo>
                    <a:pt x="0" y="81"/>
                  </a:moveTo>
                  <a:lnTo>
                    <a:pt x="34" y="86"/>
                  </a:lnTo>
                  <a:lnTo>
                    <a:pt x="51" y="86"/>
                  </a:lnTo>
                  <a:lnTo>
                    <a:pt x="63" y="86"/>
                  </a:lnTo>
                  <a:lnTo>
                    <a:pt x="75" y="81"/>
                  </a:lnTo>
                  <a:lnTo>
                    <a:pt x="86" y="81"/>
                  </a:lnTo>
                  <a:lnTo>
                    <a:pt x="92" y="69"/>
                  </a:lnTo>
                  <a:lnTo>
                    <a:pt x="97" y="64"/>
                  </a:lnTo>
                  <a:lnTo>
                    <a:pt x="104" y="52"/>
                  </a:lnTo>
                  <a:lnTo>
                    <a:pt x="104" y="40"/>
                  </a:lnTo>
                  <a:lnTo>
                    <a:pt x="109" y="35"/>
                  </a:lnTo>
                  <a:lnTo>
                    <a:pt x="115" y="29"/>
                  </a:lnTo>
                  <a:lnTo>
                    <a:pt x="126" y="23"/>
                  </a:lnTo>
                  <a:lnTo>
                    <a:pt x="109" y="12"/>
                  </a:lnTo>
                  <a:lnTo>
                    <a:pt x="97" y="6"/>
                  </a:lnTo>
                  <a:lnTo>
                    <a:pt x="80" y="6"/>
                  </a:lnTo>
                  <a:lnTo>
                    <a:pt x="68" y="0"/>
                  </a:lnTo>
                  <a:lnTo>
                    <a:pt x="58" y="0"/>
                  </a:lnTo>
                  <a:lnTo>
                    <a:pt x="46" y="0"/>
                  </a:lnTo>
                  <a:lnTo>
                    <a:pt x="29" y="6"/>
                  </a:lnTo>
                  <a:lnTo>
                    <a:pt x="17" y="12"/>
                  </a:lnTo>
                  <a:lnTo>
                    <a:pt x="11" y="18"/>
                  </a:lnTo>
                  <a:lnTo>
                    <a:pt x="5" y="29"/>
                  </a:lnTo>
                  <a:lnTo>
                    <a:pt x="0" y="40"/>
                  </a:lnTo>
                  <a:lnTo>
                    <a:pt x="0" y="57"/>
                  </a:lnTo>
                  <a:lnTo>
                    <a:pt x="0" y="81"/>
                  </a:lnTo>
                </a:path>
              </a:pathLst>
            </a:custGeom>
            <a:solidFill>
              <a:srgbClr val="00FF00"/>
            </a:solidFill>
            <a:ln w="12700" cap="rnd" cmpd="sng">
              <a:solidFill>
                <a:srgbClr val="004000"/>
              </a:solidFill>
              <a:prstDash val="solid"/>
              <a:round/>
              <a:headEnd type="none" w="med" len="med"/>
              <a:tailEnd type="none" w="med" len="med"/>
            </a:ln>
            <a:effectLst/>
          </p:spPr>
          <p:txBody>
            <a:bodyPr/>
            <a:lstStyle/>
            <a:p>
              <a:endParaRPr lang="en-US" dirty="0"/>
            </a:p>
          </p:txBody>
        </p:sp>
        <p:sp>
          <p:nvSpPr>
            <p:cNvPr id="197700" name="Freeform 68"/>
            <p:cNvSpPr>
              <a:spLocks/>
            </p:cNvSpPr>
            <p:nvPr/>
          </p:nvSpPr>
          <p:spPr bwMode="ltGray">
            <a:xfrm>
              <a:off x="7526338" y="2092325"/>
              <a:ext cx="174625" cy="79375"/>
            </a:xfrm>
            <a:custGeom>
              <a:avLst/>
              <a:gdLst/>
              <a:ahLst/>
              <a:cxnLst>
                <a:cxn ang="0">
                  <a:pos x="126" y="0"/>
                </a:cxn>
                <a:cxn ang="0">
                  <a:pos x="109" y="0"/>
                </a:cxn>
                <a:cxn ang="0">
                  <a:pos x="97" y="0"/>
                </a:cxn>
                <a:cxn ang="0">
                  <a:pos x="86" y="0"/>
                </a:cxn>
                <a:cxn ang="0">
                  <a:pos x="68" y="0"/>
                </a:cxn>
                <a:cxn ang="0">
                  <a:pos x="58" y="5"/>
                </a:cxn>
                <a:cxn ang="0">
                  <a:pos x="46" y="12"/>
                </a:cxn>
                <a:cxn ang="0">
                  <a:pos x="34" y="24"/>
                </a:cxn>
                <a:cxn ang="0">
                  <a:pos x="23" y="34"/>
                </a:cxn>
                <a:cxn ang="0">
                  <a:pos x="11" y="46"/>
                </a:cxn>
                <a:cxn ang="0">
                  <a:pos x="0" y="58"/>
                </a:cxn>
              </a:cxnLst>
              <a:rect l="0" t="0" r="r" b="b"/>
              <a:pathLst>
                <a:path w="127" h="59">
                  <a:moveTo>
                    <a:pt x="126" y="0"/>
                  </a:moveTo>
                  <a:lnTo>
                    <a:pt x="109" y="0"/>
                  </a:lnTo>
                  <a:lnTo>
                    <a:pt x="97" y="0"/>
                  </a:lnTo>
                  <a:lnTo>
                    <a:pt x="86" y="0"/>
                  </a:lnTo>
                  <a:lnTo>
                    <a:pt x="68" y="0"/>
                  </a:lnTo>
                  <a:lnTo>
                    <a:pt x="58" y="5"/>
                  </a:lnTo>
                  <a:lnTo>
                    <a:pt x="46" y="12"/>
                  </a:lnTo>
                  <a:lnTo>
                    <a:pt x="34" y="24"/>
                  </a:lnTo>
                  <a:lnTo>
                    <a:pt x="23" y="34"/>
                  </a:lnTo>
                  <a:lnTo>
                    <a:pt x="11" y="46"/>
                  </a:lnTo>
                  <a:lnTo>
                    <a:pt x="0" y="58"/>
                  </a:lnTo>
                </a:path>
              </a:pathLst>
            </a:custGeom>
            <a:noFill/>
            <a:ln w="12700" cap="rnd" cmpd="sng">
              <a:solidFill>
                <a:srgbClr val="004000"/>
              </a:solidFill>
              <a:prstDash val="solid"/>
              <a:round/>
              <a:headEnd type="none" w="med" len="med"/>
              <a:tailEnd type="none" w="med" len="med"/>
            </a:ln>
            <a:effectLst/>
          </p:spPr>
          <p:txBody>
            <a:bodyPr/>
            <a:lstStyle/>
            <a:p>
              <a:endParaRPr lang="en-US" dirty="0"/>
            </a:p>
          </p:txBody>
        </p:sp>
        <p:sp>
          <p:nvSpPr>
            <p:cNvPr id="197702" name="Freeform 70"/>
            <p:cNvSpPr>
              <a:spLocks/>
            </p:cNvSpPr>
            <p:nvPr/>
          </p:nvSpPr>
          <p:spPr bwMode="ltGray">
            <a:xfrm>
              <a:off x="7123113" y="2255838"/>
              <a:ext cx="339725" cy="452437"/>
            </a:xfrm>
            <a:custGeom>
              <a:avLst/>
              <a:gdLst/>
              <a:ahLst/>
              <a:cxnLst>
                <a:cxn ang="0">
                  <a:pos x="98" y="6"/>
                </a:cxn>
                <a:cxn ang="0">
                  <a:pos x="127" y="0"/>
                </a:cxn>
                <a:cxn ang="0">
                  <a:pos x="155" y="0"/>
                </a:cxn>
                <a:cxn ang="0">
                  <a:pos x="179" y="6"/>
                </a:cxn>
                <a:cxn ang="0">
                  <a:pos x="201" y="18"/>
                </a:cxn>
                <a:cxn ang="0">
                  <a:pos x="213" y="29"/>
                </a:cxn>
                <a:cxn ang="0">
                  <a:pos x="230" y="47"/>
                </a:cxn>
                <a:cxn ang="0">
                  <a:pos x="242" y="69"/>
                </a:cxn>
                <a:cxn ang="0">
                  <a:pos x="247" y="93"/>
                </a:cxn>
                <a:cxn ang="0">
                  <a:pos x="247" y="115"/>
                </a:cxn>
                <a:cxn ang="0">
                  <a:pos x="247" y="139"/>
                </a:cxn>
                <a:cxn ang="0">
                  <a:pos x="236" y="162"/>
                </a:cxn>
                <a:cxn ang="0">
                  <a:pos x="218" y="196"/>
                </a:cxn>
                <a:cxn ang="0">
                  <a:pos x="213" y="213"/>
                </a:cxn>
                <a:cxn ang="0">
                  <a:pos x="201" y="237"/>
                </a:cxn>
                <a:cxn ang="0">
                  <a:pos x="190" y="259"/>
                </a:cxn>
                <a:cxn ang="0">
                  <a:pos x="172" y="283"/>
                </a:cxn>
                <a:cxn ang="0">
                  <a:pos x="150" y="306"/>
                </a:cxn>
                <a:cxn ang="0">
                  <a:pos x="121" y="323"/>
                </a:cxn>
                <a:cxn ang="0">
                  <a:pos x="93" y="335"/>
                </a:cxn>
                <a:cxn ang="0">
                  <a:pos x="69" y="335"/>
                </a:cxn>
                <a:cxn ang="0">
                  <a:pos x="57" y="335"/>
                </a:cxn>
                <a:cxn ang="0">
                  <a:pos x="47" y="323"/>
                </a:cxn>
                <a:cxn ang="0">
                  <a:pos x="29" y="306"/>
                </a:cxn>
                <a:cxn ang="0">
                  <a:pos x="12" y="266"/>
                </a:cxn>
                <a:cxn ang="0">
                  <a:pos x="6" y="242"/>
                </a:cxn>
                <a:cxn ang="0">
                  <a:pos x="0" y="213"/>
                </a:cxn>
                <a:cxn ang="0">
                  <a:pos x="0" y="191"/>
                </a:cxn>
                <a:cxn ang="0">
                  <a:pos x="6" y="162"/>
                </a:cxn>
                <a:cxn ang="0">
                  <a:pos x="12" y="144"/>
                </a:cxn>
                <a:cxn ang="0">
                  <a:pos x="18" y="115"/>
                </a:cxn>
                <a:cxn ang="0">
                  <a:pos x="40" y="69"/>
                </a:cxn>
                <a:cxn ang="0">
                  <a:pos x="47" y="52"/>
                </a:cxn>
                <a:cxn ang="0">
                  <a:pos x="64" y="35"/>
                </a:cxn>
                <a:cxn ang="0">
                  <a:pos x="81" y="18"/>
                </a:cxn>
                <a:cxn ang="0">
                  <a:pos x="98" y="6"/>
                </a:cxn>
              </a:cxnLst>
              <a:rect l="0" t="0" r="r" b="b"/>
              <a:pathLst>
                <a:path w="248" h="336">
                  <a:moveTo>
                    <a:pt x="98" y="6"/>
                  </a:moveTo>
                  <a:lnTo>
                    <a:pt x="127" y="0"/>
                  </a:lnTo>
                  <a:lnTo>
                    <a:pt x="155" y="0"/>
                  </a:lnTo>
                  <a:lnTo>
                    <a:pt x="179" y="6"/>
                  </a:lnTo>
                  <a:lnTo>
                    <a:pt x="201" y="18"/>
                  </a:lnTo>
                  <a:lnTo>
                    <a:pt x="213" y="29"/>
                  </a:lnTo>
                  <a:lnTo>
                    <a:pt x="230" y="47"/>
                  </a:lnTo>
                  <a:lnTo>
                    <a:pt x="242" y="69"/>
                  </a:lnTo>
                  <a:lnTo>
                    <a:pt x="247" y="93"/>
                  </a:lnTo>
                  <a:lnTo>
                    <a:pt x="247" y="115"/>
                  </a:lnTo>
                  <a:lnTo>
                    <a:pt x="247" y="139"/>
                  </a:lnTo>
                  <a:lnTo>
                    <a:pt x="236" y="162"/>
                  </a:lnTo>
                  <a:lnTo>
                    <a:pt x="218" y="196"/>
                  </a:lnTo>
                  <a:lnTo>
                    <a:pt x="213" y="213"/>
                  </a:lnTo>
                  <a:lnTo>
                    <a:pt x="201" y="237"/>
                  </a:lnTo>
                  <a:lnTo>
                    <a:pt x="190" y="259"/>
                  </a:lnTo>
                  <a:lnTo>
                    <a:pt x="172" y="283"/>
                  </a:lnTo>
                  <a:lnTo>
                    <a:pt x="150" y="306"/>
                  </a:lnTo>
                  <a:lnTo>
                    <a:pt x="121" y="323"/>
                  </a:lnTo>
                  <a:lnTo>
                    <a:pt x="93" y="335"/>
                  </a:lnTo>
                  <a:lnTo>
                    <a:pt x="69" y="335"/>
                  </a:lnTo>
                  <a:lnTo>
                    <a:pt x="57" y="335"/>
                  </a:lnTo>
                  <a:lnTo>
                    <a:pt x="47" y="323"/>
                  </a:lnTo>
                  <a:lnTo>
                    <a:pt x="29" y="306"/>
                  </a:lnTo>
                  <a:lnTo>
                    <a:pt x="12" y="266"/>
                  </a:lnTo>
                  <a:lnTo>
                    <a:pt x="6" y="242"/>
                  </a:lnTo>
                  <a:lnTo>
                    <a:pt x="0" y="213"/>
                  </a:lnTo>
                  <a:lnTo>
                    <a:pt x="0" y="191"/>
                  </a:lnTo>
                  <a:lnTo>
                    <a:pt x="6" y="162"/>
                  </a:lnTo>
                  <a:lnTo>
                    <a:pt x="12" y="144"/>
                  </a:lnTo>
                  <a:lnTo>
                    <a:pt x="18" y="115"/>
                  </a:lnTo>
                  <a:lnTo>
                    <a:pt x="40" y="69"/>
                  </a:lnTo>
                  <a:lnTo>
                    <a:pt x="47" y="52"/>
                  </a:lnTo>
                  <a:lnTo>
                    <a:pt x="64" y="35"/>
                  </a:lnTo>
                  <a:lnTo>
                    <a:pt x="81" y="18"/>
                  </a:lnTo>
                  <a:lnTo>
                    <a:pt x="98" y="6"/>
                  </a:lnTo>
                </a:path>
              </a:pathLst>
            </a:custGeom>
            <a:solidFill>
              <a:srgbClr val="FFE0C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703" name="Freeform 71"/>
            <p:cNvSpPr>
              <a:spLocks/>
            </p:cNvSpPr>
            <p:nvPr/>
          </p:nvSpPr>
          <p:spPr bwMode="ltGray">
            <a:xfrm>
              <a:off x="7148513" y="2216150"/>
              <a:ext cx="347662" cy="312738"/>
            </a:xfrm>
            <a:custGeom>
              <a:avLst/>
              <a:gdLst/>
              <a:ahLst/>
              <a:cxnLst>
                <a:cxn ang="0">
                  <a:pos x="5" y="127"/>
                </a:cxn>
                <a:cxn ang="0">
                  <a:pos x="5" y="105"/>
                </a:cxn>
                <a:cxn ang="0">
                  <a:pos x="5" y="76"/>
                </a:cxn>
                <a:cxn ang="0">
                  <a:pos x="17" y="58"/>
                </a:cxn>
                <a:cxn ang="0">
                  <a:pos x="34" y="35"/>
                </a:cxn>
                <a:cxn ang="0">
                  <a:pos x="51" y="23"/>
                </a:cxn>
                <a:cxn ang="0">
                  <a:pos x="68" y="23"/>
                </a:cxn>
                <a:cxn ang="0">
                  <a:pos x="92" y="0"/>
                </a:cxn>
                <a:cxn ang="0">
                  <a:pos x="114" y="0"/>
                </a:cxn>
                <a:cxn ang="0">
                  <a:pos x="155" y="0"/>
                </a:cxn>
                <a:cxn ang="0">
                  <a:pos x="178" y="6"/>
                </a:cxn>
                <a:cxn ang="0">
                  <a:pos x="207" y="23"/>
                </a:cxn>
                <a:cxn ang="0">
                  <a:pos x="230" y="47"/>
                </a:cxn>
                <a:cxn ang="0">
                  <a:pos x="253" y="69"/>
                </a:cxn>
                <a:cxn ang="0">
                  <a:pos x="253" y="105"/>
                </a:cxn>
                <a:cxn ang="0">
                  <a:pos x="253" y="144"/>
                </a:cxn>
                <a:cxn ang="0">
                  <a:pos x="248" y="162"/>
                </a:cxn>
                <a:cxn ang="0">
                  <a:pos x="224" y="208"/>
                </a:cxn>
                <a:cxn ang="0">
                  <a:pos x="207" y="226"/>
                </a:cxn>
                <a:cxn ang="0">
                  <a:pos x="201" y="220"/>
                </a:cxn>
                <a:cxn ang="0">
                  <a:pos x="207" y="197"/>
                </a:cxn>
                <a:cxn ang="0">
                  <a:pos x="219" y="156"/>
                </a:cxn>
                <a:cxn ang="0">
                  <a:pos x="224" y="139"/>
                </a:cxn>
                <a:cxn ang="0">
                  <a:pos x="212" y="134"/>
                </a:cxn>
                <a:cxn ang="0">
                  <a:pos x="172" y="105"/>
                </a:cxn>
                <a:cxn ang="0">
                  <a:pos x="161" y="93"/>
                </a:cxn>
                <a:cxn ang="0">
                  <a:pos x="155" y="110"/>
                </a:cxn>
                <a:cxn ang="0">
                  <a:pos x="149" y="98"/>
                </a:cxn>
                <a:cxn ang="0">
                  <a:pos x="132" y="81"/>
                </a:cxn>
                <a:cxn ang="0">
                  <a:pos x="121" y="76"/>
                </a:cxn>
                <a:cxn ang="0">
                  <a:pos x="104" y="69"/>
                </a:cxn>
                <a:cxn ang="0">
                  <a:pos x="86" y="58"/>
                </a:cxn>
                <a:cxn ang="0">
                  <a:pos x="68" y="64"/>
                </a:cxn>
                <a:cxn ang="0">
                  <a:pos x="51" y="81"/>
                </a:cxn>
                <a:cxn ang="0">
                  <a:pos x="29" y="105"/>
                </a:cxn>
                <a:cxn ang="0">
                  <a:pos x="11" y="127"/>
                </a:cxn>
              </a:cxnLst>
              <a:rect l="0" t="0" r="r" b="b"/>
              <a:pathLst>
                <a:path w="254" h="232">
                  <a:moveTo>
                    <a:pt x="0" y="151"/>
                  </a:moveTo>
                  <a:lnTo>
                    <a:pt x="5" y="127"/>
                  </a:lnTo>
                  <a:lnTo>
                    <a:pt x="5" y="116"/>
                  </a:lnTo>
                  <a:lnTo>
                    <a:pt x="5" y="105"/>
                  </a:lnTo>
                  <a:lnTo>
                    <a:pt x="5" y="87"/>
                  </a:lnTo>
                  <a:lnTo>
                    <a:pt x="5" y="76"/>
                  </a:lnTo>
                  <a:lnTo>
                    <a:pt x="11" y="64"/>
                  </a:lnTo>
                  <a:lnTo>
                    <a:pt x="17" y="58"/>
                  </a:lnTo>
                  <a:lnTo>
                    <a:pt x="23" y="47"/>
                  </a:lnTo>
                  <a:lnTo>
                    <a:pt x="34" y="35"/>
                  </a:lnTo>
                  <a:lnTo>
                    <a:pt x="46" y="29"/>
                  </a:lnTo>
                  <a:lnTo>
                    <a:pt x="51" y="23"/>
                  </a:lnTo>
                  <a:lnTo>
                    <a:pt x="58" y="23"/>
                  </a:lnTo>
                  <a:lnTo>
                    <a:pt x="68" y="23"/>
                  </a:lnTo>
                  <a:lnTo>
                    <a:pt x="86" y="6"/>
                  </a:lnTo>
                  <a:lnTo>
                    <a:pt x="92" y="0"/>
                  </a:lnTo>
                  <a:lnTo>
                    <a:pt x="104" y="0"/>
                  </a:lnTo>
                  <a:lnTo>
                    <a:pt x="114" y="0"/>
                  </a:lnTo>
                  <a:lnTo>
                    <a:pt x="132" y="0"/>
                  </a:lnTo>
                  <a:lnTo>
                    <a:pt x="155" y="0"/>
                  </a:lnTo>
                  <a:lnTo>
                    <a:pt x="172" y="6"/>
                  </a:lnTo>
                  <a:lnTo>
                    <a:pt x="178" y="6"/>
                  </a:lnTo>
                  <a:lnTo>
                    <a:pt x="190" y="12"/>
                  </a:lnTo>
                  <a:lnTo>
                    <a:pt x="207" y="23"/>
                  </a:lnTo>
                  <a:lnTo>
                    <a:pt x="219" y="29"/>
                  </a:lnTo>
                  <a:lnTo>
                    <a:pt x="230" y="47"/>
                  </a:lnTo>
                  <a:lnTo>
                    <a:pt x="248" y="64"/>
                  </a:lnTo>
                  <a:lnTo>
                    <a:pt x="253" y="69"/>
                  </a:lnTo>
                  <a:lnTo>
                    <a:pt x="253" y="76"/>
                  </a:lnTo>
                  <a:lnTo>
                    <a:pt x="253" y="105"/>
                  </a:lnTo>
                  <a:lnTo>
                    <a:pt x="253" y="139"/>
                  </a:lnTo>
                  <a:lnTo>
                    <a:pt x="253" y="144"/>
                  </a:lnTo>
                  <a:lnTo>
                    <a:pt x="253" y="151"/>
                  </a:lnTo>
                  <a:lnTo>
                    <a:pt x="248" y="162"/>
                  </a:lnTo>
                  <a:lnTo>
                    <a:pt x="241" y="191"/>
                  </a:lnTo>
                  <a:lnTo>
                    <a:pt x="224" y="208"/>
                  </a:lnTo>
                  <a:lnTo>
                    <a:pt x="219" y="214"/>
                  </a:lnTo>
                  <a:lnTo>
                    <a:pt x="207" y="226"/>
                  </a:lnTo>
                  <a:lnTo>
                    <a:pt x="201" y="231"/>
                  </a:lnTo>
                  <a:lnTo>
                    <a:pt x="201" y="220"/>
                  </a:lnTo>
                  <a:lnTo>
                    <a:pt x="201" y="208"/>
                  </a:lnTo>
                  <a:lnTo>
                    <a:pt x="207" y="197"/>
                  </a:lnTo>
                  <a:lnTo>
                    <a:pt x="212" y="185"/>
                  </a:lnTo>
                  <a:lnTo>
                    <a:pt x="219" y="156"/>
                  </a:lnTo>
                  <a:lnTo>
                    <a:pt x="224" y="151"/>
                  </a:lnTo>
                  <a:lnTo>
                    <a:pt x="224" y="139"/>
                  </a:lnTo>
                  <a:lnTo>
                    <a:pt x="219" y="139"/>
                  </a:lnTo>
                  <a:lnTo>
                    <a:pt x="212" y="134"/>
                  </a:lnTo>
                  <a:lnTo>
                    <a:pt x="207" y="134"/>
                  </a:lnTo>
                  <a:lnTo>
                    <a:pt x="172" y="105"/>
                  </a:lnTo>
                  <a:lnTo>
                    <a:pt x="167" y="98"/>
                  </a:lnTo>
                  <a:lnTo>
                    <a:pt x="161" y="93"/>
                  </a:lnTo>
                  <a:lnTo>
                    <a:pt x="155" y="98"/>
                  </a:lnTo>
                  <a:lnTo>
                    <a:pt x="155" y="110"/>
                  </a:lnTo>
                  <a:lnTo>
                    <a:pt x="155" y="98"/>
                  </a:lnTo>
                  <a:lnTo>
                    <a:pt x="149" y="98"/>
                  </a:lnTo>
                  <a:lnTo>
                    <a:pt x="138" y="93"/>
                  </a:lnTo>
                  <a:lnTo>
                    <a:pt x="132" y="81"/>
                  </a:lnTo>
                  <a:lnTo>
                    <a:pt x="126" y="81"/>
                  </a:lnTo>
                  <a:lnTo>
                    <a:pt x="121" y="76"/>
                  </a:lnTo>
                  <a:lnTo>
                    <a:pt x="109" y="76"/>
                  </a:lnTo>
                  <a:lnTo>
                    <a:pt x="104" y="69"/>
                  </a:lnTo>
                  <a:lnTo>
                    <a:pt x="97" y="64"/>
                  </a:lnTo>
                  <a:lnTo>
                    <a:pt x="86" y="58"/>
                  </a:lnTo>
                  <a:lnTo>
                    <a:pt x="75" y="58"/>
                  </a:lnTo>
                  <a:lnTo>
                    <a:pt x="68" y="64"/>
                  </a:lnTo>
                  <a:lnTo>
                    <a:pt x="63" y="76"/>
                  </a:lnTo>
                  <a:lnTo>
                    <a:pt x="51" y="81"/>
                  </a:lnTo>
                  <a:lnTo>
                    <a:pt x="40" y="93"/>
                  </a:lnTo>
                  <a:lnTo>
                    <a:pt x="29" y="105"/>
                  </a:lnTo>
                  <a:lnTo>
                    <a:pt x="23" y="116"/>
                  </a:lnTo>
                  <a:lnTo>
                    <a:pt x="11" y="127"/>
                  </a:lnTo>
                  <a:lnTo>
                    <a:pt x="0" y="151"/>
                  </a:lnTo>
                </a:path>
              </a:pathLst>
            </a:custGeom>
            <a:solidFill>
              <a:schemeClr val="tx2"/>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704" name="Freeform 72"/>
            <p:cNvSpPr>
              <a:spLocks/>
            </p:cNvSpPr>
            <p:nvPr/>
          </p:nvSpPr>
          <p:spPr bwMode="ltGray">
            <a:xfrm>
              <a:off x="7258050" y="2465388"/>
              <a:ext cx="41275" cy="101600"/>
            </a:xfrm>
            <a:custGeom>
              <a:avLst/>
              <a:gdLst/>
              <a:ahLst/>
              <a:cxnLst>
                <a:cxn ang="0">
                  <a:pos x="29" y="0"/>
                </a:cxn>
                <a:cxn ang="0">
                  <a:pos x="29" y="35"/>
                </a:cxn>
                <a:cxn ang="0">
                  <a:pos x="24" y="52"/>
                </a:cxn>
                <a:cxn ang="0">
                  <a:pos x="24" y="63"/>
                </a:cxn>
                <a:cxn ang="0">
                  <a:pos x="24" y="69"/>
                </a:cxn>
                <a:cxn ang="0">
                  <a:pos x="17" y="69"/>
                </a:cxn>
                <a:cxn ang="0">
                  <a:pos x="5" y="74"/>
                </a:cxn>
                <a:cxn ang="0">
                  <a:pos x="0" y="74"/>
                </a:cxn>
              </a:cxnLst>
              <a:rect l="0" t="0" r="r" b="b"/>
              <a:pathLst>
                <a:path w="30" h="75">
                  <a:moveTo>
                    <a:pt x="29" y="0"/>
                  </a:moveTo>
                  <a:lnTo>
                    <a:pt x="29" y="35"/>
                  </a:lnTo>
                  <a:lnTo>
                    <a:pt x="24" y="52"/>
                  </a:lnTo>
                  <a:lnTo>
                    <a:pt x="24" y="63"/>
                  </a:lnTo>
                  <a:lnTo>
                    <a:pt x="24" y="69"/>
                  </a:lnTo>
                  <a:lnTo>
                    <a:pt x="17" y="69"/>
                  </a:lnTo>
                  <a:lnTo>
                    <a:pt x="5" y="74"/>
                  </a:lnTo>
                  <a:lnTo>
                    <a:pt x="0" y="74"/>
                  </a:lnTo>
                </a:path>
              </a:pathLst>
            </a:custGeom>
            <a:noFill/>
            <a:ln w="12700" cap="rnd" cmpd="sng">
              <a:solidFill>
                <a:srgbClr val="000000"/>
              </a:solidFill>
              <a:prstDash val="solid"/>
              <a:round/>
              <a:headEnd type="none" w="med" len="med"/>
              <a:tailEnd type="none" w="med" len="med"/>
            </a:ln>
            <a:effectLst/>
          </p:spPr>
          <p:txBody>
            <a:bodyPr/>
            <a:lstStyle/>
            <a:p>
              <a:endParaRPr lang="en-US" dirty="0"/>
            </a:p>
          </p:txBody>
        </p:sp>
        <p:sp>
          <p:nvSpPr>
            <p:cNvPr id="197705" name="Freeform 73"/>
            <p:cNvSpPr>
              <a:spLocks/>
            </p:cNvSpPr>
            <p:nvPr/>
          </p:nvSpPr>
          <p:spPr bwMode="ltGray">
            <a:xfrm rot="1426026">
              <a:off x="7150100" y="2574925"/>
              <a:ext cx="165100" cy="63500"/>
            </a:xfrm>
            <a:custGeom>
              <a:avLst/>
              <a:gdLst/>
              <a:ahLst/>
              <a:cxnLst>
                <a:cxn ang="0">
                  <a:pos x="0" y="0"/>
                </a:cxn>
                <a:cxn ang="0">
                  <a:pos x="48" y="48"/>
                </a:cxn>
                <a:cxn ang="0">
                  <a:pos x="96" y="0"/>
                </a:cxn>
              </a:cxnLst>
              <a:rect l="0" t="0" r="r" b="b"/>
              <a:pathLst>
                <a:path w="96" h="48">
                  <a:moveTo>
                    <a:pt x="0" y="0"/>
                  </a:moveTo>
                  <a:cubicBezTo>
                    <a:pt x="16" y="24"/>
                    <a:pt x="32" y="48"/>
                    <a:pt x="48" y="48"/>
                  </a:cubicBezTo>
                  <a:cubicBezTo>
                    <a:pt x="64" y="48"/>
                    <a:pt x="88" y="8"/>
                    <a:pt x="96" y="0"/>
                  </a:cubicBezTo>
                </a:path>
              </a:pathLst>
            </a:custGeom>
            <a:noFill/>
            <a:ln w="12700" cap="flat" cmpd="sng">
              <a:solidFill>
                <a:schemeClr val="bg1"/>
              </a:solidFill>
              <a:prstDash val="solid"/>
              <a:round/>
              <a:headEnd type="none" w="med" len="med"/>
              <a:tailEnd type="none" w="med" len="med"/>
            </a:ln>
            <a:effectLst/>
          </p:spPr>
          <p:txBody>
            <a:bodyPr wrap="none" anchor="ctr"/>
            <a:lstStyle/>
            <a:p>
              <a:endParaRPr lang="en-US" dirty="0"/>
            </a:p>
          </p:txBody>
        </p:sp>
        <p:grpSp>
          <p:nvGrpSpPr>
            <p:cNvPr id="197708" name="Group 76"/>
            <p:cNvGrpSpPr>
              <a:grpSpLocks/>
            </p:cNvGrpSpPr>
            <p:nvPr/>
          </p:nvGrpSpPr>
          <p:grpSpPr bwMode="auto">
            <a:xfrm rot="774386">
              <a:off x="7175500" y="2376488"/>
              <a:ext cx="268288" cy="133350"/>
              <a:chOff x="4516" y="1428"/>
              <a:chExt cx="196" cy="99"/>
            </a:xfrm>
          </p:grpSpPr>
          <p:sp>
            <p:nvSpPr>
              <p:cNvPr id="197709" name="Freeform 77"/>
              <p:cNvSpPr>
                <a:spLocks/>
              </p:cNvSpPr>
              <p:nvPr/>
            </p:nvSpPr>
            <p:spPr bwMode="ltGray">
              <a:xfrm>
                <a:off x="4516" y="1428"/>
                <a:ext cx="88" cy="64"/>
              </a:xfrm>
              <a:custGeom>
                <a:avLst/>
                <a:gdLst/>
                <a:ahLst/>
                <a:cxnLst>
                  <a:cxn ang="0">
                    <a:pos x="24" y="0"/>
                  </a:cxn>
                  <a:cxn ang="0">
                    <a:pos x="34" y="0"/>
                  </a:cxn>
                  <a:cxn ang="0">
                    <a:pos x="53" y="5"/>
                  </a:cxn>
                  <a:cxn ang="0">
                    <a:pos x="63" y="12"/>
                  </a:cxn>
                  <a:cxn ang="0">
                    <a:pos x="75" y="17"/>
                  </a:cxn>
                  <a:cxn ang="0">
                    <a:pos x="87" y="23"/>
                  </a:cxn>
                  <a:cxn ang="0">
                    <a:pos x="87" y="34"/>
                  </a:cxn>
                  <a:cxn ang="0">
                    <a:pos x="81" y="41"/>
                  </a:cxn>
                  <a:cxn ang="0">
                    <a:pos x="75" y="52"/>
                  </a:cxn>
                  <a:cxn ang="0">
                    <a:pos x="70" y="58"/>
                  </a:cxn>
                  <a:cxn ang="0">
                    <a:pos x="58" y="63"/>
                  </a:cxn>
                  <a:cxn ang="0">
                    <a:pos x="53" y="63"/>
                  </a:cxn>
                  <a:cxn ang="0">
                    <a:pos x="41" y="63"/>
                  </a:cxn>
                  <a:cxn ang="0">
                    <a:pos x="29" y="63"/>
                  </a:cxn>
                  <a:cxn ang="0">
                    <a:pos x="24" y="58"/>
                  </a:cxn>
                  <a:cxn ang="0">
                    <a:pos x="12" y="58"/>
                  </a:cxn>
                  <a:cxn ang="0">
                    <a:pos x="5" y="52"/>
                  </a:cxn>
                  <a:cxn ang="0">
                    <a:pos x="5" y="46"/>
                  </a:cxn>
                  <a:cxn ang="0">
                    <a:pos x="0" y="41"/>
                  </a:cxn>
                  <a:cxn ang="0">
                    <a:pos x="0" y="23"/>
                  </a:cxn>
                  <a:cxn ang="0">
                    <a:pos x="0" y="17"/>
                  </a:cxn>
                  <a:cxn ang="0">
                    <a:pos x="0" y="5"/>
                  </a:cxn>
                  <a:cxn ang="0">
                    <a:pos x="5" y="0"/>
                  </a:cxn>
                  <a:cxn ang="0">
                    <a:pos x="24" y="0"/>
                  </a:cxn>
                </a:cxnLst>
                <a:rect l="0" t="0" r="r" b="b"/>
                <a:pathLst>
                  <a:path w="88" h="64">
                    <a:moveTo>
                      <a:pt x="24" y="0"/>
                    </a:moveTo>
                    <a:lnTo>
                      <a:pt x="34" y="0"/>
                    </a:lnTo>
                    <a:lnTo>
                      <a:pt x="53" y="5"/>
                    </a:lnTo>
                    <a:lnTo>
                      <a:pt x="63" y="12"/>
                    </a:lnTo>
                    <a:lnTo>
                      <a:pt x="75" y="17"/>
                    </a:lnTo>
                    <a:lnTo>
                      <a:pt x="87" y="23"/>
                    </a:lnTo>
                    <a:lnTo>
                      <a:pt x="87" y="34"/>
                    </a:lnTo>
                    <a:lnTo>
                      <a:pt x="81" y="41"/>
                    </a:lnTo>
                    <a:lnTo>
                      <a:pt x="75" y="52"/>
                    </a:lnTo>
                    <a:lnTo>
                      <a:pt x="70" y="58"/>
                    </a:lnTo>
                    <a:lnTo>
                      <a:pt x="58" y="63"/>
                    </a:lnTo>
                    <a:lnTo>
                      <a:pt x="53" y="63"/>
                    </a:lnTo>
                    <a:lnTo>
                      <a:pt x="41" y="63"/>
                    </a:lnTo>
                    <a:lnTo>
                      <a:pt x="29" y="63"/>
                    </a:lnTo>
                    <a:lnTo>
                      <a:pt x="24" y="58"/>
                    </a:lnTo>
                    <a:lnTo>
                      <a:pt x="12" y="58"/>
                    </a:lnTo>
                    <a:lnTo>
                      <a:pt x="5" y="52"/>
                    </a:lnTo>
                    <a:lnTo>
                      <a:pt x="5" y="46"/>
                    </a:lnTo>
                    <a:lnTo>
                      <a:pt x="0" y="41"/>
                    </a:lnTo>
                    <a:lnTo>
                      <a:pt x="0" y="23"/>
                    </a:lnTo>
                    <a:lnTo>
                      <a:pt x="0" y="17"/>
                    </a:lnTo>
                    <a:lnTo>
                      <a:pt x="0" y="5"/>
                    </a:lnTo>
                    <a:lnTo>
                      <a:pt x="5" y="0"/>
                    </a:lnTo>
                    <a:lnTo>
                      <a:pt x="24" y="0"/>
                    </a:lnTo>
                  </a:path>
                </a:pathLst>
              </a:custGeom>
              <a:solidFill>
                <a:srgbClr val="FFC08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710" name="Freeform 78"/>
              <p:cNvSpPr>
                <a:spLocks/>
              </p:cNvSpPr>
              <p:nvPr/>
            </p:nvSpPr>
            <p:spPr bwMode="ltGray">
              <a:xfrm>
                <a:off x="4625" y="1457"/>
                <a:ext cx="87" cy="70"/>
              </a:xfrm>
              <a:custGeom>
                <a:avLst/>
                <a:gdLst/>
                <a:ahLst/>
                <a:cxnLst>
                  <a:cxn ang="0">
                    <a:pos x="0" y="5"/>
                  </a:cxn>
                  <a:cxn ang="0">
                    <a:pos x="0" y="12"/>
                  </a:cxn>
                  <a:cxn ang="0">
                    <a:pos x="0" y="23"/>
                  </a:cxn>
                  <a:cxn ang="0">
                    <a:pos x="0" y="29"/>
                  </a:cxn>
                  <a:cxn ang="0">
                    <a:pos x="0" y="40"/>
                  </a:cxn>
                  <a:cxn ang="0">
                    <a:pos x="6" y="52"/>
                  </a:cxn>
                  <a:cxn ang="0">
                    <a:pos x="6" y="57"/>
                  </a:cxn>
                  <a:cxn ang="0">
                    <a:pos x="18" y="63"/>
                  </a:cxn>
                  <a:cxn ang="0">
                    <a:pos x="29" y="69"/>
                  </a:cxn>
                  <a:cxn ang="0">
                    <a:pos x="35" y="69"/>
                  </a:cxn>
                  <a:cxn ang="0">
                    <a:pos x="47" y="69"/>
                  </a:cxn>
                  <a:cxn ang="0">
                    <a:pos x="64" y="69"/>
                  </a:cxn>
                  <a:cxn ang="0">
                    <a:pos x="69" y="63"/>
                  </a:cxn>
                  <a:cxn ang="0">
                    <a:pos x="75" y="57"/>
                  </a:cxn>
                  <a:cxn ang="0">
                    <a:pos x="81" y="52"/>
                  </a:cxn>
                  <a:cxn ang="0">
                    <a:pos x="86" y="34"/>
                  </a:cxn>
                  <a:cxn ang="0">
                    <a:pos x="86" y="23"/>
                  </a:cxn>
                  <a:cxn ang="0">
                    <a:pos x="81" y="17"/>
                  </a:cxn>
                  <a:cxn ang="0">
                    <a:pos x="69" y="17"/>
                  </a:cxn>
                  <a:cxn ang="0">
                    <a:pos x="57" y="12"/>
                  </a:cxn>
                  <a:cxn ang="0">
                    <a:pos x="47" y="5"/>
                  </a:cxn>
                  <a:cxn ang="0">
                    <a:pos x="35" y="5"/>
                  </a:cxn>
                  <a:cxn ang="0">
                    <a:pos x="23" y="5"/>
                  </a:cxn>
                  <a:cxn ang="0">
                    <a:pos x="12" y="0"/>
                  </a:cxn>
                  <a:cxn ang="0">
                    <a:pos x="0" y="5"/>
                  </a:cxn>
                </a:cxnLst>
                <a:rect l="0" t="0" r="r" b="b"/>
                <a:pathLst>
                  <a:path w="87" h="70">
                    <a:moveTo>
                      <a:pt x="0" y="5"/>
                    </a:moveTo>
                    <a:lnTo>
                      <a:pt x="0" y="12"/>
                    </a:lnTo>
                    <a:lnTo>
                      <a:pt x="0" y="23"/>
                    </a:lnTo>
                    <a:lnTo>
                      <a:pt x="0" y="29"/>
                    </a:lnTo>
                    <a:lnTo>
                      <a:pt x="0" y="40"/>
                    </a:lnTo>
                    <a:lnTo>
                      <a:pt x="6" y="52"/>
                    </a:lnTo>
                    <a:lnTo>
                      <a:pt x="6" y="57"/>
                    </a:lnTo>
                    <a:lnTo>
                      <a:pt x="18" y="63"/>
                    </a:lnTo>
                    <a:lnTo>
                      <a:pt x="29" y="69"/>
                    </a:lnTo>
                    <a:lnTo>
                      <a:pt x="35" y="69"/>
                    </a:lnTo>
                    <a:lnTo>
                      <a:pt x="47" y="69"/>
                    </a:lnTo>
                    <a:lnTo>
                      <a:pt x="64" y="69"/>
                    </a:lnTo>
                    <a:lnTo>
                      <a:pt x="69" y="63"/>
                    </a:lnTo>
                    <a:lnTo>
                      <a:pt x="75" y="57"/>
                    </a:lnTo>
                    <a:lnTo>
                      <a:pt x="81" y="52"/>
                    </a:lnTo>
                    <a:lnTo>
                      <a:pt x="86" y="34"/>
                    </a:lnTo>
                    <a:lnTo>
                      <a:pt x="86" y="23"/>
                    </a:lnTo>
                    <a:lnTo>
                      <a:pt x="81" y="17"/>
                    </a:lnTo>
                    <a:lnTo>
                      <a:pt x="69" y="17"/>
                    </a:lnTo>
                    <a:lnTo>
                      <a:pt x="57" y="12"/>
                    </a:lnTo>
                    <a:lnTo>
                      <a:pt x="47" y="5"/>
                    </a:lnTo>
                    <a:lnTo>
                      <a:pt x="35" y="5"/>
                    </a:lnTo>
                    <a:lnTo>
                      <a:pt x="23" y="5"/>
                    </a:lnTo>
                    <a:lnTo>
                      <a:pt x="12" y="0"/>
                    </a:lnTo>
                    <a:lnTo>
                      <a:pt x="0" y="5"/>
                    </a:lnTo>
                  </a:path>
                </a:pathLst>
              </a:custGeom>
              <a:solidFill>
                <a:srgbClr val="FFC080"/>
              </a:solidFill>
              <a:ln w="12700" cap="rnd" cmpd="sng">
                <a:solidFill>
                  <a:srgbClr val="000000"/>
                </a:solidFill>
                <a:prstDash val="solid"/>
                <a:round/>
                <a:headEnd type="none" w="med" len="med"/>
                <a:tailEnd type="none" w="med" len="med"/>
              </a:ln>
              <a:effectLst/>
            </p:spPr>
            <p:txBody>
              <a:bodyPr/>
              <a:lstStyle/>
              <a:p>
                <a:endParaRPr lang="en-US" dirty="0"/>
              </a:p>
            </p:txBody>
          </p:sp>
        </p:grpSp>
        <p:sp>
          <p:nvSpPr>
            <p:cNvPr id="197711" name="Arc 79"/>
            <p:cNvSpPr>
              <a:spLocks/>
            </p:cNvSpPr>
            <p:nvPr/>
          </p:nvSpPr>
          <p:spPr bwMode="ltGray">
            <a:xfrm rot="774386">
              <a:off x="7292975" y="2419350"/>
              <a:ext cx="7938" cy="1588"/>
            </a:xfrm>
            <a:custGeom>
              <a:avLst/>
              <a:gdLst>
                <a:gd name="G0" fmla="+- 696 0 0"/>
                <a:gd name="G1" fmla="+- 21600 0 0"/>
                <a:gd name="G2" fmla="+- 21600 0 0"/>
                <a:gd name="T0" fmla="*/ 0 w 8493"/>
                <a:gd name="T1" fmla="*/ 11 h 21600"/>
                <a:gd name="T2" fmla="*/ 8493 w 8493"/>
                <a:gd name="T3" fmla="*/ 1457 h 21600"/>
                <a:gd name="T4" fmla="*/ 696 w 8493"/>
                <a:gd name="T5" fmla="*/ 21600 h 21600"/>
              </a:gdLst>
              <a:ahLst/>
              <a:cxnLst>
                <a:cxn ang="0">
                  <a:pos x="T0" y="T1"/>
                </a:cxn>
                <a:cxn ang="0">
                  <a:pos x="T2" y="T3"/>
                </a:cxn>
                <a:cxn ang="0">
                  <a:pos x="T4" y="T5"/>
                </a:cxn>
              </a:cxnLst>
              <a:rect l="0" t="0" r="r" b="b"/>
              <a:pathLst>
                <a:path w="8493" h="21600" fill="none" extrusionOk="0">
                  <a:moveTo>
                    <a:pt x="0" y="11"/>
                  </a:moveTo>
                  <a:cubicBezTo>
                    <a:pt x="231" y="3"/>
                    <a:pt x="463" y="-1"/>
                    <a:pt x="696" y="0"/>
                  </a:cubicBezTo>
                  <a:cubicBezTo>
                    <a:pt x="3362" y="0"/>
                    <a:pt x="6006" y="493"/>
                    <a:pt x="8493" y="1456"/>
                  </a:cubicBezTo>
                </a:path>
                <a:path w="8493" h="21600" stroke="0" extrusionOk="0">
                  <a:moveTo>
                    <a:pt x="0" y="11"/>
                  </a:moveTo>
                  <a:cubicBezTo>
                    <a:pt x="231" y="3"/>
                    <a:pt x="463" y="-1"/>
                    <a:pt x="696" y="0"/>
                  </a:cubicBezTo>
                  <a:cubicBezTo>
                    <a:pt x="3362" y="0"/>
                    <a:pt x="6006" y="493"/>
                    <a:pt x="8493" y="1456"/>
                  </a:cubicBezTo>
                  <a:lnTo>
                    <a:pt x="696" y="21600"/>
                  </a:lnTo>
                  <a:close/>
                </a:path>
              </a:pathLst>
            </a:custGeom>
            <a:noFill/>
            <a:ln w="12700" cap="rnd">
              <a:solidFill>
                <a:srgbClr val="000000"/>
              </a:solidFill>
              <a:round/>
              <a:headEnd/>
              <a:tailEnd/>
            </a:ln>
            <a:effectLst/>
          </p:spPr>
          <p:txBody>
            <a:bodyPr wrap="none" anchor="ctr"/>
            <a:lstStyle/>
            <a:p>
              <a:endParaRPr lang="en-US" dirty="0"/>
            </a:p>
          </p:txBody>
        </p:sp>
        <p:sp>
          <p:nvSpPr>
            <p:cNvPr id="197712" name="Oval 80"/>
            <p:cNvSpPr>
              <a:spLocks noChangeAspect="1" noChangeArrowheads="1"/>
            </p:cNvSpPr>
            <p:nvPr/>
          </p:nvSpPr>
          <p:spPr bwMode="ltGray">
            <a:xfrm rot="774386">
              <a:off x="7372350" y="2478088"/>
              <a:ext cx="6350" cy="4762"/>
            </a:xfrm>
            <a:prstGeom prst="ellipse">
              <a:avLst/>
            </a:prstGeom>
            <a:solidFill>
              <a:srgbClr val="00E0E0"/>
            </a:solidFill>
            <a:ln w="12700">
              <a:solidFill>
                <a:srgbClr val="008080"/>
              </a:solidFill>
              <a:round/>
              <a:headEnd/>
              <a:tailEnd/>
            </a:ln>
            <a:effectLst/>
          </p:spPr>
          <p:txBody>
            <a:bodyPr wrap="none" anchor="ctr"/>
            <a:lstStyle/>
            <a:p>
              <a:endParaRPr lang="en-US" dirty="0"/>
            </a:p>
          </p:txBody>
        </p:sp>
        <p:sp>
          <p:nvSpPr>
            <p:cNvPr id="197713" name="Oval 81"/>
            <p:cNvSpPr>
              <a:spLocks noChangeAspect="1" noChangeArrowheads="1"/>
            </p:cNvSpPr>
            <p:nvPr/>
          </p:nvSpPr>
          <p:spPr bwMode="ltGray">
            <a:xfrm rot="774386">
              <a:off x="7237413" y="2403475"/>
              <a:ext cx="4762" cy="4763"/>
            </a:xfrm>
            <a:prstGeom prst="ellipse">
              <a:avLst/>
            </a:prstGeom>
            <a:solidFill>
              <a:srgbClr val="00E0E0"/>
            </a:solidFill>
            <a:ln w="12700">
              <a:solidFill>
                <a:srgbClr val="008080"/>
              </a:solidFill>
              <a:round/>
              <a:headEnd/>
              <a:tailEnd/>
            </a:ln>
            <a:effectLst/>
          </p:spPr>
          <p:txBody>
            <a:bodyPr wrap="none" anchor="ctr"/>
            <a:lstStyle/>
            <a:p>
              <a:endParaRPr lang="en-US" dirty="0"/>
            </a:p>
          </p:txBody>
        </p:sp>
        <p:sp>
          <p:nvSpPr>
            <p:cNvPr id="197714" name="Freeform 82"/>
            <p:cNvSpPr>
              <a:spLocks/>
            </p:cNvSpPr>
            <p:nvPr/>
          </p:nvSpPr>
          <p:spPr bwMode="ltGray">
            <a:xfrm>
              <a:off x="6978650" y="3614738"/>
              <a:ext cx="638175" cy="1438275"/>
            </a:xfrm>
            <a:custGeom>
              <a:avLst/>
              <a:gdLst/>
              <a:ahLst/>
              <a:cxnLst>
                <a:cxn ang="0">
                  <a:pos x="24" y="0"/>
                </a:cxn>
                <a:cxn ang="0">
                  <a:pos x="385" y="40"/>
                </a:cxn>
                <a:cxn ang="0">
                  <a:pos x="408" y="164"/>
                </a:cxn>
                <a:cxn ang="0">
                  <a:pos x="423" y="244"/>
                </a:cxn>
                <a:cxn ang="0">
                  <a:pos x="437" y="390"/>
                </a:cxn>
                <a:cxn ang="0">
                  <a:pos x="447" y="502"/>
                </a:cxn>
                <a:cxn ang="0">
                  <a:pos x="452" y="662"/>
                </a:cxn>
                <a:cxn ang="0">
                  <a:pos x="466" y="839"/>
                </a:cxn>
                <a:cxn ang="0">
                  <a:pos x="466" y="1065"/>
                </a:cxn>
                <a:cxn ang="0">
                  <a:pos x="297" y="1050"/>
                </a:cxn>
                <a:cxn ang="0">
                  <a:pos x="300" y="1008"/>
                </a:cxn>
                <a:cxn ang="0">
                  <a:pos x="303" y="894"/>
                </a:cxn>
                <a:cxn ang="0">
                  <a:pos x="307" y="803"/>
                </a:cxn>
                <a:cxn ang="0">
                  <a:pos x="284" y="675"/>
                </a:cxn>
                <a:cxn ang="0">
                  <a:pos x="270" y="577"/>
                </a:cxn>
                <a:cxn ang="0">
                  <a:pos x="255" y="496"/>
                </a:cxn>
                <a:cxn ang="0">
                  <a:pos x="221" y="329"/>
                </a:cxn>
                <a:cxn ang="0">
                  <a:pos x="231" y="488"/>
                </a:cxn>
                <a:cxn ang="0">
                  <a:pos x="235" y="608"/>
                </a:cxn>
                <a:cxn ang="0">
                  <a:pos x="241" y="710"/>
                </a:cxn>
                <a:cxn ang="0">
                  <a:pos x="245" y="852"/>
                </a:cxn>
                <a:cxn ang="0">
                  <a:pos x="235" y="1016"/>
                </a:cxn>
                <a:cxn ang="0">
                  <a:pos x="231" y="1052"/>
                </a:cxn>
                <a:cxn ang="0">
                  <a:pos x="72" y="1044"/>
                </a:cxn>
                <a:cxn ang="0">
                  <a:pos x="72" y="888"/>
                </a:cxn>
                <a:cxn ang="0">
                  <a:pos x="69" y="738"/>
                </a:cxn>
                <a:cxn ang="0">
                  <a:pos x="58" y="621"/>
                </a:cxn>
                <a:cxn ang="0">
                  <a:pos x="10" y="369"/>
                </a:cxn>
                <a:cxn ang="0">
                  <a:pos x="0" y="288"/>
                </a:cxn>
                <a:cxn ang="0">
                  <a:pos x="0" y="187"/>
                </a:cxn>
                <a:cxn ang="0">
                  <a:pos x="5" y="111"/>
                </a:cxn>
                <a:cxn ang="0">
                  <a:pos x="24" y="0"/>
                </a:cxn>
              </a:cxnLst>
              <a:rect l="0" t="0" r="r" b="b"/>
              <a:pathLst>
                <a:path w="466" h="1065">
                  <a:moveTo>
                    <a:pt x="24" y="0"/>
                  </a:moveTo>
                  <a:lnTo>
                    <a:pt x="385" y="40"/>
                  </a:lnTo>
                  <a:lnTo>
                    <a:pt x="408" y="164"/>
                  </a:lnTo>
                  <a:lnTo>
                    <a:pt x="423" y="244"/>
                  </a:lnTo>
                  <a:lnTo>
                    <a:pt x="437" y="390"/>
                  </a:lnTo>
                  <a:lnTo>
                    <a:pt x="447" y="502"/>
                  </a:lnTo>
                  <a:lnTo>
                    <a:pt x="452" y="662"/>
                  </a:lnTo>
                  <a:lnTo>
                    <a:pt x="466" y="839"/>
                  </a:lnTo>
                  <a:lnTo>
                    <a:pt x="466" y="1065"/>
                  </a:lnTo>
                  <a:lnTo>
                    <a:pt x="297" y="1050"/>
                  </a:lnTo>
                  <a:lnTo>
                    <a:pt x="300" y="1008"/>
                  </a:lnTo>
                  <a:lnTo>
                    <a:pt x="303" y="894"/>
                  </a:lnTo>
                  <a:lnTo>
                    <a:pt x="307" y="803"/>
                  </a:lnTo>
                  <a:lnTo>
                    <a:pt x="284" y="675"/>
                  </a:lnTo>
                  <a:lnTo>
                    <a:pt x="270" y="577"/>
                  </a:lnTo>
                  <a:lnTo>
                    <a:pt x="255" y="496"/>
                  </a:lnTo>
                  <a:lnTo>
                    <a:pt x="221" y="329"/>
                  </a:lnTo>
                  <a:lnTo>
                    <a:pt x="231" y="488"/>
                  </a:lnTo>
                  <a:lnTo>
                    <a:pt x="235" y="608"/>
                  </a:lnTo>
                  <a:lnTo>
                    <a:pt x="241" y="710"/>
                  </a:lnTo>
                  <a:lnTo>
                    <a:pt x="245" y="852"/>
                  </a:lnTo>
                  <a:lnTo>
                    <a:pt x="235" y="1016"/>
                  </a:lnTo>
                  <a:lnTo>
                    <a:pt x="231" y="1052"/>
                  </a:lnTo>
                  <a:lnTo>
                    <a:pt x="72" y="1044"/>
                  </a:lnTo>
                  <a:lnTo>
                    <a:pt x="72" y="888"/>
                  </a:lnTo>
                  <a:lnTo>
                    <a:pt x="69" y="738"/>
                  </a:lnTo>
                  <a:lnTo>
                    <a:pt x="58" y="621"/>
                  </a:lnTo>
                  <a:lnTo>
                    <a:pt x="10" y="369"/>
                  </a:lnTo>
                  <a:lnTo>
                    <a:pt x="0" y="288"/>
                  </a:lnTo>
                  <a:lnTo>
                    <a:pt x="0" y="187"/>
                  </a:lnTo>
                  <a:lnTo>
                    <a:pt x="5" y="111"/>
                  </a:lnTo>
                  <a:lnTo>
                    <a:pt x="24" y="0"/>
                  </a:lnTo>
                </a:path>
              </a:pathLst>
            </a:custGeom>
            <a:solidFill>
              <a:srgbClr val="0000FF"/>
            </a:solidFill>
            <a:ln w="12700" cap="rnd" cmpd="sng">
              <a:noFill/>
              <a:prstDash val="solid"/>
              <a:round/>
              <a:headEnd type="none" w="med" len="med"/>
              <a:tailEnd type="none" w="med" len="med"/>
            </a:ln>
            <a:effectLst/>
          </p:spPr>
          <p:txBody>
            <a:bodyPr/>
            <a:lstStyle/>
            <a:p>
              <a:endParaRPr lang="en-US" dirty="0"/>
            </a:p>
          </p:txBody>
        </p:sp>
        <p:sp>
          <p:nvSpPr>
            <p:cNvPr id="197715" name="Freeform 83"/>
            <p:cNvSpPr>
              <a:spLocks/>
            </p:cNvSpPr>
            <p:nvPr/>
          </p:nvSpPr>
          <p:spPr bwMode="ltGray">
            <a:xfrm>
              <a:off x="7099300" y="2846388"/>
              <a:ext cx="166688" cy="755650"/>
            </a:xfrm>
            <a:custGeom>
              <a:avLst/>
              <a:gdLst/>
              <a:ahLst/>
              <a:cxnLst>
                <a:cxn ang="0">
                  <a:pos x="35" y="0"/>
                </a:cxn>
                <a:cxn ang="0">
                  <a:pos x="23" y="17"/>
                </a:cxn>
                <a:cxn ang="0">
                  <a:pos x="23" y="29"/>
                </a:cxn>
                <a:cxn ang="0">
                  <a:pos x="17" y="51"/>
                </a:cxn>
                <a:cxn ang="0">
                  <a:pos x="12" y="69"/>
                </a:cxn>
                <a:cxn ang="0">
                  <a:pos x="0" y="132"/>
                </a:cxn>
                <a:cxn ang="0">
                  <a:pos x="0" y="236"/>
                </a:cxn>
                <a:cxn ang="0">
                  <a:pos x="0" y="329"/>
                </a:cxn>
                <a:cxn ang="0">
                  <a:pos x="12" y="380"/>
                </a:cxn>
                <a:cxn ang="0">
                  <a:pos x="17" y="432"/>
                </a:cxn>
                <a:cxn ang="0">
                  <a:pos x="17" y="495"/>
                </a:cxn>
                <a:cxn ang="0">
                  <a:pos x="81" y="559"/>
                </a:cxn>
                <a:cxn ang="0">
                  <a:pos x="120" y="478"/>
                </a:cxn>
                <a:cxn ang="0">
                  <a:pos x="120" y="409"/>
                </a:cxn>
                <a:cxn ang="0">
                  <a:pos x="103" y="334"/>
                </a:cxn>
                <a:cxn ang="0">
                  <a:pos x="92" y="242"/>
                </a:cxn>
                <a:cxn ang="0">
                  <a:pos x="92" y="144"/>
                </a:cxn>
                <a:cxn ang="0">
                  <a:pos x="86" y="63"/>
                </a:cxn>
                <a:cxn ang="0">
                  <a:pos x="81" y="46"/>
                </a:cxn>
                <a:cxn ang="0">
                  <a:pos x="69" y="23"/>
                </a:cxn>
                <a:cxn ang="0">
                  <a:pos x="64" y="5"/>
                </a:cxn>
                <a:cxn ang="0">
                  <a:pos x="35" y="0"/>
                </a:cxn>
              </a:cxnLst>
              <a:rect l="0" t="0" r="r" b="b"/>
              <a:pathLst>
                <a:path w="121" h="560">
                  <a:moveTo>
                    <a:pt x="35" y="0"/>
                  </a:moveTo>
                  <a:lnTo>
                    <a:pt x="23" y="17"/>
                  </a:lnTo>
                  <a:lnTo>
                    <a:pt x="23" y="29"/>
                  </a:lnTo>
                  <a:lnTo>
                    <a:pt x="17" y="51"/>
                  </a:lnTo>
                  <a:lnTo>
                    <a:pt x="12" y="69"/>
                  </a:lnTo>
                  <a:lnTo>
                    <a:pt x="0" y="132"/>
                  </a:lnTo>
                  <a:lnTo>
                    <a:pt x="0" y="236"/>
                  </a:lnTo>
                  <a:lnTo>
                    <a:pt x="0" y="329"/>
                  </a:lnTo>
                  <a:lnTo>
                    <a:pt x="12" y="380"/>
                  </a:lnTo>
                  <a:lnTo>
                    <a:pt x="17" y="432"/>
                  </a:lnTo>
                  <a:lnTo>
                    <a:pt x="17" y="495"/>
                  </a:lnTo>
                  <a:lnTo>
                    <a:pt x="81" y="559"/>
                  </a:lnTo>
                  <a:lnTo>
                    <a:pt x="120" y="478"/>
                  </a:lnTo>
                  <a:lnTo>
                    <a:pt x="120" y="409"/>
                  </a:lnTo>
                  <a:lnTo>
                    <a:pt x="103" y="334"/>
                  </a:lnTo>
                  <a:lnTo>
                    <a:pt x="92" y="242"/>
                  </a:lnTo>
                  <a:lnTo>
                    <a:pt x="92" y="144"/>
                  </a:lnTo>
                  <a:lnTo>
                    <a:pt x="86" y="63"/>
                  </a:lnTo>
                  <a:lnTo>
                    <a:pt x="81" y="46"/>
                  </a:lnTo>
                  <a:lnTo>
                    <a:pt x="69" y="23"/>
                  </a:lnTo>
                  <a:lnTo>
                    <a:pt x="64" y="5"/>
                  </a:lnTo>
                  <a:lnTo>
                    <a:pt x="35" y="0"/>
                  </a:lnTo>
                </a:path>
              </a:pathLst>
            </a:custGeom>
            <a:solidFill>
              <a:srgbClr val="C00000"/>
            </a:solidFill>
            <a:ln w="12700" cap="rnd" cmpd="sng">
              <a:solidFill>
                <a:srgbClr val="000000"/>
              </a:solidFill>
              <a:prstDash val="solid"/>
              <a:round/>
              <a:headEnd type="none" w="med" len="med"/>
              <a:tailEnd type="none" w="med" len="med"/>
            </a:ln>
            <a:effectLst/>
          </p:spPr>
          <p:txBody>
            <a:bodyPr/>
            <a:lstStyle/>
            <a:p>
              <a:endParaRPr lang="en-US" dirty="0"/>
            </a:p>
          </p:txBody>
        </p:sp>
        <p:sp>
          <p:nvSpPr>
            <p:cNvPr id="197717" name="Text Box 85"/>
            <p:cNvSpPr txBox="1">
              <a:spLocks noChangeArrowheads="1"/>
            </p:cNvSpPr>
            <p:nvPr/>
          </p:nvSpPr>
          <p:spPr bwMode="auto">
            <a:xfrm>
              <a:off x="6705600" y="4114800"/>
              <a:ext cx="1143000" cy="500063"/>
            </a:xfrm>
            <a:prstGeom prst="rect">
              <a:avLst/>
            </a:prstGeom>
            <a:solidFill>
              <a:srgbClr val="FFFF00"/>
            </a:solidFill>
            <a:ln w="25400">
              <a:solidFill>
                <a:srgbClr val="003399"/>
              </a:solidFill>
              <a:miter lim="800000"/>
              <a:headEnd/>
              <a:tailEnd/>
            </a:ln>
            <a:effectLst/>
          </p:spPr>
          <p:txBody>
            <a:bodyPr>
              <a:spAutoFit/>
            </a:bodyPr>
            <a:lstStyle/>
            <a:p>
              <a:pPr eaLnBrk="1" hangingPunct="1">
                <a:lnSpc>
                  <a:spcPct val="80000"/>
                </a:lnSpc>
                <a:spcBef>
                  <a:spcPct val="50000"/>
                </a:spcBef>
              </a:pPr>
              <a:r>
                <a:rPr lang="en-US" sz="1400" dirty="0">
                  <a:solidFill>
                    <a:srgbClr val="0033CC"/>
                  </a:solidFill>
                </a:rPr>
                <a:t>M &amp; S</a:t>
              </a:r>
            </a:p>
            <a:p>
              <a:pPr eaLnBrk="1" hangingPunct="1">
                <a:lnSpc>
                  <a:spcPct val="50000"/>
                </a:lnSpc>
                <a:spcBef>
                  <a:spcPct val="50000"/>
                </a:spcBef>
              </a:pPr>
              <a:r>
                <a:rPr lang="en-US" sz="1400" dirty="0">
                  <a:solidFill>
                    <a:srgbClr val="0033CC"/>
                  </a:solidFill>
                </a:rPr>
                <a:t>USER</a:t>
              </a:r>
            </a:p>
          </p:txBody>
        </p:sp>
        <p:grpSp>
          <p:nvGrpSpPr>
            <p:cNvPr id="197718" name="Group 86"/>
            <p:cNvGrpSpPr>
              <a:grpSpLocks/>
            </p:cNvGrpSpPr>
            <p:nvPr/>
          </p:nvGrpSpPr>
          <p:grpSpPr bwMode="auto">
            <a:xfrm>
              <a:off x="6873875" y="1230313"/>
              <a:ext cx="303213" cy="176212"/>
              <a:chOff x="4326" y="598"/>
              <a:chExt cx="191" cy="111"/>
            </a:xfrm>
          </p:grpSpPr>
          <p:grpSp>
            <p:nvGrpSpPr>
              <p:cNvPr id="197719" name="Group 87"/>
              <p:cNvGrpSpPr>
                <a:grpSpLocks/>
              </p:cNvGrpSpPr>
              <p:nvPr/>
            </p:nvGrpSpPr>
            <p:grpSpPr bwMode="auto">
              <a:xfrm>
                <a:off x="4424" y="598"/>
                <a:ext cx="93" cy="99"/>
                <a:chOff x="4424" y="598"/>
                <a:chExt cx="93" cy="99"/>
              </a:xfrm>
            </p:grpSpPr>
            <p:sp>
              <p:nvSpPr>
                <p:cNvPr id="197720" name="Freeform 88"/>
                <p:cNvSpPr>
                  <a:spLocks/>
                </p:cNvSpPr>
                <p:nvPr/>
              </p:nvSpPr>
              <p:spPr bwMode="ltGray">
                <a:xfrm>
                  <a:off x="4424" y="598"/>
                  <a:ext cx="93" cy="99"/>
                </a:xfrm>
                <a:custGeom>
                  <a:avLst/>
                  <a:gdLst/>
                  <a:ahLst/>
                  <a:cxnLst>
                    <a:cxn ang="0">
                      <a:pos x="11" y="98"/>
                    </a:cxn>
                    <a:cxn ang="0">
                      <a:pos x="34" y="98"/>
                    </a:cxn>
                    <a:cxn ang="0">
                      <a:pos x="51" y="93"/>
                    </a:cxn>
                    <a:cxn ang="0">
                      <a:pos x="58" y="86"/>
                    </a:cxn>
                    <a:cxn ang="0">
                      <a:pos x="69" y="76"/>
                    </a:cxn>
                    <a:cxn ang="0">
                      <a:pos x="80" y="64"/>
                    </a:cxn>
                    <a:cxn ang="0">
                      <a:pos x="87" y="52"/>
                    </a:cxn>
                    <a:cxn ang="0">
                      <a:pos x="87" y="35"/>
                    </a:cxn>
                    <a:cxn ang="0">
                      <a:pos x="87" y="18"/>
                    </a:cxn>
                    <a:cxn ang="0">
                      <a:pos x="92" y="0"/>
                    </a:cxn>
                    <a:cxn ang="0">
                      <a:pos x="75" y="0"/>
                    </a:cxn>
                    <a:cxn ang="0">
                      <a:pos x="58" y="0"/>
                    </a:cxn>
                    <a:cxn ang="0">
                      <a:pos x="40" y="6"/>
                    </a:cxn>
                    <a:cxn ang="0">
                      <a:pos x="29" y="12"/>
                    </a:cxn>
                    <a:cxn ang="0">
                      <a:pos x="17" y="23"/>
                    </a:cxn>
                    <a:cxn ang="0">
                      <a:pos x="11" y="29"/>
                    </a:cxn>
                    <a:cxn ang="0">
                      <a:pos x="5" y="40"/>
                    </a:cxn>
                    <a:cxn ang="0">
                      <a:pos x="0" y="47"/>
                    </a:cxn>
                    <a:cxn ang="0">
                      <a:pos x="0" y="64"/>
                    </a:cxn>
                    <a:cxn ang="0">
                      <a:pos x="5" y="81"/>
                    </a:cxn>
                    <a:cxn ang="0">
                      <a:pos x="11" y="98"/>
                    </a:cxn>
                  </a:cxnLst>
                  <a:rect l="0" t="0" r="r" b="b"/>
                  <a:pathLst>
                    <a:path w="93" h="99">
                      <a:moveTo>
                        <a:pt x="11" y="98"/>
                      </a:moveTo>
                      <a:lnTo>
                        <a:pt x="34" y="98"/>
                      </a:lnTo>
                      <a:lnTo>
                        <a:pt x="51" y="93"/>
                      </a:lnTo>
                      <a:lnTo>
                        <a:pt x="58" y="86"/>
                      </a:lnTo>
                      <a:lnTo>
                        <a:pt x="69" y="76"/>
                      </a:lnTo>
                      <a:lnTo>
                        <a:pt x="80" y="64"/>
                      </a:lnTo>
                      <a:lnTo>
                        <a:pt x="87" y="52"/>
                      </a:lnTo>
                      <a:lnTo>
                        <a:pt x="87" y="35"/>
                      </a:lnTo>
                      <a:lnTo>
                        <a:pt x="87" y="18"/>
                      </a:lnTo>
                      <a:lnTo>
                        <a:pt x="92" y="0"/>
                      </a:lnTo>
                      <a:lnTo>
                        <a:pt x="75" y="0"/>
                      </a:lnTo>
                      <a:lnTo>
                        <a:pt x="58" y="0"/>
                      </a:lnTo>
                      <a:lnTo>
                        <a:pt x="40" y="6"/>
                      </a:lnTo>
                      <a:lnTo>
                        <a:pt x="29" y="12"/>
                      </a:lnTo>
                      <a:lnTo>
                        <a:pt x="17" y="23"/>
                      </a:lnTo>
                      <a:lnTo>
                        <a:pt x="11" y="29"/>
                      </a:lnTo>
                      <a:lnTo>
                        <a:pt x="5" y="40"/>
                      </a:lnTo>
                      <a:lnTo>
                        <a:pt x="0" y="47"/>
                      </a:lnTo>
                      <a:lnTo>
                        <a:pt x="0" y="64"/>
                      </a:lnTo>
                      <a:lnTo>
                        <a:pt x="5" y="81"/>
                      </a:lnTo>
                      <a:lnTo>
                        <a:pt x="11" y="98"/>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7721" name="Freeform 89"/>
                <p:cNvSpPr>
                  <a:spLocks/>
                </p:cNvSpPr>
                <p:nvPr/>
              </p:nvSpPr>
              <p:spPr bwMode="ltGray">
                <a:xfrm>
                  <a:off x="4435" y="598"/>
                  <a:ext cx="82" cy="99"/>
                </a:xfrm>
                <a:custGeom>
                  <a:avLst/>
                  <a:gdLst/>
                  <a:ahLst/>
                  <a:cxnLst>
                    <a:cxn ang="0">
                      <a:pos x="81" y="0"/>
                    </a:cxn>
                    <a:cxn ang="0">
                      <a:pos x="64" y="18"/>
                    </a:cxn>
                    <a:cxn ang="0">
                      <a:pos x="52" y="23"/>
                    </a:cxn>
                    <a:cxn ang="0">
                      <a:pos x="41" y="35"/>
                    </a:cxn>
                    <a:cxn ang="0">
                      <a:pos x="29" y="52"/>
                    </a:cxn>
                    <a:cxn ang="0">
                      <a:pos x="18" y="64"/>
                    </a:cxn>
                    <a:cxn ang="0">
                      <a:pos x="6" y="86"/>
                    </a:cxn>
                    <a:cxn ang="0">
                      <a:pos x="0" y="98"/>
                    </a:cxn>
                  </a:cxnLst>
                  <a:rect l="0" t="0" r="r" b="b"/>
                  <a:pathLst>
                    <a:path w="82" h="99">
                      <a:moveTo>
                        <a:pt x="81" y="0"/>
                      </a:moveTo>
                      <a:lnTo>
                        <a:pt x="64" y="18"/>
                      </a:lnTo>
                      <a:lnTo>
                        <a:pt x="52" y="23"/>
                      </a:lnTo>
                      <a:lnTo>
                        <a:pt x="41" y="35"/>
                      </a:lnTo>
                      <a:lnTo>
                        <a:pt x="29" y="52"/>
                      </a:lnTo>
                      <a:lnTo>
                        <a:pt x="18" y="64"/>
                      </a:lnTo>
                      <a:lnTo>
                        <a:pt x="6" y="86"/>
                      </a:lnTo>
                      <a:lnTo>
                        <a:pt x="0" y="98"/>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nvGrpSpPr>
              <p:cNvPr id="197722" name="Group 90"/>
              <p:cNvGrpSpPr>
                <a:grpSpLocks/>
              </p:cNvGrpSpPr>
              <p:nvPr/>
            </p:nvGrpSpPr>
            <p:grpSpPr bwMode="auto">
              <a:xfrm>
                <a:off x="4326" y="616"/>
                <a:ext cx="105" cy="93"/>
                <a:chOff x="4326" y="616"/>
                <a:chExt cx="105" cy="93"/>
              </a:xfrm>
            </p:grpSpPr>
            <p:sp>
              <p:nvSpPr>
                <p:cNvPr id="197723" name="Freeform 91"/>
                <p:cNvSpPr>
                  <a:spLocks/>
                </p:cNvSpPr>
                <p:nvPr/>
              </p:nvSpPr>
              <p:spPr bwMode="ltGray">
                <a:xfrm>
                  <a:off x="4326" y="616"/>
                  <a:ext cx="105" cy="93"/>
                </a:xfrm>
                <a:custGeom>
                  <a:avLst/>
                  <a:gdLst/>
                  <a:ahLst/>
                  <a:cxnLst>
                    <a:cxn ang="0">
                      <a:pos x="104" y="80"/>
                    </a:cxn>
                    <a:cxn ang="0">
                      <a:pos x="99" y="58"/>
                    </a:cxn>
                    <a:cxn ang="0">
                      <a:pos x="92" y="40"/>
                    </a:cxn>
                    <a:cxn ang="0">
                      <a:pos x="87" y="34"/>
                    </a:cxn>
                    <a:cxn ang="0">
                      <a:pos x="80" y="23"/>
                    </a:cxn>
                    <a:cxn ang="0">
                      <a:pos x="70" y="11"/>
                    </a:cxn>
                    <a:cxn ang="0">
                      <a:pos x="52" y="11"/>
                    </a:cxn>
                    <a:cxn ang="0">
                      <a:pos x="34" y="5"/>
                    </a:cxn>
                    <a:cxn ang="0">
                      <a:pos x="17" y="5"/>
                    </a:cxn>
                    <a:cxn ang="0">
                      <a:pos x="5" y="0"/>
                    </a:cxn>
                    <a:cxn ang="0">
                      <a:pos x="0" y="17"/>
                    </a:cxn>
                    <a:cxn ang="0">
                      <a:pos x="5" y="34"/>
                    </a:cxn>
                    <a:cxn ang="0">
                      <a:pos x="5" y="51"/>
                    </a:cxn>
                    <a:cxn ang="0">
                      <a:pos x="12" y="63"/>
                    </a:cxn>
                    <a:cxn ang="0">
                      <a:pos x="23" y="75"/>
                    </a:cxn>
                    <a:cxn ang="0">
                      <a:pos x="34" y="80"/>
                    </a:cxn>
                    <a:cxn ang="0">
                      <a:pos x="41" y="87"/>
                    </a:cxn>
                    <a:cxn ang="0">
                      <a:pos x="52" y="92"/>
                    </a:cxn>
                    <a:cxn ang="0">
                      <a:pos x="63" y="92"/>
                    </a:cxn>
                    <a:cxn ang="0">
                      <a:pos x="75" y="92"/>
                    </a:cxn>
                    <a:cxn ang="0">
                      <a:pos x="87" y="87"/>
                    </a:cxn>
                    <a:cxn ang="0">
                      <a:pos x="104" y="80"/>
                    </a:cxn>
                  </a:cxnLst>
                  <a:rect l="0" t="0" r="r" b="b"/>
                  <a:pathLst>
                    <a:path w="105" h="93">
                      <a:moveTo>
                        <a:pt x="104" y="80"/>
                      </a:moveTo>
                      <a:lnTo>
                        <a:pt x="99" y="58"/>
                      </a:lnTo>
                      <a:lnTo>
                        <a:pt x="92" y="40"/>
                      </a:lnTo>
                      <a:lnTo>
                        <a:pt x="87" y="34"/>
                      </a:lnTo>
                      <a:lnTo>
                        <a:pt x="80" y="23"/>
                      </a:lnTo>
                      <a:lnTo>
                        <a:pt x="70" y="11"/>
                      </a:lnTo>
                      <a:lnTo>
                        <a:pt x="52" y="11"/>
                      </a:lnTo>
                      <a:lnTo>
                        <a:pt x="34" y="5"/>
                      </a:lnTo>
                      <a:lnTo>
                        <a:pt x="17" y="5"/>
                      </a:lnTo>
                      <a:lnTo>
                        <a:pt x="5" y="0"/>
                      </a:lnTo>
                      <a:lnTo>
                        <a:pt x="0" y="17"/>
                      </a:lnTo>
                      <a:lnTo>
                        <a:pt x="5" y="34"/>
                      </a:lnTo>
                      <a:lnTo>
                        <a:pt x="5" y="51"/>
                      </a:lnTo>
                      <a:lnTo>
                        <a:pt x="12" y="63"/>
                      </a:lnTo>
                      <a:lnTo>
                        <a:pt x="23" y="75"/>
                      </a:lnTo>
                      <a:lnTo>
                        <a:pt x="34" y="80"/>
                      </a:lnTo>
                      <a:lnTo>
                        <a:pt x="41" y="87"/>
                      </a:lnTo>
                      <a:lnTo>
                        <a:pt x="52" y="92"/>
                      </a:lnTo>
                      <a:lnTo>
                        <a:pt x="63" y="92"/>
                      </a:lnTo>
                      <a:lnTo>
                        <a:pt x="75" y="92"/>
                      </a:lnTo>
                      <a:lnTo>
                        <a:pt x="87" y="87"/>
                      </a:lnTo>
                      <a:lnTo>
                        <a:pt x="104" y="80"/>
                      </a:lnTo>
                    </a:path>
                  </a:pathLst>
                </a:custGeom>
                <a:solidFill>
                  <a:srgbClr val="00C000"/>
                </a:solidFill>
                <a:ln w="12700" cap="rnd" cmpd="sng">
                  <a:solidFill>
                    <a:srgbClr val="FF9900"/>
                  </a:solidFill>
                  <a:prstDash val="solid"/>
                  <a:round/>
                  <a:headEnd type="none" w="med" len="med"/>
                  <a:tailEnd type="none" w="med" len="med"/>
                </a:ln>
                <a:effectLst/>
              </p:spPr>
              <p:txBody>
                <a:bodyPr/>
                <a:lstStyle/>
                <a:p>
                  <a:endParaRPr lang="en-US" dirty="0"/>
                </a:p>
              </p:txBody>
            </p:sp>
            <p:sp>
              <p:nvSpPr>
                <p:cNvPr id="197724" name="Freeform 92"/>
                <p:cNvSpPr>
                  <a:spLocks/>
                </p:cNvSpPr>
                <p:nvPr/>
              </p:nvSpPr>
              <p:spPr bwMode="ltGray">
                <a:xfrm>
                  <a:off x="4332" y="616"/>
                  <a:ext cx="99" cy="81"/>
                </a:xfrm>
                <a:custGeom>
                  <a:avLst/>
                  <a:gdLst/>
                  <a:ahLst/>
                  <a:cxnLst>
                    <a:cxn ang="0">
                      <a:pos x="0" y="0"/>
                    </a:cxn>
                    <a:cxn ang="0">
                      <a:pos x="12" y="17"/>
                    </a:cxn>
                    <a:cxn ang="0">
                      <a:pos x="23" y="29"/>
                    </a:cxn>
                    <a:cxn ang="0">
                      <a:pos x="35" y="40"/>
                    </a:cxn>
                    <a:cxn ang="0">
                      <a:pos x="46" y="51"/>
                    </a:cxn>
                    <a:cxn ang="0">
                      <a:pos x="64" y="63"/>
                    </a:cxn>
                    <a:cxn ang="0">
                      <a:pos x="86" y="75"/>
                    </a:cxn>
                    <a:cxn ang="0">
                      <a:pos x="98" y="80"/>
                    </a:cxn>
                  </a:cxnLst>
                  <a:rect l="0" t="0" r="r" b="b"/>
                  <a:pathLst>
                    <a:path w="99" h="81">
                      <a:moveTo>
                        <a:pt x="0" y="0"/>
                      </a:moveTo>
                      <a:lnTo>
                        <a:pt x="12" y="17"/>
                      </a:lnTo>
                      <a:lnTo>
                        <a:pt x="23" y="29"/>
                      </a:lnTo>
                      <a:lnTo>
                        <a:pt x="35" y="40"/>
                      </a:lnTo>
                      <a:lnTo>
                        <a:pt x="46" y="51"/>
                      </a:lnTo>
                      <a:lnTo>
                        <a:pt x="64" y="63"/>
                      </a:lnTo>
                      <a:lnTo>
                        <a:pt x="86" y="75"/>
                      </a:lnTo>
                      <a:lnTo>
                        <a:pt x="98" y="80"/>
                      </a:lnTo>
                    </a:path>
                  </a:pathLst>
                </a:custGeom>
                <a:noFill/>
                <a:ln w="12700" cap="rnd" cmpd="sng">
                  <a:solidFill>
                    <a:srgbClr val="FF9900"/>
                  </a:solidFill>
                  <a:prstDash val="solid"/>
                  <a:round/>
                  <a:headEnd type="none" w="med" len="med"/>
                  <a:tailEnd type="none" w="med" len="med"/>
                </a:ln>
                <a:effectLst/>
              </p:spPr>
              <p:txBody>
                <a:bodyPr/>
                <a:lstStyle/>
                <a:p>
                  <a:endParaRPr lang="en-US" dirty="0"/>
                </a:p>
              </p:txBody>
            </p:sp>
          </p:grpSp>
        </p:grpSp>
        <p:sp>
          <p:nvSpPr>
            <p:cNvPr id="197725" name="Rectangle 93"/>
            <p:cNvSpPr>
              <a:spLocks noChangeArrowheads="1"/>
            </p:cNvSpPr>
            <p:nvPr/>
          </p:nvSpPr>
          <p:spPr bwMode="auto">
            <a:xfrm>
              <a:off x="6324600" y="5363617"/>
              <a:ext cx="1752600" cy="283667"/>
            </a:xfrm>
            <a:prstGeom prst="rect">
              <a:avLst/>
            </a:prstGeom>
            <a:solidFill>
              <a:srgbClr val="99FF99"/>
            </a:solidFill>
            <a:ln w="12700">
              <a:noFill/>
              <a:miter lim="800000"/>
              <a:headEnd/>
              <a:tailEnd/>
            </a:ln>
            <a:effectLst/>
          </p:spPr>
          <p:txBody>
            <a:bodyPr lIns="90488" tIns="44450" rIns="90488" bIns="44450" anchor="ctr">
              <a:spAutoFit/>
            </a:bodyPr>
            <a:lstStyle/>
            <a:p>
              <a:r>
                <a:rPr lang="en-US" sz="1400" dirty="0">
                  <a:solidFill>
                    <a:srgbClr val="336600"/>
                  </a:solidFill>
                </a:rPr>
                <a:t>V&amp;V Evidence</a:t>
              </a:r>
            </a:p>
          </p:txBody>
        </p:sp>
        <p:sp>
          <p:nvSpPr>
            <p:cNvPr id="197728" name="AutoShape 96"/>
            <p:cNvSpPr>
              <a:spLocks noChangeArrowheads="1"/>
            </p:cNvSpPr>
            <p:nvPr/>
          </p:nvSpPr>
          <p:spPr bwMode="auto">
            <a:xfrm rot="5400000" flipV="1">
              <a:off x="7772400" y="5791200"/>
              <a:ext cx="914400" cy="304800"/>
            </a:xfrm>
            <a:prstGeom prst="parallelogram">
              <a:avLst>
                <a:gd name="adj" fmla="val 75000"/>
              </a:avLst>
            </a:prstGeom>
            <a:solidFill>
              <a:srgbClr val="336600"/>
            </a:solidFill>
            <a:ln w="12700">
              <a:noFill/>
              <a:miter lim="800000"/>
              <a:headEnd/>
              <a:tailEnd/>
            </a:ln>
            <a:effectLst/>
          </p:spPr>
          <p:txBody>
            <a:bodyPr lIns="90488" tIns="44450" rIns="90488" bIns="44450" anchor="ctr">
              <a:spAutoFit/>
            </a:bodyPr>
            <a:lstStyle/>
            <a:p>
              <a:endParaRPr lang="en-US" dirty="0"/>
            </a:p>
          </p:txBody>
        </p:sp>
      </p:grpSp>
      <p:sp>
        <p:nvSpPr>
          <p:cNvPr id="71" name="Title 1">
            <a:extLst>
              <a:ext uri="{FF2B5EF4-FFF2-40B4-BE49-F238E27FC236}">
                <a16:creationId xmlns:a16="http://schemas.microsoft.com/office/drawing/2014/main" id="{1C91E9F4-8BEA-B83F-14A0-1D88EB77B78C}"/>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Evidence Supporting Accreditation</a:t>
            </a:r>
          </a:p>
        </p:txBody>
      </p:sp>
      <p:sp>
        <p:nvSpPr>
          <p:cNvPr id="73" name="Rectangle 1027">
            <a:extLst>
              <a:ext uri="{FF2B5EF4-FFF2-40B4-BE49-F238E27FC236}">
                <a16:creationId xmlns:a16="http://schemas.microsoft.com/office/drawing/2014/main" id="{AE588F42-CDFD-0B4D-EAE8-7959A90A1A0D}"/>
              </a:ext>
            </a:extLst>
          </p:cNvPr>
          <p:cNvSpPr txBox="1">
            <a:spLocks noChangeArrowheads="1"/>
          </p:cNvSpPr>
          <p:nvPr/>
        </p:nvSpPr>
        <p:spPr>
          <a:xfrm>
            <a:off x="457200" y="1331913"/>
            <a:ext cx="5291138" cy="2985433"/>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V&amp;V products provide essential information that contributes to simulation credibility</a:t>
            </a:r>
          </a:p>
          <a:p>
            <a:pPr marL="574675" lvl="1" indent="-227013">
              <a:lnSpc>
                <a:spcPct val="100000"/>
              </a:lnSpc>
              <a:spcBef>
                <a:spcPts val="0"/>
              </a:spcBef>
              <a:spcAft>
                <a:spcPts val="600"/>
              </a:spcAft>
            </a:pPr>
            <a:r>
              <a:rPr lang="en-US" sz="1600" b="1" dirty="0"/>
              <a:t>Software, data and output accuracy</a:t>
            </a:r>
          </a:p>
          <a:p>
            <a:pPr marL="227013" indent="-227013">
              <a:lnSpc>
                <a:spcPct val="100000"/>
              </a:lnSpc>
              <a:spcBef>
                <a:spcPts val="0"/>
              </a:spcBef>
              <a:spcAft>
                <a:spcPts val="600"/>
              </a:spcAft>
            </a:pPr>
            <a:r>
              <a:rPr lang="en-US" sz="1800" b="1" dirty="0"/>
              <a:t>BUT V&amp;V alone are insufficient to support accreditation</a:t>
            </a:r>
          </a:p>
          <a:p>
            <a:pPr marL="574675" lvl="1" indent="-227013">
              <a:lnSpc>
                <a:spcPct val="100000"/>
              </a:lnSpc>
              <a:spcBef>
                <a:spcPts val="0"/>
              </a:spcBef>
              <a:spcAft>
                <a:spcPts val="600"/>
              </a:spcAft>
            </a:pPr>
            <a:r>
              <a:rPr lang="en-US" sz="1600" b="1" dirty="0">
                <a:solidFill>
                  <a:srgbClr val="FF0000"/>
                </a:solidFill>
              </a:rPr>
              <a:t>Capability and Usability</a:t>
            </a:r>
            <a:r>
              <a:rPr lang="en-US" sz="1600" b="1" dirty="0"/>
              <a:t> requirements must also be addressed</a:t>
            </a:r>
          </a:p>
          <a:p>
            <a:pPr marL="574675" lvl="1" indent="-227013">
              <a:lnSpc>
                <a:spcPct val="100000"/>
              </a:lnSpc>
              <a:spcBef>
                <a:spcPts val="0"/>
              </a:spcBef>
              <a:spcAft>
                <a:spcPts val="600"/>
              </a:spcAft>
            </a:pPr>
            <a:r>
              <a:rPr lang="en-US" sz="1600" b="1" dirty="0"/>
              <a:t>DoD, Service, and Agency policies all require evidence of some aspects of capability and usability</a:t>
            </a:r>
          </a:p>
        </p:txBody>
      </p:sp>
      <p:sp>
        <p:nvSpPr>
          <p:cNvPr id="3" name="Slide Number Placeholder 2">
            <a:extLst>
              <a:ext uri="{FF2B5EF4-FFF2-40B4-BE49-F238E27FC236}">
                <a16:creationId xmlns:a16="http://schemas.microsoft.com/office/drawing/2014/main" id="{9D68A529-4451-EDF8-CB73-DFBDF8AFD554}"/>
              </a:ext>
            </a:extLst>
          </p:cNvPr>
          <p:cNvSpPr>
            <a:spLocks noGrp="1"/>
          </p:cNvSpPr>
          <p:nvPr>
            <p:ph type="sldNum" sz="quarter" idx="12"/>
          </p:nvPr>
        </p:nvSpPr>
        <p:spPr/>
        <p:txBody>
          <a:bodyPr/>
          <a:lstStyle/>
          <a:p>
            <a:fld id="{C1DA28E7-6C27-414B-9E47-196AFE27788E}" type="slidenum">
              <a:rPr lang="en-US" smtClean="0"/>
              <a:t>12</a:t>
            </a:fld>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CE56CD-84BA-A7AA-2197-78236F5816F9}"/>
              </a:ext>
            </a:extLst>
          </p:cNvPr>
          <p:cNvGrpSpPr/>
          <p:nvPr/>
        </p:nvGrpSpPr>
        <p:grpSpPr>
          <a:xfrm>
            <a:off x="370155" y="1371600"/>
            <a:ext cx="8366718" cy="5028463"/>
            <a:chOff x="446355" y="1295400"/>
            <a:chExt cx="8366718" cy="5028463"/>
          </a:xfrm>
        </p:grpSpPr>
        <p:sp>
          <p:nvSpPr>
            <p:cNvPr id="318468" name="Rectangle 1028"/>
            <p:cNvSpPr>
              <a:spLocks noChangeArrowheads="1"/>
            </p:cNvSpPr>
            <p:nvPr/>
          </p:nvSpPr>
          <p:spPr bwMode="auto">
            <a:xfrm>
              <a:off x="1219200" y="4876800"/>
              <a:ext cx="6780211" cy="1447063"/>
            </a:xfrm>
            <a:prstGeom prst="rect">
              <a:avLst/>
            </a:prstGeom>
            <a:noFill/>
            <a:ln w="12700">
              <a:solidFill>
                <a:srgbClr val="000000"/>
              </a:solidFill>
              <a:miter lim="800000"/>
              <a:headEnd/>
              <a:tailEnd/>
            </a:ln>
            <a:effectLst/>
          </p:spPr>
          <p:txBody>
            <a:bodyPr wrap="square" lIns="90488" tIns="44450" rIns="90488" bIns="44450">
              <a:spAutoFit/>
            </a:bodyPr>
            <a:lstStyle/>
            <a:p>
              <a:r>
                <a:rPr lang="en-US" sz="1800" dirty="0">
                  <a:solidFill>
                    <a:srgbClr val="0000CC"/>
                  </a:solidFill>
                  <a:cs typeface="Arial" panose="020B0604020202020204" pitchFamily="34" charset="0"/>
                </a:rPr>
                <a:t>TO DEMONSTRATE THE M&amp;S IS SUITABLE FOR THE NEED</a:t>
              </a:r>
            </a:p>
            <a:p>
              <a:endParaRPr lang="en-US" sz="800" dirty="0">
                <a:solidFill>
                  <a:srgbClr val="0000CC"/>
                </a:solidFill>
                <a:cs typeface="Arial" panose="020B0604020202020204" pitchFamily="34" charset="0"/>
              </a:endParaRPr>
            </a:p>
            <a:p>
              <a:r>
                <a:rPr lang="en-US" sz="1400" dirty="0">
                  <a:solidFill>
                    <a:srgbClr val="000000"/>
                  </a:solidFill>
                  <a:cs typeface="Arial" panose="020B0604020202020204" pitchFamily="34" charset="0"/>
                </a:rPr>
                <a:t>   </a:t>
              </a:r>
              <a:r>
                <a:rPr lang="en-US" sz="1800" dirty="0">
                  <a:solidFill>
                    <a:srgbClr val="000000"/>
                  </a:solidFill>
                  <a:cs typeface="Arial" panose="020B0604020202020204" pitchFamily="34" charset="0"/>
                </a:rPr>
                <a:t>REQUIRES AN </a:t>
              </a:r>
              <a:r>
                <a:rPr lang="en-US" sz="1800" u="sng" dirty="0">
                  <a:solidFill>
                    <a:srgbClr val="FF0000"/>
                  </a:solidFill>
                  <a:cs typeface="Arial" panose="020B0604020202020204" pitchFamily="34" charset="0"/>
                </a:rPr>
                <a:t>OBJECTIVE COMPARISON</a:t>
              </a:r>
              <a:r>
                <a:rPr lang="en-US" sz="1800" dirty="0">
                  <a:solidFill>
                    <a:srgbClr val="000000"/>
                  </a:solidFill>
                  <a:cs typeface="Arial" panose="020B0604020202020204" pitchFamily="34" charset="0"/>
                </a:rPr>
                <a:t> </a:t>
              </a:r>
            </a:p>
            <a:p>
              <a:r>
                <a:rPr lang="en-US" sz="1800" dirty="0">
                  <a:solidFill>
                    <a:srgbClr val="000000"/>
                  </a:solidFill>
                  <a:cs typeface="Arial" panose="020B0604020202020204" pitchFamily="34" charset="0"/>
                </a:rPr>
                <a:t>OF </a:t>
              </a:r>
              <a:r>
                <a:rPr lang="en-US" sz="1800" dirty="0">
                  <a:solidFill>
                    <a:srgbClr val="0033CC"/>
                  </a:solidFill>
                  <a:cs typeface="Arial" panose="020B0604020202020204" pitchFamily="34" charset="0"/>
                </a:rPr>
                <a:t>M&amp;S REQUIREMENTS</a:t>
              </a:r>
              <a:r>
                <a:rPr lang="en-US" sz="1800" dirty="0">
                  <a:solidFill>
                    <a:srgbClr val="000000"/>
                  </a:solidFill>
                  <a:cs typeface="Arial" panose="020B0604020202020204" pitchFamily="34" charset="0"/>
                </a:rPr>
                <a:t> WITH </a:t>
              </a:r>
              <a:r>
                <a:rPr lang="en-US" sz="1800" dirty="0">
                  <a:solidFill>
                    <a:srgbClr val="6600CC"/>
                  </a:solidFill>
                  <a:cs typeface="Arial" panose="020B0604020202020204" pitchFamily="34" charset="0"/>
                </a:rPr>
                <a:t>M&amp;S INFORMATION</a:t>
              </a:r>
              <a:endParaRPr lang="en-US" sz="1800" dirty="0">
                <a:solidFill>
                  <a:srgbClr val="000000"/>
                </a:solidFill>
                <a:cs typeface="Arial" panose="020B0604020202020204" pitchFamily="34" charset="0"/>
              </a:endParaRPr>
            </a:p>
            <a:p>
              <a:r>
                <a:rPr lang="en-US" sz="1800" dirty="0">
                  <a:solidFill>
                    <a:srgbClr val="000000"/>
                  </a:solidFill>
                  <a:cs typeface="Arial" panose="020B0604020202020204" pitchFamily="34" charset="0"/>
                </a:rPr>
                <a:t>WITHIN THE CONTEXT OF THE PROBLEM</a:t>
              </a:r>
            </a:p>
            <a:p>
              <a:r>
                <a:rPr lang="en-US" sz="1800" dirty="0">
                  <a:solidFill>
                    <a:srgbClr val="000000"/>
                  </a:solidFill>
                  <a:cs typeface="Arial" panose="020B0604020202020204" pitchFamily="34" charset="0"/>
                </a:rPr>
                <a:t>THAT IS ADEQUATELY DOCUMENTED</a:t>
              </a:r>
            </a:p>
          </p:txBody>
        </p:sp>
        <p:sp>
          <p:nvSpPr>
            <p:cNvPr id="318469" name="Rectangle 1029"/>
            <p:cNvSpPr>
              <a:spLocks noChangeArrowheads="1"/>
            </p:cNvSpPr>
            <p:nvPr/>
          </p:nvSpPr>
          <p:spPr bwMode="auto">
            <a:xfrm>
              <a:off x="462823" y="1295400"/>
              <a:ext cx="8350250" cy="3424238"/>
            </a:xfrm>
            <a:prstGeom prst="rect">
              <a:avLst/>
            </a:prstGeom>
            <a:solidFill>
              <a:srgbClr val="DADADA"/>
            </a:solidFill>
            <a:ln w="12700">
              <a:solidFill>
                <a:schemeClr val="bg1"/>
              </a:solidFill>
              <a:miter lim="800000"/>
              <a:headEnd/>
              <a:tailEnd/>
            </a:ln>
            <a:effectLst/>
          </p:spPr>
          <p:txBody>
            <a:bodyPr wrap="none" anchor="ctr"/>
            <a:lstStyle/>
            <a:p>
              <a:endParaRPr lang="en-US" sz="1600" dirty="0">
                <a:cs typeface="Arial" panose="020B0604020202020204" pitchFamily="34" charset="0"/>
              </a:endParaRPr>
            </a:p>
          </p:txBody>
        </p:sp>
        <p:sp>
          <p:nvSpPr>
            <p:cNvPr id="318471" name="AutoShape 1031"/>
            <p:cNvSpPr>
              <a:spLocks noChangeArrowheads="1"/>
            </p:cNvSpPr>
            <p:nvPr/>
          </p:nvSpPr>
          <p:spPr bwMode="ltGray">
            <a:xfrm>
              <a:off x="1099352" y="1490663"/>
              <a:ext cx="1860536" cy="579177"/>
            </a:xfrm>
            <a:prstGeom prst="roundRect">
              <a:avLst>
                <a:gd name="adj" fmla="val 30764"/>
              </a:avLst>
            </a:prstGeom>
            <a:gradFill rotWithShape="0">
              <a:gsLst>
                <a:gs pos="0">
                  <a:srgbClr val="618FFD">
                    <a:gamma/>
                    <a:tint val="0"/>
                    <a:invGamma/>
                  </a:srgbClr>
                </a:gs>
                <a:gs pos="100000">
                  <a:srgbClr val="618FFD"/>
                </a:gs>
              </a:gsLst>
              <a:path path="shape">
                <a:fillToRect l="50000" t="50000" r="50000" b="50000"/>
              </a:path>
            </a:gradFill>
            <a:ln w="12700">
              <a:solidFill>
                <a:srgbClr val="000000"/>
              </a:solidFill>
              <a:round/>
              <a:headEnd/>
              <a:tailEnd/>
            </a:ln>
            <a:effectLst/>
          </p:spPr>
          <p:txBody>
            <a:bodyPr wrap="none" lIns="90488" tIns="44450" rIns="90488" bIns="44450">
              <a:spAutoFit/>
            </a:bodyPr>
            <a:lstStyle/>
            <a:p>
              <a:r>
                <a:rPr lang="en-US" sz="1400" dirty="0">
                  <a:solidFill>
                    <a:srgbClr val="000000"/>
                  </a:solidFill>
                  <a:cs typeface="Arial" panose="020B0604020202020204" pitchFamily="34" charset="0"/>
                </a:rPr>
                <a:t>M&amp;S CREDIBILITY</a:t>
              </a:r>
            </a:p>
            <a:p>
              <a:r>
                <a:rPr lang="en-US" sz="1400" dirty="0">
                  <a:solidFill>
                    <a:srgbClr val="000000"/>
                  </a:solidFill>
                  <a:cs typeface="Arial" panose="020B0604020202020204" pitchFamily="34" charset="0"/>
                </a:rPr>
                <a:t>REQUIREMENTS</a:t>
              </a:r>
            </a:p>
          </p:txBody>
        </p:sp>
        <p:sp>
          <p:nvSpPr>
            <p:cNvPr id="318472" name="AutoShape 1032"/>
            <p:cNvSpPr>
              <a:spLocks noChangeArrowheads="1"/>
            </p:cNvSpPr>
            <p:nvPr/>
          </p:nvSpPr>
          <p:spPr bwMode="ltGray">
            <a:xfrm>
              <a:off x="6183313" y="1490663"/>
              <a:ext cx="1719262" cy="592137"/>
            </a:xfrm>
            <a:prstGeom prst="roundRect">
              <a:avLst>
                <a:gd name="adj" fmla="val 30764"/>
              </a:avLst>
            </a:prstGeom>
            <a:gradFill rotWithShape="0">
              <a:gsLst>
                <a:gs pos="0">
                  <a:srgbClr val="B760F9">
                    <a:gamma/>
                    <a:tint val="0"/>
                    <a:invGamma/>
                  </a:srgbClr>
                </a:gs>
                <a:gs pos="100000">
                  <a:srgbClr val="B760F9"/>
                </a:gs>
              </a:gsLst>
              <a:path path="shape">
                <a:fillToRect l="50000" t="50000" r="50000" b="50000"/>
              </a:path>
            </a:gradFill>
            <a:ln w="12700">
              <a:solidFill>
                <a:schemeClr val="bg1"/>
              </a:solidFill>
              <a:round/>
              <a:headEnd/>
              <a:tailEnd/>
            </a:ln>
            <a:effectLst/>
          </p:spPr>
          <p:txBody>
            <a:bodyPr wrap="none" lIns="90488" tIns="44450" rIns="90488" bIns="44450"/>
            <a:lstStyle/>
            <a:p>
              <a:r>
                <a:rPr lang="en-US" sz="1400" dirty="0">
                  <a:solidFill>
                    <a:srgbClr val="000000"/>
                  </a:solidFill>
                  <a:cs typeface="Arial" panose="020B0604020202020204" pitchFamily="34" charset="0"/>
                </a:rPr>
                <a:t>M&amp;S CREDIBILITY</a:t>
              </a:r>
            </a:p>
            <a:p>
              <a:r>
                <a:rPr lang="en-US" sz="1400" dirty="0">
                  <a:solidFill>
                    <a:srgbClr val="000000"/>
                  </a:solidFill>
                  <a:cs typeface="Arial" panose="020B0604020202020204" pitchFamily="34" charset="0"/>
                </a:rPr>
                <a:t>INFORMATION</a:t>
              </a:r>
            </a:p>
          </p:txBody>
        </p:sp>
        <p:sp>
          <p:nvSpPr>
            <p:cNvPr id="318473" name="Rectangle 1033"/>
            <p:cNvSpPr>
              <a:spLocks noChangeArrowheads="1"/>
            </p:cNvSpPr>
            <p:nvPr/>
          </p:nvSpPr>
          <p:spPr bwMode="ltGray">
            <a:xfrm>
              <a:off x="3475482" y="2438400"/>
              <a:ext cx="2190750" cy="962025"/>
            </a:xfrm>
            <a:prstGeom prst="rect">
              <a:avLst/>
            </a:prstGeom>
            <a:gradFill rotWithShape="0">
              <a:gsLst>
                <a:gs pos="74000">
                  <a:srgbClr val="FFFF00"/>
                </a:gs>
                <a:gs pos="100000">
                  <a:schemeClr val="folHlink"/>
                </a:gs>
              </a:gsLst>
              <a:path path="shape">
                <a:fillToRect l="50000" t="50000" r="50000" b="50000"/>
              </a:path>
            </a:gradFill>
            <a:ln w="25400">
              <a:solidFill>
                <a:schemeClr val="bg1"/>
              </a:solidFill>
              <a:miter lim="800000"/>
              <a:headEnd/>
              <a:tailEnd/>
            </a:ln>
            <a:effectLst/>
          </p:spPr>
          <p:txBody>
            <a:bodyPr wrap="none" lIns="90488" tIns="44450" rIns="90488" bIns="44450" anchor="ctr" anchorCtr="1"/>
            <a:lstStyle/>
            <a:p>
              <a:r>
                <a:rPr lang="en-US" sz="1200" dirty="0">
                  <a:solidFill>
                    <a:srgbClr val="000000"/>
                  </a:solidFill>
                  <a:cs typeface="Arial" panose="020B0604020202020204" pitchFamily="34" charset="0"/>
                </a:rPr>
                <a:t>IDENTIFY</a:t>
              </a:r>
            </a:p>
            <a:p>
              <a:r>
                <a:rPr lang="en-US" sz="1200" dirty="0">
                  <a:solidFill>
                    <a:srgbClr val="000000"/>
                  </a:solidFill>
                  <a:cs typeface="Arial" panose="020B0604020202020204" pitchFamily="34" charset="0"/>
                </a:rPr>
                <a:t>WORK-AROUNDS,</a:t>
              </a:r>
            </a:p>
            <a:p>
              <a:r>
                <a:rPr lang="en-US" sz="1200" dirty="0">
                  <a:solidFill>
                    <a:srgbClr val="000000"/>
                  </a:solidFill>
                  <a:cs typeface="Arial" panose="020B0604020202020204" pitchFamily="34" charset="0"/>
                </a:rPr>
                <a:t>USAGE CONSTRAINTS,</a:t>
              </a:r>
            </a:p>
            <a:p>
              <a:r>
                <a:rPr lang="en-US" sz="1200" dirty="0">
                  <a:solidFill>
                    <a:srgbClr val="000000"/>
                  </a:solidFill>
                  <a:cs typeface="Arial" panose="020B0604020202020204" pitchFamily="34" charset="0"/>
                </a:rPr>
                <a:t>REQUIRED IMPROVEMENTS</a:t>
              </a:r>
            </a:p>
            <a:p>
              <a:r>
                <a:rPr lang="en-US" sz="1200" dirty="0">
                  <a:solidFill>
                    <a:srgbClr val="FF0000"/>
                  </a:solidFill>
                  <a:cs typeface="Arial" panose="020B0604020202020204" pitchFamily="34" charset="0"/>
                </a:rPr>
                <a:t>AND RISKS</a:t>
              </a:r>
            </a:p>
          </p:txBody>
        </p:sp>
        <p:sp>
          <p:nvSpPr>
            <p:cNvPr id="318474" name="Rectangle 1034"/>
            <p:cNvSpPr>
              <a:spLocks noChangeArrowheads="1"/>
            </p:cNvSpPr>
            <p:nvPr/>
          </p:nvSpPr>
          <p:spPr bwMode="ltGray">
            <a:xfrm>
              <a:off x="3529013" y="1527175"/>
              <a:ext cx="2081212" cy="477567"/>
            </a:xfrm>
            <a:prstGeom prst="rect">
              <a:avLst/>
            </a:prstGeom>
            <a:gradFill rotWithShape="0">
              <a:gsLst>
                <a:gs pos="0">
                  <a:srgbClr val="FF2A4D">
                    <a:gamma/>
                    <a:tint val="0"/>
                    <a:invGamma/>
                  </a:srgbClr>
                </a:gs>
                <a:gs pos="100000">
                  <a:srgbClr val="FF2A4D"/>
                </a:gs>
              </a:gsLst>
              <a:path path="shape">
                <a:fillToRect l="50000" t="50000" r="50000" b="50000"/>
              </a:path>
            </a:gradFill>
            <a:ln w="25400">
              <a:solidFill>
                <a:schemeClr val="bg1"/>
              </a:solidFill>
              <a:miter lim="800000"/>
              <a:headEnd/>
              <a:tailEnd/>
            </a:ln>
            <a:effectLst/>
          </p:spPr>
          <p:txBody>
            <a:bodyPr lIns="90488" tIns="44450" rIns="90488" bIns="44450">
              <a:spAutoFit/>
            </a:bodyPr>
            <a:lstStyle/>
            <a:p>
              <a:r>
                <a:rPr lang="en-US" sz="1400" dirty="0">
                  <a:solidFill>
                    <a:srgbClr val="000000"/>
                  </a:solidFill>
                  <a:cs typeface="Arial" panose="020B0604020202020204" pitchFamily="34" charset="0"/>
                </a:rPr>
                <a:t>IDENTIFY </a:t>
              </a:r>
            </a:p>
            <a:p>
              <a:r>
                <a:rPr lang="en-US" sz="1400" dirty="0">
                  <a:solidFill>
                    <a:srgbClr val="000000"/>
                  </a:solidFill>
                  <a:cs typeface="Arial" panose="020B0604020202020204" pitchFamily="34" charset="0"/>
                </a:rPr>
                <a:t>DEFICIENCIES</a:t>
              </a:r>
            </a:p>
          </p:txBody>
        </p:sp>
        <p:sp>
          <p:nvSpPr>
            <p:cNvPr id="318475" name="AutoShape 1035"/>
            <p:cNvSpPr>
              <a:spLocks noChangeArrowheads="1"/>
            </p:cNvSpPr>
            <p:nvPr/>
          </p:nvSpPr>
          <p:spPr bwMode="ltGray">
            <a:xfrm>
              <a:off x="3378200" y="3757613"/>
              <a:ext cx="2387600" cy="919162"/>
            </a:xfrm>
            <a:prstGeom prst="diamond">
              <a:avLst/>
            </a:prstGeom>
            <a:gradFill rotWithShape="0">
              <a:gsLst>
                <a:gs pos="0">
                  <a:srgbClr val="7FFB03">
                    <a:gamma/>
                    <a:tint val="0"/>
                    <a:invGamma/>
                  </a:srgbClr>
                </a:gs>
                <a:gs pos="100000">
                  <a:srgbClr val="7FFB03"/>
                </a:gs>
              </a:gsLst>
              <a:path path="shape">
                <a:fillToRect l="50000" t="50000" r="50000" b="50000"/>
              </a:path>
            </a:gradFill>
            <a:ln w="25400">
              <a:solidFill>
                <a:schemeClr val="bg1"/>
              </a:solidFill>
              <a:miter lim="800000"/>
              <a:headEnd/>
              <a:tailEnd/>
            </a:ln>
            <a:effectLst/>
          </p:spPr>
          <p:txBody>
            <a:bodyPr wrap="none" lIns="0" tIns="0" rIns="0" bIns="0" anchor="b" anchorCtr="1"/>
            <a:lstStyle/>
            <a:p>
              <a:r>
                <a:rPr lang="en-US" sz="1400" dirty="0">
                  <a:solidFill>
                    <a:srgbClr val="000000"/>
                  </a:solidFill>
                  <a:cs typeface="Arial" panose="020B0604020202020204" pitchFamily="34" charset="0"/>
                </a:rPr>
                <a:t>ACCREDITATION</a:t>
              </a:r>
            </a:p>
            <a:p>
              <a:r>
                <a:rPr lang="en-US" sz="1400" dirty="0">
                  <a:solidFill>
                    <a:srgbClr val="000000"/>
                  </a:solidFill>
                  <a:cs typeface="Arial" panose="020B0604020202020204" pitchFamily="34" charset="0"/>
                </a:rPr>
                <a:t>DECISION</a:t>
              </a:r>
            </a:p>
          </p:txBody>
        </p:sp>
        <p:sp>
          <p:nvSpPr>
            <p:cNvPr id="318476" name="Rectangle 1036"/>
            <p:cNvSpPr>
              <a:spLocks noChangeArrowheads="1"/>
            </p:cNvSpPr>
            <p:nvPr/>
          </p:nvSpPr>
          <p:spPr bwMode="auto">
            <a:xfrm>
              <a:off x="1373188" y="2168525"/>
              <a:ext cx="1154484" cy="671466"/>
            </a:xfrm>
            <a:prstGeom prst="rect">
              <a:avLst/>
            </a:prstGeom>
            <a:noFill/>
            <a:ln w="12700">
              <a:noFill/>
              <a:miter lim="800000"/>
              <a:headEnd/>
              <a:tailEnd/>
            </a:ln>
            <a:effectLst/>
          </p:spPr>
          <p:txBody>
            <a:bodyPr wrap="none" lIns="90488" tIns="44450" rIns="90488" bIns="44450">
              <a:spAutoFit/>
            </a:bodyPr>
            <a:lstStyle/>
            <a:p>
              <a:pPr marL="115888" indent="-115888" algn="l">
                <a:buFontTx/>
                <a:buChar char="•"/>
              </a:pPr>
              <a:r>
                <a:rPr lang="en-US" sz="1400" dirty="0">
                  <a:solidFill>
                    <a:srgbClr val="000000"/>
                  </a:solidFill>
                  <a:cs typeface="Arial" panose="020B0604020202020204" pitchFamily="34" charset="0"/>
                </a:rPr>
                <a:t>Capability</a:t>
              </a:r>
            </a:p>
            <a:p>
              <a:pPr marL="115888" indent="-115888" algn="l">
                <a:buFontTx/>
                <a:buChar char="•"/>
              </a:pPr>
              <a:r>
                <a:rPr lang="en-US" sz="1400" dirty="0">
                  <a:solidFill>
                    <a:srgbClr val="000000"/>
                  </a:solidFill>
                  <a:cs typeface="Arial" panose="020B0604020202020204" pitchFamily="34" charset="0"/>
                </a:rPr>
                <a:t>Accuracy</a:t>
              </a:r>
            </a:p>
            <a:p>
              <a:pPr marL="115888" indent="-115888" algn="l">
                <a:buFontTx/>
                <a:buChar char="•"/>
              </a:pPr>
              <a:r>
                <a:rPr lang="en-US" sz="1400" dirty="0">
                  <a:solidFill>
                    <a:srgbClr val="000000"/>
                  </a:solidFill>
                  <a:cs typeface="Arial" panose="020B0604020202020204" pitchFamily="34" charset="0"/>
                </a:rPr>
                <a:t>Usability</a:t>
              </a:r>
            </a:p>
          </p:txBody>
        </p:sp>
        <p:sp>
          <p:nvSpPr>
            <p:cNvPr id="318477" name="Rectangle 1037"/>
            <p:cNvSpPr>
              <a:spLocks noChangeArrowheads="1"/>
            </p:cNvSpPr>
            <p:nvPr/>
          </p:nvSpPr>
          <p:spPr bwMode="auto">
            <a:xfrm>
              <a:off x="5927725" y="2168525"/>
              <a:ext cx="2247732" cy="1640962"/>
            </a:xfrm>
            <a:prstGeom prst="rect">
              <a:avLst/>
            </a:prstGeom>
            <a:noFill/>
            <a:ln w="12700">
              <a:noFill/>
              <a:miter lim="800000"/>
              <a:headEnd/>
              <a:tailEnd/>
            </a:ln>
            <a:effectLst/>
          </p:spPr>
          <p:txBody>
            <a:bodyPr wrap="none" lIns="90488" tIns="44450" rIns="90488" bIns="44450">
              <a:spAutoFit/>
            </a:bodyPr>
            <a:lstStyle/>
            <a:p>
              <a:pPr marL="115888" indent="-115888" algn="l">
                <a:buFontTx/>
                <a:buChar char="•"/>
              </a:pPr>
              <a:r>
                <a:rPr lang="en-US" sz="1400" dirty="0">
                  <a:solidFill>
                    <a:srgbClr val="000000"/>
                  </a:solidFill>
                  <a:cs typeface="Arial" panose="020B0604020202020204" pitchFamily="34" charset="0"/>
                </a:rPr>
                <a:t>Data Quality</a:t>
              </a:r>
            </a:p>
            <a:p>
              <a:pPr marL="115888" indent="-115888" algn="l">
                <a:buFontTx/>
                <a:buChar char="•"/>
              </a:pPr>
              <a:r>
                <a:rPr lang="en-US" sz="1400" dirty="0">
                  <a:solidFill>
                    <a:srgbClr val="000000"/>
                  </a:solidFill>
                  <a:cs typeface="Arial" panose="020B0604020202020204" pitchFamily="34" charset="0"/>
                </a:rPr>
                <a:t>M&amp;S Documentation</a:t>
              </a:r>
            </a:p>
            <a:p>
              <a:pPr marL="115888" indent="-115888" algn="l">
                <a:buFontTx/>
                <a:buChar char="•"/>
              </a:pPr>
              <a:r>
                <a:rPr lang="en-US" sz="1400" dirty="0">
                  <a:solidFill>
                    <a:srgbClr val="000000"/>
                  </a:solidFill>
                  <a:cs typeface="Arial" panose="020B0604020202020204" pitchFamily="34" charset="0"/>
                </a:rPr>
                <a:t>Design Documentation</a:t>
              </a:r>
            </a:p>
            <a:p>
              <a:pPr marL="115888" indent="-115888" algn="l">
                <a:buFontTx/>
                <a:buChar char="•"/>
              </a:pPr>
              <a:r>
                <a:rPr lang="en-US" sz="1400" dirty="0">
                  <a:solidFill>
                    <a:srgbClr val="000000"/>
                  </a:solidFill>
                  <a:cs typeface="Arial" panose="020B0604020202020204" pitchFamily="34" charset="0"/>
                </a:rPr>
                <a:t>Configuration Mgt</a:t>
              </a:r>
            </a:p>
            <a:p>
              <a:pPr marL="115888" indent="-115888" algn="l">
                <a:buFontTx/>
                <a:buChar char="•"/>
              </a:pPr>
              <a:r>
                <a:rPr lang="en-US" sz="1400" dirty="0">
                  <a:solidFill>
                    <a:srgbClr val="000000"/>
                  </a:solidFill>
                  <a:cs typeface="Arial" panose="020B0604020202020204" pitchFamily="34" charset="0"/>
                </a:rPr>
                <a:t>V&amp;V Results</a:t>
              </a:r>
            </a:p>
            <a:p>
              <a:pPr marL="115888" indent="-115888" algn="l">
                <a:buFontTx/>
                <a:buChar char="•"/>
              </a:pPr>
              <a:r>
                <a:rPr lang="en-US" sz="1400" dirty="0">
                  <a:solidFill>
                    <a:srgbClr val="000000"/>
                  </a:solidFill>
                  <a:cs typeface="Arial" panose="020B0604020202020204" pitchFamily="34" charset="0"/>
                </a:rPr>
                <a:t>Etc.</a:t>
              </a:r>
            </a:p>
            <a:p>
              <a:pPr marL="115888" indent="-115888" algn="l">
                <a:buFontTx/>
                <a:buChar char="•"/>
              </a:pPr>
              <a:endParaRPr lang="en-US" sz="1400" dirty="0">
                <a:solidFill>
                  <a:srgbClr val="000000"/>
                </a:solidFill>
                <a:cs typeface="Arial" panose="020B0604020202020204" pitchFamily="34" charset="0"/>
              </a:endParaRPr>
            </a:p>
            <a:p>
              <a:pPr marL="115888" indent="-115888" algn="l" latinLnBrk="1">
                <a:buFontTx/>
                <a:buChar char="•"/>
              </a:pPr>
              <a:endParaRPr lang="en-US" sz="1400" dirty="0">
                <a:solidFill>
                  <a:srgbClr val="000000"/>
                </a:solidFill>
                <a:cs typeface="Arial" panose="020B0604020202020204" pitchFamily="34" charset="0"/>
              </a:endParaRPr>
            </a:p>
          </p:txBody>
        </p:sp>
        <p:cxnSp>
          <p:nvCxnSpPr>
            <p:cNvPr id="318478" name="AutoShape 1038"/>
            <p:cNvCxnSpPr>
              <a:cxnSpLocks noChangeShapeType="1"/>
              <a:stCxn id="318471" idx="3"/>
              <a:endCxn id="318474" idx="1"/>
            </p:cNvCxnSpPr>
            <p:nvPr/>
          </p:nvCxnSpPr>
          <p:spPr bwMode="auto">
            <a:xfrm flipV="1">
              <a:off x="2959888" y="1765959"/>
              <a:ext cx="569125" cy="14293"/>
            </a:xfrm>
            <a:prstGeom prst="straightConnector1">
              <a:avLst/>
            </a:prstGeom>
            <a:noFill/>
            <a:ln w="28575">
              <a:solidFill>
                <a:schemeClr val="tx1"/>
              </a:solidFill>
              <a:round/>
              <a:headEnd type="none" w="sm" len="sm"/>
              <a:tailEnd type="triangle" w="med" len="med"/>
            </a:ln>
            <a:effectLst/>
          </p:spPr>
        </p:cxnSp>
        <p:cxnSp>
          <p:nvCxnSpPr>
            <p:cNvPr id="318479" name="AutoShape 1039"/>
            <p:cNvCxnSpPr>
              <a:cxnSpLocks noChangeShapeType="1"/>
              <a:stCxn id="318474" idx="3"/>
              <a:endCxn id="318472" idx="1"/>
            </p:cNvCxnSpPr>
            <p:nvPr/>
          </p:nvCxnSpPr>
          <p:spPr bwMode="auto">
            <a:xfrm>
              <a:off x="5610225" y="1765959"/>
              <a:ext cx="573088" cy="20773"/>
            </a:xfrm>
            <a:prstGeom prst="straightConnector1">
              <a:avLst/>
            </a:prstGeom>
            <a:noFill/>
            <a:ln w="28575">
              <a:solidFill>
                <a:schemeClr val="tx1"/>
              </a:solidFill>
              <a:round/>
              <a:headEnd type="triangle" w="med" len="med"/>
              <a:tailEnd/>
            </a:ln>
            <a:effectLst/>
          </p:spPr>
        </p:cxnSp>
        <p:cxnSp>
          <p:nvCxnSpPr>
            <p:cNvPr id="318480" name="AutoShape 1040"/>
            <p:cNvCxnSpPr>
              <a:cxnSpLocks noChangeShapeType="1"/>
              <a:stCxn id="318474" idx="2"/>
              <a:endCxn id="318473" idx="0"/>
            </p:cNvCxnSpPr>
            <p:nvPr/>
          </p:nvCxnSpPr>
          <p:spPr bwMode="auto">
            <a:xfrm>
              <a:off x="4569619" y="2004742"/>
              <a:ext cx="1238" cy="433658"/>
            </a:xfrm>
            <a:prstGeom prst="straightConnector1">
              <a:avLst/>
            </a:prstGeom>
            <a:noFill/>
            <a:ln w="28575">
              <a:solidFill>
                <a:schemeClr val="tx1"/>
              </a:solidFill>
              <a:round/>
              <a:headEnd type="none" w="sm" len="sm"/>
              <a:tailEnd type="triangle" w="med" len="med"/>
            </a:ln>
            <a:effectLst/>
          </p:spPr>
        </p:cxnSp>
        <p:cxnSp>
          <p:nvCxnSpPr>
            <p:cNvPr id="318481" name="AutoShape 1041"/>
            <p:cNvCxnSpPr>
              <a:cxnSpLocks noChangeShapeType="1"/>
            </p:cNvCxnSpPr>
            <p:nvPr/>
          </p:nvCxnSpPr>
          <p:spPr bwMode="auto">
            <a:xfrm>
              <a:off x="4570857" y="3444421"/>
              <a:ext cx="1143" cy="357188"/>
            </a:xfrm>
            <a:prstGeom prst="straightConnector1">
              <a:avLst/>
            </a:prstGeom>
            <a:noFill/>
            <a:ln w="28575">
              <a:solidFill>
                <a:schemeClr val="tx1"/>
              </a:solidFill>
              <a:round/>
              <a:headEnd type="none" w="sm" len="sm"/>
              <a:tailEnd type="triangle" w="med" len="med"/>
            </a:ln>
            <a:effectLst/>
          </p:spPr>
        </p:cxnSp>
        <p:sp>
          <p:nvSpPr>
            <p:cNvPr id="318482" name="Rectangle 1042"/>
            <p:cNvSpPr>
              <a:spLocks noChangeArrowheads="1"/>
            </p:cNvSpPr>
            <p:nvPr/>
          </p:nvSpPr>
          <p:spPr bwMode="auto">
            <a:xfrm>
              <a:off x="5756275" y="1322388"/>
              <a:ext cx="3041650" cy="2635250"/>
            </a:xfrm>
            <a:prstGeom prst="rect">
              <a:avLst/>
            </a:prstGeom>
            <a:noFill/>
            <a:ln w="38100">
              <a:solidFill>
                <a:srgbClr val="7030A0"/>
              </a:solidFill>
              <a:miter lim="800000"/>
              <a:headEnd/>
              <a:tailEnd/>
            </a:ln>
            <a:effectLst/>
          </p:spPr>
          <p:txBody>
            <a:bodyPr wrap="none" anchor="ctr"/>
            <a:lstStyle/>
            <a:p>
              <a:pPr>
                <a:lnSpc>
                  <a:spcPct val="100000"/>
                </a:lnSpc>
              </a:pPr>
              <a:endParaRPr lang="en-US" sz="1200" b="0" dirty="0">
                <a:solidFill>
                  <a:srgbClr val="FF3300"/>
                </a:solidFill>
                <a:cs typeface="Arial" panose="020B0604020202020204" pitchFamily="34" charset="0"/>
              </a:endParaRPr>
            </a:p>
          </p:txBody>
        </p:sp>
        <p:sp>
          <p:nvSpPr>
            <p:cNvPr id="318483" name="Rectangle 1043"/>
            <p:cNvSpPr>
              <a:spLocks noChangeArrowheads="1"/>
            </p:cNvSpPr>
            <p:nvPr/>
          </p:nvSpPr>
          <p:spPr bwMode="auto">
            <a:xfrm>
              <a:off x="457200" y="1309688"/>
              <a:ext cx="2932113" cy="2647950"/>
            </a:xfrm>
            <a:prstGeom prst="rect">
              <a:avLst/>
            </a:prstGeom>
            <a:noFill/>
            <a:ln w="38100">
              <a:solidFill>
                <a:srgbClr val="0000FF"/>
              </a:solidFill>
              <a:miter lim="800000"/>
              <a:headEnd/>
              <a:tailEnd/>
            </a:ln>
            <a:effectLst/>
          </p:spPr>
          <p:txBody>
            <a:bodyPr wrap="none" anchor="ctr"/>
            <a:lstStyle/>
            <a:p>
              <a:pPr>
                <a:lnSpc>
                  <a:spcPct val="100000"/>
                </a:lnSpc>
              </a:pPr>
              <a:endParaRPr lang="en-US" sz="1200" b="0" dirty="0">
                <a:solidFill>
                  <a:srgbClr val="FF3300"/>
                </a:solidFill>
                <a:cs typeface="Arial" panose="020B0604020202020204" pitchFamily="34" charset="0"/>
              </a:endParaRPr>
            </a:p>
          </p:txBody>
        </p:sp>
        <p:sp>
          <p:nvSpPr>
            <p:cNvPr id="318484" name="Text Box 1044"/>
            <p:cNvSpPr txBox="1">
              <a:spLocks noChangeArrowheads="1"/>
            </p:cNvSpPr>
            <p:nvPr/>
          </p:nvSpPr>
          <p:spPr bwMode="auto">
            <a:xfrm>
              <a:off x="609600" y="3498850"/>
              <a:ext cx="2514600" cy="429413"/>
            </a:xfrm>
            <a:prstGeom prst="rect">
              <a:avLst/>
            </a:prstGeom>
            <a:noFill/>
            <a:ln w="9525">
              <a:noFill/>
              <a:miter lim="800000"/>
              <a:headEnd/>
              <a:tailEnd/>
            </a:ln>
            <a:effectLst/>
          </p:spPr>
          <p:txBody>
            <a:bodyPr>
              <a:spAutoFit/>
            </a:bodyPr>
            <a:lstStyle/>
            <a:p>
              <a:pPr>
                <a:lnSpc>
                  <a:spcPct val="50000"/>
                </a:lnSpc>
                <a:spcBef>
                  <a:spcPct val="50000"/>
                </a:spcBef>
              </a:pPr>
              <a:r>
                <a:rPr lang="en-US" sz="1400" dirty="0">
                  <a:solidFill>
                    <a:srgbClr val="0000FF"/>
                  </a:solidFill>
                  <a:cs typeface="Arial" panose="020B0604020202020204" pitchFamily="34" charset="0"/>
                </a:rPr>
                <a:t>Defined by the User</a:t>
              </a:r>
            </a:p>
            <a:p>
              <a:pPr>
                <a:lnSpc>
                  <a:spcPct val="50000"/>
                </a:lnSpc>
                <a:spcBef>
                  <a:spcPct val="50000"/>
                </a:spcBef>
              </a:pPr>
              <a:r>
                <a:rPr lang="en-US" sz="1400" dirty="0">
                  <a:solidFill>
                    <a:srgbClr val="0000FF"/>
                  </a:solidFill>
                  <a:cs typeface="Arial" panose="020B0604020202020204" pitchFamily="34" charset="0"/>
                </a:rPr>
                <a:t>(Formally or Implied)</a:t>
              </a:r>
            </a:p>
          </p:txBody>
        </p:sp>
        <p:sp>
          <p:nvSpPr>
            <p:cNvPr id="318485" name="Text Box 1045"/>
            <p:cNvSpPr txBox="1">
              <a:spLocks noChangeArrowheads="1"/>
            </p:cNvSpPr>
            <p:nvPr/>
          </p:nvSpPr>
          <p:spPr bwMode="auto">
            <a:xfrm>
              <a:off x="5795548" y="3417888"/>
              <a:ext cx="3007554" cy="523220"/>
            </a:xfrm>
            <a:prstGeom prst="rect">
              <a:avLst/>
            </a:prstGeom>
            <a:noFill/>
            <a:ln w="9525">
              <a:noFill/>
              <a:miter lim="800000"/>
              <a:headEnd/>
              <a:tailEnd/>
            </a:ln>
            <a:effectLst/>
          </p:spPr>
          <p:txBody>
            <a:bodyPr wrap="none">
              <a:spAutoFit/>
            </a:bodyPr>
            <a:lstStyle/>
            <a:p>
              <a:pPr>
                <a:lnSpc>
                  <a:spcPct val="100000"/>
                </a:lnSpc>
              </a:pPr>
              <a:r>
                <a:rPr lang="en-US" sz="1400" dirty="0">
                  <a:solidFill>
                    <a:srgbClr val="7030A0"/>
                  </a:solidFill>
                  <a:effectLst>
                    <a:outerShdw blurRad="38100" dist="38100" dir="2700000" algn="tl">
                      <a:srgbClr val="C0C0C0"/>
                    </a:outerShdw>
                  </a:effectLst>
                  <a:cs typeface="Arial" panose="020B0604020202020204" pitchFamily="34" charset="0"/>
                </a:rPr>
                <a:t>Provided by the Model Developer</a:t>
              </a:r>
            </a:p>
            <a:p>
              <a:pPr>
                <a:lnSpc>
                  <a:spcPct val="100000"/>
                </a:lnSpc>
              </a:pPr>
              <a:r>
                <a:rPr lang="en-US" sz="1400" dirty="0">
                  <a:solidFill>
                    <a:srgbClr val="7030A0"/>
                  </a:solidFill>
                  <a:effectLst>
                    <a:outerShdw blurRad="38100" dist="38100" dir="2700000" algn="tl">
                      <a:srgbClr val="C0C0C0"/>
                    </a:outerShdw>
                  </a:effectLst>
                  <a:cs typeface="Arial" panose="020B0604020202020204" pitchFamily="34" charset="0"/>
                </a:rPr>
                <a:t> and/or Model Proponent</a:t>
              </a:r>
            </a:p>
          </p:txBody>
        </p:sp>
        <p:sp>
          <p:nvSpPr>
            <p:cNvPr id="318490" name="Text Box 1050"/>
            <p:cNvSpPr txBox="1">
              <a:spLocks noChangeArrowheads="1"/>
            </p:cNvSpPr>
            <p:nvPr/>
          </p:nvSpPr>
          <p:spPr bwMode="auto">
            <a:xfrm>
              <a:off x="446355" y="4419600"/>
              <a:ext cx="2242603" cy="311367"/>
            </a:xfrm>
            <a:prstGeom prst="rect">
              <a:avLst/>
            </a:prstGeom>
            <a:noFill/>
            <a:ln w="12700">
              <a:noFill/>
              <a:miter lim="800000"/>
              <a:headEnd/>
              <a:tailEnd/>
            </a:ln>
            <a:effectLst/>
          </p:spPr>
          <p:txBody>
            <a:bodyPr wrap="none" lIns="90488" tIns="44450" rIns="90488" bIns="44450">
              <a:spAutoFit/>
            </a:bodyPr>
            <a:lstStyle/>
            <a:p>
              <a:r>
                <a:rPr lang="en-US" sz="1600" dirty="0">
                  <a:solidFill>
                    <a:srgbClr val="7C7CAA"/>
                  </a:solidFill>
                  <a:cs typeface="Arial" panose="020B0604020202020204" pitchFamily="34" charset="0"/>
                </a:rPr>
                <a:t>PROBLEM CONTEXT</a:t>
              </a:r>
            </a:p>
          </p:txBody>
        </p:sp>
      </p:grpSp>
      <p:sp>
        <p:nvSpPr>
          <p:cNvPr id="21" name="Title 1">
            <a:extLst>
              <a:ext uri="{FF2B5EF4-FFF2-40B4-BE49-F238E27FC236}">
                <a16:creationId xmlns:a16="http://schemas.microsoft.com/office/drawing/2014/main" id="{E05E37B8-D3FE-86AA-A081-972001E3AA87}"/>
              </a:ext>
            </a:extLst>
          </p:cNvPr>
          <p:cNvSpPr txBox="1">
            <a:spLocks/>
          </p:cNvSpPr>
          <p:nvPr/>
        </p:nvSpPr>
        <p:spPr>
          <a:xfrm>
            <a:off x="628650" y="438835"/>
            <a:ext cx="7886700" cy="646331"/>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The Essence of Accreditation</a:t>
            </a:r>
          </a:p>
        </p:txBody>
      </p:sp>
      <p:sp>
        <p:nvSpPr>
          <p:cNvPr id="3" name="Slide Number Placeholder 2">
            <a:extLst>
              <a:ext uri="{FF2B5EF4-FFF2-40B4-BE49-F238E27FC236}">
                <a16:creationId xmlns:a16="http://schemas.microsoft.com/office/drawing/2014/main" id="{8994C2EE-43B6-38C1-D692-264782A5E3EA}"/>
              </a:ext>
            </a:extLst>
          </p:cNvPr>
          <p:cNvSpPr>
            <a:spLocks noGrp="1"/>
          </p:cNvSpPr>
          <p:nvPr>
            <p:ph type="sldNum" sz="quarter" idx="12"/>
          </p:nvPr>
        </p:nvSpPr>
        <p:spPr/>
        <p:txBody>
          <a:bodyPr/>
          <a:lstStyle/>
          <a:p>
            <a:fld id="{C1DA28E7-6C27-414B-9E47-196AFE27788E}" type="slidenum">
              <a:rPr lang="en-US" smtClean="0"/>
              <a:t>13</a:t>
            </a:fld>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a:xfrm>
            <a:off x="421193" y="1657731"/>
            <a:ext cx="8382000" cy="4985980"/>
          </a:xfrm>
        </p:spPr>
        <p:txBody>
          <a:bodyPr>
            <a:spAutoFit/>
          </a:bodyPr>
          <a:lstStyle/>
          <a:p>
            <a:pPr marL="0" indent="0" algn="ctr">
              <a:lnSpc>
                <a:spcPct val="100000"/>
              </a:lnSpc>
              <a:spcBef>
                <a:spcPts val="0"/>
              </a:spcBef>
              <a:spcAft>
                <a:spcPts val="600"/>
              </a:spcAft>
              <a:buNone/>
            </a:pPr>
            <a:r>
              <a:rPr lang="en-US" sz="1800" b="1" dirty="0">
                <a:solidFill>
                  <a:srgbClr val="FF0000"/>
                </a:solidFill>
              </a:rPr>
              <a:t>V&amp;V is a “rheostat” gradually shining light on the problem: how much light you need depends on the risks of using M&amp;S results</a:t>
            </a:r>
          </a:p>
          <a:p>
            <a:pPr marL="227013" indent="-227013">
              <a:lnSpc>
                <a:spcPct val="100000"/>
              </a:lnSpc>
              <a:spcBef>
                <a:spcPts val="0"/>
              </a:spcBef>
            </a:pPr>
            <a:r>
              <a:rPr lang="en-US" sz="1800" b="1" dirty="0"/>
              <a:t>If you need to stumble to the bathroom in the middle of the night:</a:t>
            </a:r>
          </a:p>
          <a:p>
            <a:pPr marL="574675" lvl="1" indent="-227013">
              <a:lnSpc>
                <a:spcPct val="100000"/>
              </a:lnSpc>
              <a:spcBef>
                <a:spcPts val="0"/>
              </a:spcBef>
              <a:spcAft>
                <a:spcPts val="600"/>
              </a:spcAft>
            </a:pPr>
            <a:r>
              <a:rPr lang="en-US" sz="1600" b="1" dirty="0"/>
              <a:t>You only need a little light to keep from stubbing your toe on the dresser</a:t>
            </a:r>
            <a:endParaRPr lang="en-US" sz="1600" b="1" dirty="0">
              <a:solidFill>
                <a:srgbClr val="0070C0"/>
              </a:solidFill>
            </a:endParaRPr>
          </a:p>
          <a:p>
            <a:pPr marL="227013" indent="-227013">
              <a:lnSpc>
                <a:spcPct val="100000"/>
              </a:lnSpc>
              <a:spcBef>
                <a:spcPts val="0"/>
              </a:spcBef>
            </a:pPr>
            <a:r>
              <a:rPr lang="en-US" sz="1800" b="1" dirty="0"/>
              <a:t>If you need to shave before that big interview:</a:t>
            </a:r>
          </a:p>
          <a:p>
            <a:pPr marL="574675" lvl="1" indent="-227013">
              <a:lnSpc>
                <a:spcPct val="100000"/>
              </a:lnSpc>
              <a:spcBef>
                <a:spcPts val="0"/>
              </a:spcBef>
              <a:spcAft>
                <a:spcPts val="600"/>
              </a:spcAft>
            </a:pPr>
            <a:r>
              <a:rPr lang="en-US" sz="1600" b="1" dirty="0"/>
              <a:t>You need more light to avoid cutting yourself</a:t>
            </a:r>
          </a:p>
          <a:p>
            <a:pPr marL="227013" indent="-227013">
              <a:lnSpc>
                <a:spcPct val="100000"/>
              </a:lnSpc>
              <a:spcBef>
                <a:spcPts val="0"/>
              </a:spcBef>
            </a:pPr>
            <a:r>
              <a:rPr lang="en-US" sz="1800" b="1" dirty="0"/>
              <a:t>If you’re performing brain surgery:</a:t>
            </a:r>
          </a:p>
          <a:p>
            <a:pPr marL="574675" lvl="1" indent="-227013">
              <a:lnSpc>
                <a:spcPct val="100000"/>
              </a:lnSpc>
              <a:spcBef>
                <a:spcPts val="0"/>
              </a:spcBef>
              <a:spcAft>
                <a:spcPts val="600"/>
              </a:spcAft>
            </a:pPr>
            <a:r>
              <a:rPr lang="en-US" sz="1600" b="1" dirty="0"/>
              <a:t>You need a lot of light to keep from killing someone!</a:t>
            </a:r>
          </a:p>
          <a:p>
            <a:pPr marL="227013" indent="-227013">
              <a:lnSpc>
                <a:spcPct val="100000"/>
              </a:lnSpc>
              <a:spcBef>
                <a:spcPts val="0"/>
              </a:spcBef>
            </a:pPr>
            <a:r>
              <a:rPr lang="en-US" sz="1800" b="1" dirty="0"/>
              <a:t>If you’re developing system requirements:</a:t>
            </a:r>
          </a:p>
          <a:p>
            <a:pPr marL="574675" lvl="1" indent="-227013">
              <a:lnSpc>
                <a:spcPct val="100000"/>
              </a:lnSpc>
              <a:spcBef>
                <a:spcPts val="0"/>
              </a:spcBef>
              <a:spcAft>
                <a:spcPts val="600"/>
              </a:spcAft>
            </a:pPr>
            <a:r>
              <a:rPr lang="en-US" sz="1600" b="1" dirty="0"/>
              <a:t>You may only need a little information to support M&amp;S use early in the program</a:t>
            </a:r>
          </a:p>
          <a:p>
            <a:pPr marL="227013" indent="-227013">
              <a:lnSpc>
                <a:spcPct val="100000"/>
              </a:lnSpc>
              <a:spcBef>
                <a:spcPts val="0"/>
              </a:spcBef>
            </a:pPr>
            <a:r>
              <a:rPr lang="en-US" sz="1800" b="1" dirty="0"/>
              <a:t>If you’re demonstrating specification compliance:</a:t>
            </a:r>
          </a:p>
          <a:p>
            <a:pPr marL="574675" lvl="1" indent="-227013">
              <a:lnSpc>
                <a:spcPct val="100000"/>
              </a:lnSpc>
              <a:spcBef>
                <a:spcPts val="0"/>
              </a:spcBef>
              <a:spcAft>
                <a:spcPts val="600"/>
              </a:spcAft>
            </a:pPr>
            <a:r>
              <a:rPr lang="en-US" sz="1600" b="1" dirty="0"/>
              <a:t>You need to be pretty sure the M&amp;S works right, so you don’t have to absorb redevelopment costs if it leads you to the wrong design</a:t>
            </a:r>
          </a:p>
          <a:p>
            <a:pPr marL="227013" indent="-227013">
              <a:lnSpc>
                <a:spcPct val="100000"/>
              </a:lnSpc>
              <a:spcBef>
                <a:spcPts val="0"/>
              </a:spcBef>
            </a:pPr>
            <a:r>
              <a:rPr lang="en-US" sz="1800" b="1" dirty="0"/>
              <a:t>If you’re into Operational Test &amp; Evaluation:</a:t>
            </a:r>
          </a:p>
          <a:p>
            <a:pPr marL="574675" lvl="1" indent="-227013">
              <a:lnSpc>
                <a:spcPct val="100000"/>
              </a:lnSpc>
              <a:spcBef>
                <a:spcPts val="0"/>
              </a:spcBef>
              <a:spcAft>
                <a:spcPts val="600"/>
              </a:spcAft>
            </a:pPr>
            <a:r>
              <a:rPr lang="en-US" sz="1600" b="1" dirty="0"/>
              <a:t>You need to demonstrate and document that the M&amp;S works right or the OTD may cancel your system as unsuitable or ineffective!</a:t>
            </a:r>
          </a:p>
        </p:txBody>
      </p:sp>
      <p:pic>
        <p:nvPicPr>
          <p:cNvPr id="41986" name="Picture 2" descr="C:\Program Files (x86)\Microsoft Office\MEDIA\CAGCAT10\j0300840.wmf"/>
          <p:cNvPicPr>
            <a:picLocks noChangeAspect="1" noChangeArrowheads="1"/>
          </p:cNvPicPr>
          <p:nvPr/>
        </p:nvPicPr>
        <p:blipFill>
          <a:blip r:embed="rId3" cstate="print"/>
          <a:srcRect/>
          <a:stretch>
            <a:fillRect/>
          </a:stretch>
        </p:blipFill>
        <p:spPr bwMode="auto">
          <a:xfrm>
            <a:off x="6838950" y="2895600"/>
            <a:ext cx="1676400" cy="1412061"/>
          </a:xfrm>
          <a:prstGeom prst="rect">
            <a:avLst/>
          </a:prstGeom>
          <a:noFill/>
        </p:spPr>
      </p:pic>
      <p:sp>
        <p:nvSpPr>
          <p:cNvPr id="6" name="Title 1">
            <a:extLst>
              <a:ext uri="{FF2B5EF4-FFF2-40B4-BE49-F238E27FC236}">
                <a16:creationId xmlns:a16="http://schemas.microsoft.com/office/drawing/2014/main" id="{CFE5483F-6696-EDA2-A922-2F88F5020DD7}"/>
              </a:ext>
            </a:extLst>
          </p:cNvPr>
          <p:cNvSpPr txBox="1">
            <a:spLocks/>
          </p:cNvSpPr>
          <p:nvPr/>
        </p:nvSpPr>
        <p:spPr>
          <a:xfrm>
            <a:off x="628650" y="0"/>
            <a:ext cx="7886700" cy="1754326"/>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V&amp;V is a Process – Accreditation is the</a:t>
            </a:r>
            <a:br>
              <a:rPr lang="en-US" dirty="0"/>
            </a:br>
            <a:r>
              <a:rPr lang="en-US" dirty="0"/>
              <a:t>Decision – Risk is the Metric</a:t>
            </a:r>
          </a:p>
        </p:txBody>
      </p:sp>
      <p:sp>
        <p:nvSpPr>
          <p:cNvPr id="2" name="Slide Number Placeholder 1">
            <a:extLst>
              <a:ext uri="{FF2B5EF4-FFF2-40B4-BE49-F238E27FC236}">
                <a16:creationId xmlns:a16="http://schemas.microsoft.com/office/drawing/2014/main" id="{0A43629F-1833-0497-C0D9-138498055DA9}"/>
              </a:ext>
            </a:extLst>
          </p:cNvPr>
          <p:cNvSpPr>
            <a:spLocks noGrp="1"/>
          </p:cNvSpPr>
          <p:nvPr>
            <p:ph type="sldNum" sz="quarter" idx="12"/>
          </p:nvPr>
        </p:nvSpPr>
        <p:spPr/>
        <p:txBody>
          <a:bodyPr/>
          <a:lstStyle/>
          <a:p>
            <a:fld id="{C1DA28E7-6C27-414B-9E47-196AFE27788E}" type="slidenum">
              <a:rPr lang="en-US" smtClean="0"/>
              <a:t>14</a:t>
            </a:fld>
            <a:endParaRPr lang="en-US" dirty="0"/>
          </a:p>
        </p:txBody>
      </p:sp>
    </p:spTree>
    <p:extLst>
      <p:ext uri="{BB962C8B-B14F-4D97-AF65-F5344CB8AC3E}">
        <p14:creationId xmlns:p14="http://schemas.microsoft.com/office/powerpoint/2010/main" val="137796519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89B0A3D-4AE3-E39B-D271-333764A9E72D}"/>
              </a:ext>
            </a:extLst>
          </p:cNvPr>
          <p:cNvGrpSpPr>
            <a:grpSpLocks noChangeAspect="1"/>
          </p:cNvGrpSpPr>
          <p:nvPr/>
        </p:nvGrpSpPr>
        <p:grpSpPr>
          <a:xfrm>
            <a:off x="170726" y="1360562"/>
            <a:ext cx="8815118" cy="5370110"/>
            <a:chOff x="55400" y="1219200"/>
            <a:chExt cx="9012400" cy="5490293"/>
          </a:xfrm>
        </p:grpSpPr>
        <p:sp>
          <p:nvSpPr>
            <p:cNvPr id="8" name="Rectangle 7">
              <a:extLst>
                <a:ext uri="{FF2B5EF4-FFF2-40B4-BE49-F238E27FC236}">
                  <a16:creationId xmlns:a16="http://schemas.microsoft.com/office/drawing/2014/main" id="{B0B1B546-7D92-DAA6-17F8-9D7B3ED101FE}"/>
                </a:ext>
              </a:extLst>
            </p:cNvPr>
            <p:cNvSpPr/>
            <p:nvPr/>
          </p:nvSpPr>
          <p:spPr>
            <a:xfrm>
              <a:off x="6019800" y="2772122"/>
              <a:ext cx="3048000" cy="222304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Rectangle 8">
              <a:extLst>
                <a:ext uri="{FF2B5EF4-FFF2-40B4-BE49-F238E27FC236}">
                  <a16:creationId xmlns:a16="http://schemas.microsoft.com/office/drawing/2014/main" id="{79467ED4-E4B4-AF55-9EE5-AB6B0E8109EF}"/>
                </a:ext>
              </a:extLst>
            </p:cNvPr>
            <p:cNvSpPr/>
            <p:nvPr/>
          </p:nvSpPr>
          <p:spPr>
            <a:xfrm>
              <a:off x="6146918" y="1219200"/>
              <a:ext cx="1244482" cy="746689"/>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18D0EB5B-81B3-111C-A006-ADCEB7238FF1}"/>
                </a:ext>
              </a:extLst>
            </p:cNvPr>
            <p:cNvSpPr/>
            <p:nvPr/>
          </p:nvSpPr>
          <p:spPr>
            <a:xfrm>
              <a:off x="6146918" y="1219200"/>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Conduct Preliminary Risk Assessment</a:t>
              </a:r>
            </a:p>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(Capability, Accuracy, Usability)</a:t>
              </a:r>
            </a:p>
          </p:txBody>
        </p:sp>
        <p:sp>
          <p:nvSpPr>
            <p:cNvPr id="11" name="Rectangle 10">
              <a:extLst>
                <a:ext uri="{FF2B5EF4-FFF2-40B4-BE49-F238E27FC236}">
                  <a16:creationId xmlns:a16="http://schemas.microsoft.com/office/drawing/2014/main" id="{4F5311AC-5456-4049-3448-A82F27FA6332}"/>
                </a:ext>
              </a:extLst>
            </p:cNvPr>
            <p:cNvSpPr/>
            <p:nvPr/>
          </p:nvSpPr>
          <p:spPr>
            <a:xfrm>
              <a:off x="7670918" y="1223093"/>
              <a:ext cx="1244482" cy="746689"/>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CBC20F4F-1618-559D-FBDB-62C81DC0E36F}"/>
                </a:ext>
              </a:extLst>
            </p:cNvPr>
            <p:cNvSpPr/>
            <p:nvPr/>
          </p:nvSpPr>
          <p:spPr>
            <a:xfrm>
              <a:off x="7670918" y="1223093"/>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Develop Accreditation Plan</a:t>
              </a:r>
            </a:p>
          </p:txBody>
        </p:sp>
        <p:sp>
          <p:nvSpPr>
            <p:cNvPr id="13" name="Rectangle 12">
              <a:extLst>
                <a:ext uri="{FF2B5EF4-FFF2-40B4-BE49-F238E27FC236}">
                  <a16:creationId xmlns:a16="http://schemas.microsoft.com/office/drawing/2014/main" id="{D90BEAAB-6D76-299F-3D6C-100BC2651576}"/>
                </a:ext>
              </a:extLst>
            </p:cNvPr>
            <p:cNvSpPr/>
            <p:nvPr/>
          </p:nvSpPr>
          <p:spPr>
            <a:xfrm>
              <a:off x="7670918" y="2910047"/>
              <a:ext cx="1244482" cy="746689"/>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AD56E878-E158-2003-FF85-C320B29047C2}"/>
                </a:ext>
              </a:extLst>
            </p:cNvPr>
            <p:cNvSpPr/>
            <p:nvPr/>
          </p:nvSpPr>
          <p:spPr>
            <a:xfrm>
              <a:off x="7670918" y="2910047"/>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Develop V&amp;V Plan</a:t>
              </a:r>
            </a:p>
          </p:txBody>
        </p:sp>
        <p:sp>
          <p:nvSpPr>
            <p:cNvPr id="15" name="Rectangle 14">
              <a:extLst>
                <a:ext uri="{FF2B5EF4-FFF2-40B4-BE49-F238E27FC236}">
                  <a16:creationId xmlns:a16="http://schemas.microsoft.com/office/drawing/2014/main" id="{AB1DA40D-5037-46D3-AAC6-FA77717B3B84}"/>
                </a:ext>
              </a:extLst>
            </p:cNvPr>
            <p:cNvSpPr/>
            <p:nvPr/>
          </p:nvSpPr>
          <p:spPr>
            <a:xfrm>
              <a:off x="2641718" y="4038600"/>
              <a:ext cx="1244482" cy="746689"/>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B4E2DD29-343B-BDE2-6C11-8E0075976391}"/>
                </a:ext>
              </a:extLst>
            </p:cNvPr>
            <p:cNvSpPr/>
            <p:nvPr/>
          </p:nvSpPr>
          <p:spPr>
            <a:xfrm>
              <a:off x="2641718" y="4038600"/>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Write Accreditation Report and Make Recommendation</a:t>
              </a:r>
            </a:p>
          </p:txBody>
        </p:sp>
        <p:sp>
          <p:nvSpPr>
            <p:cNvPr id="17" name="Rectangle 16">
              <a:extLst>
                <a:ext uri="{FF2B5EF4-FFF2-40B4-BE49-F238E27FC236}">
                  <a16:creationId xmlns:a16="http://schemas.microsoft.com/office/drawing/2014/main" id="{F4FF4445-C8EA-E30C-FA95-654CB5EAD4DE}"/>
                </a:ext>
              </a:extLst>
            </p:cNvPr>
            <p:cNvSpPr/>
            <p:nvPr/>
          </p:nvSpPr>
          <p:spPr>
            <a:xfrm>
              <a:off x="4419600" y="5349311"/>
              <a:ext cx="1244482" cy="746689"/>
            </a:xfrm>
            <a:prstGeom prst="rect">
              <a:avLst/>
            </a:prstGeom>
            <a:solidFill>
              <a:srgbClr val="FFFF00"/>
            </a:solidFill>
            <a:ln>
              <a:solidFill>
                <a:srgbClr val="71893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Rectangle 17">
              <a:extLst>
                <a:ext uri="{FF2B5EF4-FFF2-40B4-BE49-F238E27FC236}">
                  <a16:creationId xmlns:a16="http://schemas.microsoft.com/office/drawing/2014/main" id="{0F5570F7-ADFA-D16A-E7B9-022D6FD26436}"/>
                </a:ext>
              </a:extLst>
            </p:cNvPr>
            <p:cNvSpPr/>
            <p:nvPr/>
          </p:nvSpPr>
          <p:spPr>
            <a:xfrm>
              <a:off x="4419600" y="5349311"/>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sysClr val="windowText" lastClr="000000"/>
                  </a:solidFill>
                  <a:effectLst/>
                  <a:uLnTx/>
                  <a:uFillTx/>
                  <a:latin typeface="Calibri"/>
                  <a:ea typeface="+mn-ea"/>
                  <a:cs typeface="+mn-cs"/>
                </a:rPr>
                <a:t>M&amp;S Accreditation Decision</a:t>
              </a:r>
            </a:p>
          </p:txBody>
        </p:sp>
        <p:cxnSp>
          <p:nvCxnSpPr>
            <p:cNvPr id="19" name="Straight Arrow Connector 18">
              <a:extLst>
                <a:ext uri="{FF2B5EF4-FFF2-40B4-BE49-F238E27FC236}">
                  <a16:creationId xmlns:a16="http://schemas.microsoft.com/office/drawing/2014/main" id="{B28FC2C9-8A60-E160-1321-4C720CEF98F9}"/>
                </a:ext>
              </a:extLst>
            </p:cNvPr>
            <p:cNvCxnSpPr>
              <a:stCxn id="74" idx="3"/>
              <a:endCxn id="76" idx="1"/>
            </p:cNvCxnSpPr>
            <p:nvPr/>
          </p:nvCxnSpPr>
          <p:spPr>
            <a:xfrm>
              <a:off x="2761058" y="1592545"/>
              <a:ext cx="210742" cy="281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CA1094EC-39A7-0DF1-B887-FE21F74D2520}"/>
                </a:ext>
              </a:extLst>
            </p:cNvPr>
            <p:cNvCxnSpPr>
              <a:endCxn id="9" idx="1"/>
            </p:cNvCxnSpPr>
            <p:nvPr/>
          </p:nvCxnSpPr>
          <p:spPr>
            <a:xfrm>
              <a:off x="5664082" y="1592545"/>
              <a:ext cx="482836" cy="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DD76C144-E7E3-E0F1-BF89-B88189A8C5DC}"/>
                </a:ext>
              </a:extLst>
            </p:cNvPr>
            <p:cNvCxnSpPr>
              <a:stCxn id="9" idx="3"/>
              <a:endCxn id="12" idx="1"/>
            </p:cNvCxnSpPr>
            <p:nvPr/>
          </p:nvCxnSpPr>
          <p:spPr>
            <a:xfrm>
              <a:off x="7391400" y="1592545"/>
              <a:ext cx="279518" cy="3893"/>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298C9516-DAE1-7AAE-415A-9EDD556D38E0}"/>
                </a:ext>
              </a:extLst>
            </p:cNvPr>
            <p:cNvCxnSpPr>
              <a:stCxn id="15" idx="2"/>
            </p:cNvCxnSpPr>
            <p:nvPr/>
          </p:nvCxnSpPr>
          <p:spPr>
            <a:xfrm>
              <a:off x="3263959" y="4785289"/>
              <a:ext cx="0" cy="564022"/>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06EE2A6A-03C1-1D29-1436-AD637707735D}"/>
                </a:ext>
              </a:extLst>
            </p:cNvPr>
            <p:cNvCxnSpPr>
              <a:endCxn id="18" idx="1"/>
            </p:cNvCxnSpPr>
            <p:nvPr/>
          </p:nvCxnSpPr>
          <p:spPr>
            <a:xfrm>
              <a:off x="3886200" y="5722656"/>
              <a:ext cx="533400" cy="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53A0D7AA-24E8-269F-630E-F881529D6B43}"/>
                </a:ext>
              </a:extLst>
            </p:cNvPr>
            <p:cNvSpPr/>
            <p:nvPr/>
          </p:nvSpPr>
          <p:spPr>
            <a:xfrm>
              <a:off x="55400" y="1219200"/>
              <a:ext cx="1244482" cy="746689"/>
            </a:xfrm>
            <a:prstGeom prst="rect">
              <a:avLst/>
            </a:prstGeom>
            <a:gradFill>
              <a:gsLst>
                <a:gs pos="0">
                  <a:schemeClr val="accent2">
                    <a:lumMod val="40000"/>
                    <a:lumOff val="60000"/>
                  </a:schemeClr>
                </a:gs>
                <a:gs pos="50000">
                  <a:schemeClr val="accent3">
                    <a:lumMod val="100000"/>
                  </a:schemeClr>
                </a:gs>
                <a:gs pos="100000">
                  <a:schemeClr val="accent6"/>
                </a:gs>
              </a:gsLst>
              <a:lin ang="16200000" scaled="1"/>
            </a:gradFill>
            <a:ln>
              <a:solidFill>
                <a:srgbClr val="71893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Rectangle 24">
              <a:extLst>
                <a:ext uri="{FF2B5EF4-FFF2-40B4-BE49-F238E27FC236}">
                  <a16:creationId xmlns:a16="http://schemas.microsoft.com/office/drawing/2014/main" id="{2E6A413A-5E0E-6A03-5247-7E633F7A8CD6}"/>
                </a:ext>
              </a:extLst>
            </p:cNvPr>
            <p:cNvSpPr/>
            <p:nvPr/>
          </p:nvSpPr>
          <p:spPr>
            <a:xfrm>
              <a:off x="55400" y="1247012"/>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Develop Intended Use Statement and Articulate Program Requirements</a:t>
              </a:r>
            </a:p>
          </p:txBody>
        </p:sp>
        <p:cxnSp>
          <p:nvCxnSpPr>
            <p:cNvPr id="26" name="Straight Arrow Connector 25">
              <a:extLst>
                <a:ext uri="{FF2B5EF4-FFF2-40B4-BE49-F238E27FC236}">
                  <a16:creationId xmlns:a16="http://schemas.microsoft.com/office/drawing/2014/main" id="{D8615A5F-050F-2AB0-1617-FE93E4CEC245}"/>
                </a:ext>
              </a:extLst>
            </p:cNvPr>
            <p:cNvCxnSpPr>
              <a:stCxn id="77" idx="3"/>
              <a:endCxn id="80" idx="1"/>
            </p:cNvCxnSpPr>
            <p:nvPr/>
          </p:nvCxnSpPr>
          <p:spPr>
            <a:xfrm>
              <a:off x="4216282" y="1607856"/>
              <a:ext cx="203318" cy="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27" name="Rectangle 26">
              <a:extLst>
                <a:ext uri="{FF2B5EF4-FFF2-40B4-BE49-F238E27FC236}">
                  <a16:creationId xmlns:a16="http://schemas.microsoft.com/office/drawing/2014/main" id="{E6500791-B504-FD12-2BE7-2DF1A3D5CAB7}"/>
                </a:ext>
              </a:extLst>
            </p:cNvPr>
            <p:cNvSpPr/>
            <p:nvPr/>
          </p:nvSpPr>
          <p:spPr>
            <a:xfrm>
              <a:off x="1524000" y="2286000"/>
              <a:ext cx="1244482" cy="308693"/>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28" name="Rectangle 27">
              <a:extLst>
                <a:ext uri="{FF2B5EF4-FFF2-40B4-BE49-F238E27FC236}">
                  <a16:creationId xmlns:a16="http://schemas.microsoft.com/office/drawing/2014/main" id="{91DD8A42-96D1-D05C-2E46-D3008256FBE0}"/>
                </a:ext>
              </a:extLst>
            </p:cNvPr>
            <p:cNvSpPr/>
            <p:nvPr/>
          </p:nvSpPr>
          <p:spPr>
            <a:xfrm>
              <a:off x="1524000" y="2286000"/>
              <a:ext cx="1244482" cy="3086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VV&amp;A Team Support</a:t>
              </a:r>
            </a:p>
          </p:txBody>
        </p:sp>
        <p:cxnSp>
          <p:nvCxnSpPr>
            <p:cNvPr id="29" name="Straight Arrow Connector 28">
              <a:extLst>
                <a:ext uri="{FF2B5EF4-FFF2-40B4-BE49-F238E27FC236}">
                  <a16:creationId xmlns:a16="http://schemas.microsoft.com/office/drawing/2014/main" id="{D8570695-92EB-5DBD-F8BC-DB33B0437D82}"/>
                </a:ext>
              </a:extLst>
            </p:cNvPr>
            <p:cNvCxnSpPr>
              <a:stCxn id="27" idx="0"/>
              <a:endCxn id="77" idx="2"/>
            </p:cNvCxnSpPr>
            <p:nvPr/>
          </p:nvCxnSpPr>
          <p:spPr>
            <a:xfrm flipV="1">
              <a:off x="2146241" y="1981200"/>
              <a:ext cx="1447800" cy="30480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FB22D035-9F15-65D7-9465-3D77B7054E0F}"/>
                </a:ext>
              </a:extLst>
            </p:cNvPr>
            <p:cNvCxnSpPr>
              <a:stCxn id="28" idx="0"/>
            </p:cNvCxnSpPr>
            <p:nvPr/>
          </p:nvCxnSpPr>
          <p:spPr>
            <a:xfrm flipV="1">
              <a:off x="2146241" y="1962126"/>
              <a:ext cx="0" cy="323874"/>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31" name="Straight Arrow Connector 30">
              <a:extLst>
                <a:ext uri="{FF2B5EF4-FFF2-40B4-BE49-F238E27FC236}">
                  <a16:creationId xmlns:a16="http://schemas.microsoft.com/office/drawing/2014/main" id="{2EC1E099-40A7-8BA7-14AE-FA3362A9EF38}"/>
                </a:ext>
              </a:extLst>
            </p:cNvPr>
            <p:cNvCxnSpPr>
              <a:stCxn id="28" idx="0"/>
              <a:endCxn id="25" idx="2"/>
            </p:cNvCxnSpPr>
            <p:nvPr/>
          </p:nvCxnSpPr>
          <p:spPr>
            <a:xfrm flipH="1" flipV="1">
              <a:off x="677641" y="1993701"/>
              <a:ext cx="1468600" cy="292299"/>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32" name="Rounded Rectangle 90">
              <a:extLst>
                <a:ext uri="{FF2B5EF4-FFF2-40B4-BE49-F238E27FC236}">
                  <a16:creationId xmlns:a16="http://schemas.microsoft.com/office/drawing/2014/main" id="{864227E8-3E1F-5F57-E6B2-0EDC573D76AE}"/>
                </a:ext>
              </a:extLst>
            </p:cNvPr>
            <p:cNvSpPr/>
            <p:nvPr/>
          </p:nvSpPr>
          <p:spPr>
            <a:xfrm>
              <a:off x="204439" y="5881230"/>
              <a:ext cx="405161" cy="2113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3" name="TextBox 32">
              <a:extLst>
                <a:ext uri="{FF2B5EF4-FFF2-40B4-BE49-F238E27FC236}">
                  <a16:creationId xmlns:a16="http://schemas.microsoft.com/office/drawing/2014/main" id="{46415EF3-CE0C-A1AD-E741-9DF6C84BA7F6}"/>
                </a:ext>
              </a:extLst>
            </p:cNvPr>
            <p:cNvSpPr txBox="1"/>
            <p:nvPr/>
          </p:nvSpPr>
          <p:spPr>
            <a:xfrm>
              <a:off x="720658" y="5870942"/>
              <a:ext cx="1620641" cy="2321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VV&amp;A Team</a:t>
              </a:r>
            </a:p>
          </p:txBody>
        </p:sp>
        <p:sp>
          <p:nvSpPr>
            <p:cNvPr id="34" name="Rounded Rectangle 94">
              <a:extLst>
                <a:ext uri="{FF2B5EF4-FFF2-40B4-BE49-F238E27FC236}">
                  <a16:creationId xmlns:a16="http://schemas.microsoft.com/office/drawing/2014/main" id="{A2BE7976-DE9D-5290-B22F-300EC72603A5}"/>
                </a:ext>
              </a:extLst>
            </p:cNvPr>
            <p:cNvSpPr/>
            <p:nvPr/>
          </p:nvSpPr>
          <p:spPr>
            <a:xfrm>
              <a:off x="204439" y="4727942"/>
              <a:ext cx="405161" cy="21139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5" name="Rounded Rectangle 96">
              <a:extLst>
                <a:ext uri="{FF2B5EF4-FFF2-40B4-BE49-F238E27FC236}">
                  <a16:creationId xmlns:a16="http://schemas.microsoft.com/office/drawing/2014/main" id="{1529702E-0920-0E69-9B54-7F4DBA9D9FEE}"/>
                </a:ext>
              </a:extLst>
            </p:cNvPr>
            <p:cNvSpPr/>
            <p:nvPr/>
          </p:nvSpPr>
          <p:spPr>
            <a:xfrm>
              <a:off x="204439" y="4346942"/>
              <a:ext cx="405161" cy="21139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6" name="Rounded Rectangle 97">
              <a:extLst>
                <a:ext uri="{FF2B5EF4-FFF2-40B4-BE49-F238E27FC236}">
                  <a16:creationId xmlns:a16="http://schemas.microsoft.com/office/drawing/2014/main" id="{388F4F16-0D4E-EE21-67A6-7C2E65EA55EC}"/>
                </a:ext>
              </a:extLst>
            </p:cNvPr>
            <p:cNvSpPr/>
            <p:nvPr/>
          </p:nvSpPr>
          <p:spPr>
            <a:xfrm>
              <a:off x="204439" y="5108942"/>
              <a:ext cx="405161" cy="211397"/>
            </a:xfrm>
            <a:prstGeom prst="roundRect">
              <a:avLst/>
            </a:prstGeom>
            <a:solidFill>
              <a:schemeClr val="accent2">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7" name="TextBox 36">
              <a:extLst>
                <a:ext uri="{FF2B5EF4-FFF2-40B4-BE49-F238E27FC236}">
                  <a16:creationId xmlns:a16="http://schemas.microsoft.com/office/drawing/2014/main" id="{3262073B-7716-F9C9-DE3A-F0492CE9A3A5}"/>
                </a:ext>
              </a:extLst>
            </p:cNvPr>
            <p:cNvSpPr txBox="1"/>
            <p:nvPr/>
          </p:nvSpPr>
          <p:spPr>
            <a:xfrm>
              <a:off x="720658" y="4724400"/>
              <a:ext cx="1620641" cy="2321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Model User</a:t>
              </a:r>
            </a:p>
          </p:txBody>
        </p:sp>
        <p:sp>
          <p:nvSpPr>
            <p:cNvPr id="38" name="TextBox 37">
              <a:extLst>
                <a:ext uri="{FF2B5EF4-FFF2-40B4-BE49-F238E27FC236}">
                  <a16:creationId xmlns:a16="http://schemas.microsoft.com/office/drawing/2014/main" id="{68AB5189-B889-7BFD-8D0A-027ED250BA97}"/>
                </a:ext>
              </a:extLst>
            </p:cNvPr>
            <p:cNvSpPr txBox="1"/>
            <p:nvPr/>
          </p:nvSpPr>
          <p:spPr>
            <a:xfrm>
              <a:off x="720658" y="4343400"/>
              <a:ext cx="1620641" cy="2321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Program Manager</a:t>
              </a:r>
            </a:p>
          </p:txBody>
        </p:sp>
        <p:sp>
          <p:nvSpPr>
            <p:cNvPr id="39" name="TextBox 38">
              <a:extLst>
                <a:ext uri="{FF2B5EF4-FFF2-40B4-BE49-F238E27FC236}">
                  <a16:creationId xmlns:a16="http://schemas.microsoft.com/office/drawing/2014/main" id="{681EE1B8-4566-EFA0-C88D-F4BFCE6AF1AB}"/>
                </a:ext>
              </a:extLst>
            </p:cNvPr>
            <p:cNvSpPr txBox="1"/>
            <p:nvPr/>
          </p:nvSpPr>
          <p:spPr>
            <a:xfrm>
              <a:off x="720658" y="5105400"/>
              <a:ext cx="1620641" cy="2321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Model Developer</a:t>
              </a:r>
            </a:p>
          </p:txBody>
        </p:sp>
        <p:sp>
          <p:nvSpPr>
            <p:cNvPr id="40" name="Rounded Rectangle 114">
              <a:extLst>
                <a:ext uri="{FF2B5EF4-FFF2-40B4-BE49-F238E27FC236}">
                  <a16:creationId xmlns:a16="http://schemas.microsoft.com/office/drawing/2014/main" id="{7954F48A-9DF1-7951-857F-6BE57B2FF7E7}"/>
                </a:ext>
              </a:extLst>
            </p:cNvPr>
            <p:cNvSpPr/>
            <p:nvPr/>
          </p:nvSpPr>
          <p:spPr>
            <a:xfrm>
              <a:off x="207699" y="6262230"/>
              <a:ext cx="405161" cy="211397"/>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1" name="TextBox 40">
              <a:extLst>
                <a:ext uri="{FF2B5EF4-FFF2-40B4-BE49-F238E27FC236}">
                  <a16:creationId xmlns:a16="http://schemas.microsoft.com/office/drawing/2014/main" id="{B351F3D0-AEDD-FFA1-D121-4FFDEE369184}"/>
                </a:ext>
              </a:extLst>
            </p:cNvPr>
            <p:cNvSpPr txBox="1"/>
            <p:nvPr/>
          </p:nvSpPr>
          <p:spPr>
            <a:xfrm>
              <a:off x="741559" y="6251942"/>
              <a:ext cx="1620641" cy="2321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Accreditation Authority</a:t>
              </a:r>
            </a:p>
          </p:txBody>
        </p:sp>
        <p:sp>
          <p:nvSpPr>
            <p:cNvPr id="42" name="Rounded Rectangle 130">
              <a:extLst>
                <a:ext uri="{FF2B5EF4-FFF2-40B4-BE49-F238E27FC236}">
                  <a16:creationId xmlns:a16="http://schemas.microsoft.com/office/drawing/2014/main" id="{185F014B-5616-C9FD-674B-F3E610CFBF32}"/>
                </a:ext>
              </a:extLst>
            </p:cNvPr>
            <p:cNvSpPr/>
            <p:nvPr/>
          </p:nvSpPr>
          <p:spPr>
            <a:xfrm>
              <a:off x="204439" y="5489942"/>
              <a:ext cx="405161" cy="211397"/>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extBox 42">
              <a:extLst>
                <a:ext uri="{FF2B5EF4-FFF2-40B4-BE49-F238E27FC236}">
                  <a16:creationId xmlns:a16="http://schemas.microsoft.com/office/drawing/2014/main" id="{33B87B86-D0F3-507E-00F7-B70243C1D936}"/>
                </a:ext>
              </a:extLst>
            </p:cNvPr>
            <p:cNvSpPr txBox="1"/>
            <p:nvPr/>
          </p:nvSpPr>
          <p:spPr>
            <a:xfrm>
              <a:off x="741559" y="5486400"/>
              <a:ext cx="1620641" cy="2321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a:ea typeface="+mn-ea"/>
                  <a:cs typeface="+mn-cs"/>
                </a:rPr>
                <a:t>Subject Matter Experts</a:t>
              </a:r>
            </a:p>
          </p:txBody>
        </p:sp>
        <p:cxnSp>
          <p:nvCxnSpPr>
            <p:cNvPr id="44" name="Straight Arrow Connector 43">
              <a:extLst>
                <a:ext uri="{FF2B5EF4-FFF2-40B4-BE49-F238E27FC236}">
                  <a16:creationId xmlns:a16="http://schemas.microsoft.com/office/drawing/2014/main" id="{DFD40DE1-5862-D108-2FF8-5176A29BF75B}"/>
                </a:ext>
              </a:extLst>
            </p:cNvPr>
            <p:cNvCxnSpPr>
              <a:stCxn id="11" idx="2"/>
              <a:endCxn id="13" idx="0"/>
            </p:cNvCxnSpPr>
            <p:nvPr/>
          </p:nvCxnSpPr>
          <p:spPr>
            <a:xfrm>
              <a:off x="8293159" y="1969782"/>
              <a:ext cx="0" cy="940265"/>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45" name="Rectangle 44">
              <a:extLst>
                <a:ext uri="{FF2B5EF4-FFF2-40B4-BE49-F238E27FC236}">
                  <a16:creationId xmlns:a16="http://schemas.microsoft.com/office/drawing/2014/main" id="{7DA874CB-3CDC-CBFC-27E7-DB2E2F3762CE}"/>
                </a:ext>
              </a:extLst>
            </p:cNvPr>
            <p:cNvSpPr/>
            <p:nvPr/>
          </p:nvSpPr>
          <p:spPr>
            <a:xfrm>
              <a:off x="4440250" y="2133600"/>
              <a:ext cx="1244482" cy="308693"/>
            </a:xfrm>
            <a:prstGeom prst="rect">
              <a:avLst/>
            </a:prstGeom>
            <a:solidFill>
              <a:schemeClr val="bg1">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SME Support</a:t>
              </a:r>
            </a:p>
          </p:txBody>
        </p:sp>
        <p:cxnSp>
          <p:nvCxnSpPr>
            <p:cNvPr id="46" name="Straight Arrow Connector 45">
              <a:extLst>
                <a:ext uri="{FF2B5EF4-FFF2-40B4-BE49-F238E27FC236}">
                  <a16:creationId xmlns:a16="http://schemas.microsoft.com/office/drawing/2014/main" id="{A713D721-D2B5-9F75-062C-DBDBBC8FC911}"/>
                </a:ext>
              </a:extLst>
            </p:cNvPr>
            <p:cNvCxnSpPr>
              <a:stCxn id="45" idx="0"/>
            </p:cNvCxnSpPr>
            <p:nvPr/>
          </p:nvCxnSpPr>
          <p:spPr>
            <a:xfrm flipV="1">
              <a:off x="5062491" y="1965889"/>
              <a:ext cx="0" cy="167711"/>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C7E1B24F-28E4-13F5-384D-A847C20098E1}"/>
                </a:ext>
              </a:extLst>
            </p:cNvPr>
            <p:cNvCxnSpPr>
              <a:stCxn id="24" idx="3"/>
              <a:endCxn id="74" idx="1"/>
            </p:cNvCxnSpPr>
            <p:nvPr/>
          </p:nvCxnSpPr>
          <p:spPr>
            <a:xfrm>
              <a:off x="1299882" y="1592545"/>
              <a:ext cx="216694" cy="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48" name="Rectangle 72">
              <a:extLst>
                <a:ext uri="{FF2B5EF4-FFF2-40B4-BE49-F238E27FC236}">
                  <a16:creationId xmlns:a16="http://schemas.microsoft.com/office/drawing/2014/main" id="{E9DEF86A-7734-351D-68F8-7B5E486B9E79}"/>
                </a:ext>
              </a:extLst>
            </p:cNvPr>
            <p:cNvSpPr/>
            <p:nvPr/>
          </p:nvSpPr>
          <p:spPr>
            <a:xfrm>
              <a:off x="6146918" y="2910911"/>
              <a:ext cx="1244482" cy="746689"/>
            </a:xfrm>
            <a:prstGeom prst="roundRect">
              <a:avLst/>
            </a:prstGeom>
          </p:spPr>
          <p:style>
            <a:lnRef idx="2">
              <a:schemeClr val="accent1">
                <a:shade val="50000"/>
              </a:schemeClr>
            </a:lnRef>
            <a:fillRef idx="1">
              <a:schemeClr val="accent1"/>
            </a:fillRef>
            <a:effectRef idx="0">
              <a:schemeClr val="accent1"/>
            </a:effectRef>
            <a:fontRef idx="minor">
              <a:schemeClr val="lt1"/>
            </a:fontRef>
          </p:style>
        </p:sp>
        <p:sp>
          <p:nvSpPr>
            <p:cNvPr id="49" name="Rectangle 73">
              <a:extLst>
                <a:ext uri="{FF2B5EF4-FFF2-40B4-BE49-F238E27FC236}">
                  <a16:creationId xmlns:a16="http://schemas.microsoft.com/office/drawing/2014/main" id="{8A7F60CB-76BA-6EF3-5FD8-AA49F4CCAE28}"/>
                </a:ext>
              </a:extLst>
            </p:cNvPr>
            <p:cNvSpPr/>
            <p:nvPr/>
          </p:nvSpPr>
          <p:spPr>
            <a:xfrm>
              <a:off x="6146918" y="2910911"/>
              <a:ext cx="1244482" cy="7466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Execute V&amp;V  Activities</a:t>
              </a:r>
            </a:p>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Write V&amp;V Report</a:t>
              </a:r>
            </a:p>
          </p:txBody>
        </p:sp>
        <p:sp>
          <p:nvSpPr>
            <p:cNvPr id="50" name="Diamond 68">
              <a:extLst>
                <a:ext uri="{FF2B5EF4-FFF2-40B4-BE49-F238E27FC236}">
                  <a16:creationId xmlns:a16="http://schemas.microsoft.com/office/drawing/2014/main" id="{ED5DC45F-31F3-E5E9-ABAA-1C54893DC73D}"/>
                </a:ext>
              </a:extLst>
            </p:cNvPr>
            <p:cNvSpPr/>
            <p:nvPr/>
          </p:nvSpPr>
          <p:spPr>
            <a:xfrm>
              <a:off x="4419600" y="4038600"/>
              <a:ext cx="1244482" cy="746689"/>
            </a:xfrm>
            <a:custGeom>
              <a:avLst/>
              <a:gdLst>
                <a:gd name="connsiteX0" fmla="*/ 0 w 1244482"/>
                <a:gd name="connsiteY0" fmla="*/ 373345 h 746689"/>
                <a:gd name="connsiteX1" fmla="*/ 622241 w 1244482"/>
                <a:gd name="connsiteY1" fmla="*/ 0 h 746689"/>
                <a:gd name="connsiteX2" fmla="*/ 1244482 w 1244482"/>
                <a:gd name="connsiteY2" fmla="*/ 373345 h 746689"/>
                <a:gd name="connsiteX3" fmla="*/ 622241 w 1244482"/>
                <a:gd name="connsiteY3" fmla="*/ 746689 h 746689"/>
                <a:gd name="connsiteX4" fmla="*/ 0 w 1244482"/>
                <a:gd name="connsiteY4" fmla="*/ 373345 h 746689"/>
                <a:gd name="connsiteX0" fmla="*/ 0 w 1244482"/>
                <a:gd name="connsiteY0" fmla="*/ 373345 h 746689"/>
                <a:gd name="connsiteX1" fmla="*/ 622241 w 1244482"/>
                <a:gd name="connsiteY1" fmla="*/ 0 h 746689"/>
                <a:gd name="connsiteX2" fmla="*/ 1244482 w 1244482"/>
                <a:gd name="connsiteY2" fmla="*/ 373345 h 746689"/>
                <a:gd name="connsiteX3" fmla="*/ 933604 w 1244482"/>
                <a:gd name="connsiteY3" fmla="*/ 539666 h 746689"/>
                <a:gd name="connsiteX4" fmla="*/ 622241 w 1244482"/>
                <a:gd name="connsiteY4" fmla="*/ 746689 h 746689"/>
                <a:gd name="connsiteX5" fmla="*/ 0 w 1244482"/>
                <a:gd name="connsiteY5" fmla="*/ 373345 h 746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44482" h="746689">
                  <a:moveTo>
                    <a:pt x="0" y="373345"/>
                  </a:moveTo>
                  <a:lnTo>
                    <a:pt x="622241" y="0"/>
                  </a:lnTo>
                  <a:lnTo>
                    <a:pt x="1244482" y="373345"/>
                  </a:lnTo>
                  <a:lnTo>
                    <a:pt x="933604" y="539666"/>
                  </a:lnTo>
                  <a:lnTo>
                    <a:pt x="622241" y="746689"/>
                  </a:lnTo>
                  <a:lnTo>
                    <a:pt x="0" y="373345"/>
                  </a:lnTo>
                  <a:close/>
                </a:path>
              </a:pathLst>
            </a:custGeom>
          </p:spPr>
          <p:style>
            <a:lnRef idx="2">
              <a:schemeClr val="accent1">
                <a:shade val="50000"/>
              </a:schemeClr>
            </a:lnRef>
            <a:fillRef idx="1">
              <a:schemeClr val="accent1"/>
            </a:fillRef>
            <a:effectRef idx="0">
              <a:schemeClr val="accent1"/>
            </a:effectRef>
            <a:fontRef idx="minor">
              <a:schemeClr val="lt1"/>
            </a:fontRef>
          </p:style>
        </p:sp>
        <p:sp>
          <p:nvSpPr>
            <p:cNvPr id="51" name="Diamond 32">
              <a:extLst>
                <a:ext uri="{FF2B5EF4-FFF2-40B4-BE49-F238E27FC236}">
                  <a16:creationId xmlns:a16="http://schemas.microsoft.com/office/drawing/2014/main" id="{0AC95D0F-568C-348E-D72E-CDD3F96E61AB}"/>
                </a:ext>
              </a:extLst>
            </p:cNvPr>
            <p:cNvSpPr/>
            <p:nvPr/>
          </p:nvSpPr>
          <p:spPr>
            <a:xfrm>
              <a:off x="4730721" y="4225272"/>
              <a:ext cx="622241" cy="3733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Evidence Sufficient?</a:t>
              </a:r>
            </a:p>
          </p:txBody>
        </p:sp>
        <p:sp>
          <p:nvSpPr>
            <p:cNvPr id="52" name="Rectangle 72">
              <a:extLst>
                <a:ext uri="{FF2B5EF4-FFF2-40B4-BE49-F238E27FC236}">
                  <a16:creationId xmlns:a16="http://schemas.microsoft.com/office/drawing/2014/main" id="{F93BF44F-A857-27FA-EAB9-BDE6D6800076}"/>
                </a:ext>
              </a:extLst>
            </p:cNvPr>
            <p:cNvSpPr/>
            <p:nvPr/>
          </p:nvSpPr>
          <p:spPr>
            <a:xfrm>
              <a:off x="4419600" y="2910911"/>
              <a:ext cx="1244482" cy="746689"/>
            </a:xfrm>
            <a:prstGeom prst="roundRect">
              <a:avLst/>
            </a:prstGeom>
          </p:spPr>
          <p:style>
            <a:lnRef idx="2">
              <a:schemeClr val="accent1">
                <a:shade val="50000"/>
              </a:schemeClr>
            </a:lnRef>
            <a:fillRef idx="1">
              <a:schemeClr val="accent1"/>
            </a:fillRef>
            <a:effectRef idx="0">
              <a:schemeClr val="accent1"/>
            </a:effectRef>
            <a:fontRef idx="minor">
              <a:schemeClr val="lt1"/>
            </a:fontRef>
          </p:style>
        </p:sp>
        <p:sp>
          <p:nvSpPr>
            <p:cNvPr id="53" name="Rectangle 73">
              <a:extLst>
                <a:ext uri="{FF2B5EF4-FFF2-40B4-BE49-F238E27FC236}">
                  <a16:creationId xmlns:a16="http://schemas.microsoft.com/office/drawing/2014/main" id="{7F900FDE-364F-CF0C-DC8A-281708524CA5}"/>
                </a:ext>
              </a:extLst>
            </p:cNvPr>
            <p:cNvSpPr/>
            <p:nvPr/>
          </p:nvSpPr>
          <p:spPr>
            <a:xfrm>
              <a:off x="4419600" y="2910911"/>
              <a:ext cx="1244482" cy="7466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Conduct Risk Assessment</a:t>
              </a:r>
            </a:p>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(Capability, Accuracy, Usability)</a:t>
              </a:r>
            </a:p>
          </p:txBody>
        </p:sp>
        <p:sp>
          <p:nvSpPr>
            <p:cNvPr id="54" name="Rectangle 72">
              <a:extLst>
                <a:ext uri="{FF2B5EF4-FFF2-40B4-BE49-F238E27FC236}">
                  <a16:creationId xmlns:a16="http://schemas.microsoft.com/office/drawing/2014/main" id="{6977E636-9C3D-57F8-1F1E-A128B99B1A96}"/>
                </a:ext>
              </a:extLst>
            </p:cNvPr>
            <p:cNvSpPr/>
            <p:nvPr/>
          </p:nvSpPr>
          <p:spPr>
            <a:xfrm>
              <a:off x="6146918" y="4038600"/>
              <a:ext cx="1244482" cy="746689"/>
            </a:xfrm>
            <a:prstGeom prst="roundRect">
              <a:avLst/>
            </a:prstGeom>
          </p:spPr>
          <p:style>
            <a:lnRef idx="2">
              <a:schemeClr val="accent1">
                <a:shade val="50000"/>
              </a:schemeClr>
            </a:lnRef>
            <a:fillRef idx="1">
              <a:schemeClr val="accent1"/>
            </a:fillRef>
            <a:effectRef idx="0">
              <a:schemeClr val="accent1"/>
            </a:effectRef>
            <a:fontRef idx="minor">
              <a:schemeClr val="lt1"/>
            </a:fontRef>
          </p:style>
        </p:sp>
        <p:sp>
          <p:nvSpPr>
            <p:cNvPr id="55" name="Rectangle 73">
              <a:extLst>
                <a:ext uri="{FF2B5EF4-FFF2-40B4-BE49-F238E27FC236}">
                  <a16:creationId xmlns:a16="http://schemas.microsoft.com/office/drawing/2014/main" id="{ABB1FE49-B3CC-B071-04A8-44878A9E8CC2}"/>
                </a:ext>
              </a:extLst>
            </p:cNvPr>
            <p:cNvSpPr/>
            <p:nvPr/>
          </p:nvSpPr>
          <p:spPr>
            <a:xfrm>
              <a:off x="6146918" y="4038600"/>
              <a:ext cx="1244482" cy="7466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Update V&amp;V Plan</a:t>
              </a:r>
            </a:p>
          </p:txBody>
        </p:sp>
        <p:sp>
          <p:nvSpPr>
            <p:cNvPr id="56" name="Rectangle 55">
              <a:extLst>
                <a:ext uri="{FF2B5EF4-FFF2-40B4-BE49-F238E27FC236}">
                  <a16:creationId xmlns:a16="http://schemas.microsoft.com/office/drawing/2014/main" id="{CBBD0316-AB7C-5C9E-0B08-2AC7DA1DAC62}"/>
                </a:ext>
              </a:extLst>
            </p:cNvPr>
            <p:cNvSpPr/>
            <p:nvPr/>
          </p:nvSpPr>
          <p:spPr>
            <a:xfrm>
              <a:off x="6146918" y="2362200"/>
              <a:ext cx="1244482" cy="308693"/>
            </a:xfrm>
            <a:prstGeom prst="rect">
              <a:avLst/>
            </a:prstGeom>
            <a:solidFill>
              <a:schemeClr val="bg1">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SME Support</a:t>
              </a:r>
            </a:p>
          </p:txBody>
        </p:sp>
        <p:cxnSp>
          <p:nvCxnSpPr>
            <p:cNvPr id="57" name="Straight Arrow Connector 56">
              <a:extLst>
                <a:ext uri="{FF2B5EF4-FFF2-40B4-BE49-F238E27FC236}">
                  <a16:creationId xmlns:a16="http://schemas.microsoft.com/office/drawing/2014/main" id="{DAB457CC-4933-20D3-4C4D-5ACE091DE91D}"/>
                </a:ext>
              </a:extLst>
            </p:cNvPr>
            <p:cNvCxnSpPr>
              <a:stCxn id="56" idx="2"/>
              <a:endCxn id="49" idx="0"/>
            </p:cNvCxnSpPr>
            <p:nvPr/>
          </p:nvCxnSpPr>
          <p:spPr>
            <a:xfrm>
              <a:off x="6769159" y="2670893"/>
              <a:ext cx="0" cy="240018"/>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EFCD96D0-C757-A199-7376-F082125E1D20}"/>
                </a:ext>
              </a:extLst>
            </p:cNvPr>
            <p:cNvCxnSpPr>
              <a:stCxn id="13" idx="1"/>
              <a:endCxn id="49" idx="3"/>
            </p:cNvCxnSpPr>
            <p:nvPr/>
          </p:nvCxnSpPr>
          <p:spPr>
            <a:xfrm flipH="1">
              <a:off x="7391400" y="3283392"/>
              <a:ext cx="279518" cy="864"/>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59" name="Straight Arrow Connector 58">
              <a:extLst>
                <a:ext uri="{FF2B5EF4-FFF2-40B4-BE49-F238E27FC236}">
                  <a16:creationId xmlns:a16="http://schemas.microsoft.com/office/drawing/2014/main" id="{C981CAA0-A8E2-4FD4-288C-6F8CE517E7B5}"/>
                </a:ext>
              </a:extLst>
            </p:cNvPr>
            <p:cNvCxnSpPr>
              <a:stCxn id="49" idx="1"/>
              <a:endCxn id="53" idx="3"/>
            </p:cNvCxnSpPr>
            <p:nvPr/>
          </p:nvCxnSpPr>
          <p:spPr>
            <a:xfrm flipH="1">
              <a:off x="5664082" y="3284256"/>
              <a:ext cx="482836" cy="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a:extLst>
                <a:ext uri="{FF2B5EF4-FFF2-40B4-BE49-F238E27FC236}">
                  <a16:creationId xmlns:a16="http://schemas.microsoft.com/office/drawing/2014/main" id="{EA1B9587-99D3-E683-0EED-B474C54B9C43}"/>
                </a:ext>
              </a:extLst>
            </p:cNvPr>
            <p:cNvCxnSpPr>
              <a:stCxn id="53" idx="2"/>
              <a:endCxn id="50" idx="1"/>
            </p:cNvCxnSpPr>
            <p:nvPr/>
          </p:nvCxnSpPr>
          <p:spPr>
            <a:xfrm>
              <a:off x="5041841" y="3657600"/>
              <a:ext cx="0" cy="38100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60549DED-3484-F896-12DF-B94AEB5E7839}"/>
                </a:ext>
              </a:extLst>
            </p:cNvPr>
            <p:cNvCxnSpPr>
              <a:stCxn id="50" idx="2"/>
              <a:endCxn id="55" idx="1"/>
            </p:cNvCxnSpPr>
            <p:nvPr/>
          </p:nvCxnSpPr>
          <p:spPr>
            <a:xfrm>
              <a:off x="5664082" y="4411945"/>
              <a:ext cx="482836" cy="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62" name="Straight Arrow Connector 61">
              <a:extLst>
                <a:ext uri="{FF2B5EF4-FFF2-40B4-BE49-F238E27FC236}">
                  <a16:creationId xmlns:a16="http://schemas.microsoft.com/office/drawing/2014/main" id="{923651CB-D9B1-C156-E271-83384D5764EC}"/>
                </a:ext>
              </a:extLst>
            </p:cNvPr>
            <p:cNvCxnSpPr>
              <a:stCxn id="55" idx="0"/>
              <a:endCxn id="49" idx="2"/>
            </p:cNvCxnSpPr>
            <p:nvPr/>
          </p:nvCxnSpPr>
          <p:spPr>
            <a:xfrm flipV="1">
              <a:off x="6769159" y="3657600"/>
              <a:ext cx="0" cy="38100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63" name="Straight Arrow Connector 62">
              <a:extLst>
                <a:ext uri="{FF2B5EF4-FFF2-40B4-BE49-F238E27FC236}">
                  <a16:creationId xmlns:a16="http://schemas.microsoft.com/office/drawing/2014/main" id="{B5BC0AB6-E486-721C-F287-3795643DD159}"/>
                </a:ext>
              </a:extLst>
            </p:cNvPr>
            <p:cNvCxnSpPr>
              <a:stCxn id="50" idx="0"/>
              <a:endCxn id="16" idx="3"/>
            </p:cNvCxnSpPr>
            <p:nvPr/>
          </p:nvCxnSpPr>
          <p:spPr>
            <a:xfrm flipH="1">
              <a:off x="3886200" y="4411945"/>
              <a:ext cx="533400" cy="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64" name="Rectangle 63">
              <a:extLst>
                <a:ext uri="{FF2B5EF4-FFF2-40B4-BE49-F238E27FC236}">
                  <a16:creationId xmlns:a16="http://schemas.microsoft.com/office/drawing/2014/main" id="{32B91313-24A9-0A7D-C615-70F7DB7FC142}"/>
                </a:ext>
              </a:extLst>
            </p:cNvPr>
            <p:cNvSpPr/>
            <p:nvPr/>
          </p:nvSpPr>
          <p:spPr>
            <a:xfrm>
              <a:off x="4076700" y="4187107"/>
              <a:ext cx="266700" cy="308693"/>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Yes</a:t>
              </a:r>
            </a:p>
          </p:txBody>
        </p:sp>
        <p:sp>
          <p:nvSpPr>
            <p:cNvPr id="65" name="Rectangle 64">
              <a:extLst>
                <a:ext uri="{FF2B5EF4-FFF2-40B4-BE49-F238E27FC236}">
                  <a16:creationId xmlns:a16="http://schemas.microsoft.com/office/drawing/2014/main" id="{E701F257-4639-C3D2-FFE2-961783E3B24A}"/>
                </a:ext>
              </a:extLst>
            </p:cNvPr>
            <p:cNvSpPr/>
            <p:nvPr/>
          </p:nvSpPr>
          <p:spPr>
            <a:xfrm>
              <a:off x="5753100" y="4187107"/>
              <a:ext cx="266700" cy="308693"/>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No</a:t>
              </a:r>
            </a:p>
          </p:txBody>
        </p:sp>
        <p:sp>
          <p:nvSpPr>
            <p:cNvPr id="66" name="Rectangle 65">
              <a:extLst>
                <a:ext uri="{FF2B5EF4-FFF2-40B4-BE49-F238E27FC236}">
                  <a16:creationId xmlns:a16="http://schemas.microsoft.com/office/drawing/2014/main" id="{2CA9346E-AAF1-CC89-39A3-E3628B43DB83}"/>
                </a:ext>
              </a:extLst>
            </p:cNvPr>
            <p:cNvSpPr/>
            <p:nvPr/>
          </p:nvSpPr>
          <p:spPr>
            <a:xfrm>
              <a:off x="6146918" y="5349311"/>
              <a:ext cx="1244482" cy="746689"/>
            </a:xfrm>
            <a:prstGeom prst="rect">
              <a:avLst/>
            </a:prstGeom>
            <a:solidFill>
              <a:srgbClr val="FFFF00"/>
            </a:solidFill>
            <a:ln>
              <a:solidFill>
                <a:srgbClr val="71893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7" name="Rectangle 66">
              <a:extLst>
                <a:ext uri="{FF2B5EF4-FFF2-40B4-BE49-F238E27FC236}">
                  <a16:creationId xmlns:a16="http://schemas.microsoft.com/office/drawing/2014/main" id="{9EB8D36A-D2E6-764E-7C26-47AB110F54A0}"/>
                </a:ext>
              </a:extLst>
            </p:cNvPr>
            <p:cNvSpPr/>
            <p:nvPr/>
          </p:nvSpPr>
          <p:spPr>
            <a:xfrm>
              <a:off x="6146918" y="5349311"/>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sysClr val="windowText" lastClr="000000"/>
                  </a:solidFill>
                  <a:effectLst/>
                  <a:uLnTx/>
                  <a:uFillTx/>
                  <a:latin typeface="Calibri"/>
                  <a:ea typeface="+mn-ea"/>
                  <a:cs typeface="+mn-cs"/>
                </a:rPr>
                <a:t>Prepare and Issue Accreditation Decision Letter</a:t>
              </a:r>
            </a:p>
          </p:txBody>
        </p:sp>
        <p:cxnSp>
          <p:nvCxnSpPr>
            <p:cNvPr id="68" name="Straight Arrow Connector 67">
              <a:extLst>
                <a:ext uri="{FF2B5EF4-FFF2-40B4-BE49-F238E27FC236}">
                  <a16:creationId xmlns:a16="http://schemas.microsoft.com/office/drawing/2014/main" id="{8DD4B5A0-AA85-17D7-DAED-D149329F3E82}"/>
                </a:ext>
              </a:extLst>
            </p:cNvPr>
            <p:cNvCxnSpPr>
              <a:stCxn id="18" idx="3"/>
              <a:endCxn id="67" idx="1"/>
            </p:cNvCxnSpPr>
            <p:nvPr/>
          </p:nvCxnSpPr>
          <p:spPr>
            <a:xfrm>
              <a:off x="5664082" y="5722656"/>
              <a:ext cx="482836" cy="0"/>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69" name="Rectangle 68">
              <a:extLst>
                <a:ext uri="{FF2B5EF4-FFF2-40B4-BE49-F238E27FC236}">
                  <a16:creationId xmlns:a16="http://schemas.microsoft.com/office/drawing/2014/main" id="{8775DA91-5F67-711C-D7F0-6D8AA19DFBB0}"/>
                </a:ext>
              </a:extLst>
            </p:cNvPr>
            <p:cNvSpPr/>
            <p:nvPr/>
          </p:nvSpPr>
          <p:spPr>
            <a:xfrm>
              <a:off x="6146918" y="6396907"/>
              <a:ext cx="1244482" cy="308693"/>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70" name="Rectangle 69">
              <a:extLst>
                <a:ext uri="{FF2B5EF4-FFF2-40B4-BE49-F238E27FC236}">
                  <a16:creationId xmlns:a16="http://schemas.microsoft.com/office/drawing/2014/main" id="{3929FA26-EDC3-B9B4-7C48-200A25B08169}"/>
                </a:ext>
              </a:extLst>
            </p:cNvPr>
            <p:cNvSpPr/>
            <p:nvPr/>
          </p:nvSpPr>
          <p:spPr>
            <a:xfrm>
              <a:off x="6146918" y="6396907"/>
              <a:ext cx="1244482" cy="3086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a:ea typeface="+mn-ea"/>
                  <a:cs typeface="+mn-cs"/>
                </a:rPr>
                <a:t>VV&amp;A Team Support</a:t>
              </a:r>
            </a:p>
          </p:txBody>
        </p:sp>
        <p:cxnSp>
          <p:nvCxnSpPr>
            <p:cNvPr id="71" name="Straight Arrow Connector 70">
              <a:extLst>
                <a:ext uri="{FF2B5EF4-FFF2-40B4-BE49-F238E27FC236}">
                  <a16:creationId xmlns:a16="http://schemas.microsoft.com/office/drawing/2014/main" id="{868F7EFD-1D1B-5D4A-79D9-6BA8CED21A5B}"/>
                </a:ext>
              </a:extLst>
            </p:cNvPr>
            <p:cNvCxnSpPr>
              <a:stCxn id="70" idx="0"/>
              <a:endCxn id="67" idx="2"/>
            </p:cNvCxnSpPr>
            <p:nvPr/>
          </p:nvCxnSpPr>
          <p:spPr>
            <a:xfrm flipV="1">
              <a:off x="6769159" y="6096000"/>
              <a:ext cx="0" cy="300907"/>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72" name="Rectangle 71">
              <a:extLst>
                <a:ext uri="{FF2B5EF4-FFF2-40B4-BE49-F238E27FC236}">
                  <a16:creationId xmlns:a16="http://schemas.microsoft.com/office/drawing/2014/main" id="{337E9FC7-E8F6-26ED-5FD6-FDC81FB9A366}"/>
                </a:ext>
              </a:extLst>
            </p:cNvPr>
            <p:cNvSpPr/>
            <p:nvPr/>
          </p:nvSpPr>
          <p:spPr>
            <a:xfrm>
              <a:off x="2641718" y="6400800"/>
              <a:ext cx="1244482" cy="308693"/>
            </a:xfrm>
            <a:prstGeom prst="rect">
              <a:avLst/>
            </a:prstGeom>
            <a:solidFill>
              <a:schemeClr val="bg1">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SME Support</a:t>
              </a:r>
            </a:p>
          </p:txBody>
        </p:sp>
        <p:cxnSp>
          <p:nvCxnSpPr>
            <p:cNvPr id="73" name="Straight Arrow Connector 72">
              <a:extLst>
                <a:ext uri="{FF2B5EF4-FFF2-40B4-BE49-F238E27FC236}">
                  <a16:creationId xmlns:a16="http://schemas.microsoft.com/office/drawing/2014/main" id="{89BB5C58-A7C9-1A9C-6B8D-E0DD96EB797A}"/>
                </a:ext>
              </a:extLst>
            </p:cNvPr>
            <p:cNvCxnSpPr>
              <a:stCxn id="72" idx="0"/>
              <a:endCxn id="78" idx="2"/>
            </p:cNvCxnSpPr>
            <p:nvPr/>
          </p:nvCxnSpPr>
          <p:spPr>
            <a:xfrm flipV="1">
              <a:off x="3263959" y="6080689"/>
              <a:ext cx="0" cy="320111"/>
            </a:xfrm>
            <a:prstGeom prst="straightConnector1">
              <a:avLst/>
            </a:prstGeom>
            <a:ln>
              <a:solidFill>
                <a:srgbClr val="385D8A"/>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74" name="Rectangle 73">
              <a:extLst>
                <a:ext uri="{FF2B5EF4-FFF2-40B4-BE49-F238E27FC236}">
                  <a16:creationId xmlns:a16="http://schemas.microsoft.com/office/drawing/2014/main" id="{0E37C3CB-D9D2-DABA-6AB6-FEF7AC845490}"/>
                </a:ext>
              </a:extLst>
            </p:cNvPr>
            <p:cNvSpPr/>
            <p:nvPr/>
          </p:nvSpPr>
          <p:spPr>
            <a:xfrm>
              <a:off x="1516576" y="1219200"/>
              <a:ext cx="1244482" cy="746689"/>
            </a:xfrm>
            <a:prstGeom prst="rect">
              <a:avLst/>
            </a:prstGeom>
            <a:gradFill flip="none" rotWithShape="1">
              <a:gsLst>
                <a:gs pos="0">
                  <a:schemeClr val="accent2">
                    <a:lumMod val="40000"/>
                    <a:lumOff val="60000"/>
                  </a:schemeClr>
                </a:gs>
                <a:gs pos="50000">
                  <a:schemeClr val="accent3">
                    <a:lumMod val="100000"/>
                  </a:schemeClr>
                </a:gs>
                <a:gs pos="100000">
                  <a:schemeClr val="accent6"/>
                </a:gs>
              </a:gsLst>
              <a:lin ang="16200000" scaled="1"/>
              <a:tileRect/>
            </a:gradFill>
            <a:ln>
              <a:solidFill>
                <a:srgbClr val="71893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5" name="Rectangle 74">
              <a:extLst>
                <a:ext uri="{FF2B5EF4-FFF2-40B4-BE49-F238E27FC236}">
                  <a16:creationId xmlns:a16="http://schemas.microsoft.com/office/drawing/2014/main" id="{7C66F753-91EC-6A41-AC23-25927E70A54E}"/>
                </a:ext>
              </a:extLst>
            </p:cNvPr>
            <p:cNvSpPr/>
            <p:nvPr/>
          </p:nvSpPr>
          <p:spPr>
            <a:xfrm>
              <a:off x="1516576" y="1247012"/>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Prepare M&amp;S Management Plan or M&amp;S Support Plan</a:t>
              </a:r>
            </a:p>
          </p:txBody>
        </p:sp>
        <p:sp>
          <p:nvSpPr>
            <p:cNvPr id="76" name="Rectangle 75">
              <a:extLst>
                <a:ext uri="{FF2B5EF4-FFF2-40B4-BE49-F238E27FC236}">
                  <a16:creationId xmlns:a16="http://schemas.microsoft.com/office/drawing/2014/main" id="{CBF67B10-ABAB-8F60-EE5D-EE9F55DE6554}"/>
                </a:ext>
              </a:extLst>
            </p:cNvPr>
            <p:cNvSpPr/>
            <p:nvPr/>
          </p:nvSpPr>
          <p:spPr>
            <a:xfrm>
              <a:off x="2971800" y="1222010"/>
              <a:ext cx="1244482" cy="746689"/>
            </a:xfrm>
            <a:prstGeom prst="rect">
              <a:avLst/>
            </a:prstGeom>
            <a:gradFill flip="none" rotWithShape="1">
              <a:gsLst>
                <a:gs pos="0">
                  <a:schemeClr val="accent2">
                    <a:lumMod val="40000"/>
                    <a:lumOff val="60000"/>
                  </a:schemeClr>
                </a:gs>
                <a:gs pos="50000">
                  <a:schemeClr val="accent3">
                    <a:lumMod val="100000"/>
                  </a:schemeClr>
                </a:gs>
                <a:gs pos="100000">
                  <a:schemeClr val="accent6"/>
                </a:gs>
              </a:gsLst>
              <a:lin ang="16200000" scaled="1"/>
              <a:tileRect/>
            </a:gradFill>
            <a:ln>
              <a:solidFill>
                <a:srgbClr val="71893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7" name="Rectangle 76">
              <a:extLst>
                <a:ext uri="{FF2B5EF4-FFF2-40B4-BE49-F238E27FC236}">
                  <a16:creationId xmlns:a16="http://schemas.microsoft.com/office/drawing/2014/main" id="{71D24859-D560-BFA7-E2F1-A109C4B61139}"/>
                </a:ext>
              </a:extLst>
            </p:cNvPr>
            <p:cNvSpPr/>
            <p:nvPr/>
          </p:nvSpPr>
          <p:spPr>
            <a:xfrm>
              <a:off x="2971800" y="1234511"/>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Develop M&amp;S Requirements (Capability, Accuracy, Usability)</a:t>
              </a:r>
            </a:p>
          </p:txBody>
        </p:sp>
        <p:sp>
          <p:nvSpPr>
            <p:cNvPr id="78" name="Rectangle 77">
              <a:extLst>
                <a:ext uri="{FF2B5EF4-FFF2-40B4-BE49-F238E27FC236}">
                  <a16:creationId xmlns:a16="http://schemas.microsoft.com/office/drawing/2014/main" id="{CD958275-FF2F-269C-55D3-BACAB9A285D5}"/>
                </a:ext>
              </a:extLst>
            </p:cNvPr>
            <p:cNvSpPr/>
            <p:nvPr/>
          </p:nvSpPr>
          <p:spPr>
            <a:xfrm>
              <a:off x="2641718" y="5334000"/>
              <a:ext cx="1244482" cy="746689"/>
            </a:xfrm>
            <a:prstGeom prst="rect">
              <a:avLst/>
            </a:prstGeom>
            <a:gradFill flip="none" rotWithShape="1">
              <a:gsLst>
                <a:gs pos="0">
                  <a:srgbClr val="FFFF00"/>
                </a:gs>
                <a:gs pos="34000">
                  <a:schemeClr val="accent2">
                    <a:lumMod val="40000"/>
                    <a:lumOff val="60000"/>
                  </a:schemeClr>
                </a:gs>
                <a:gs pos="67000">
                  <a:schemeClr val="accent3">
                    <a:lumMod val="100000"/>
                  </a:schemeClr>
                </a:gs>
                <a:gs pos="100000">
                  <a:schemeClr val="accent6"/>
                </a:gs>
              </a:gsLst>
              <a:lin ang="16200000" scaled="1"/>
              <a:tileRect/>
            </a:gradFill>
            <a:ln>
              <a:solidFill>
                <a:srgbClr val="71893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9" name="Rectangle 78">
              <a:extLst>
                <a:ext uri="{FF2B5EF4-FFF2-40B4-BE49-F238E27FC236}">
                  <a16:creationId xmlns:a16="http://schemas.microsoft.com/office/drawing/2014/main" id="{4B3738E1-1AE6-63F3-2784-47528DA1BF58}"/>
                </a:ext>
              </a:extLst>
            </p:cNvPr>
            <p:cNvSpPr/>
            <p:nvPr/>
          </p:nvSpPr>
          <p:spPr>
            <a:xfrm>
              <a:off x="2641718" y="5361812"/>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Review Accreditation Package</a:t>
              </a:r>
            </a:p>
          </p:txBody>
        </p:sp>
        <p:sp>
          <p:nvSpPr>
            <p:cNvPr id="80" name="Rectangle 79">
              <a:extLst>
                <a:ext uri="{FF2B5EF4-FFF2-40B4-BE49-F238E27FC236}">
                  <a16:creationId xmlns:a16="http://schemas.microsoft.com/office/drawing/2014/main" id="{24549BEF-84F3-000B-A727-A7186EC2ED07}"/>
                </a:ext>
              </a:extLst>
            </p:cNvPr>
            <p:cNvSpPr/>
            <p:nvPr/>
          </p:nvSpPr>
          <p:spPr>
            <a:xfrm>
              <a:off x="4419600" y="1234511"/>
              <a:ext cx="1244482" cy="746689"/>
            </a:xfrm>
            <a:prstGeom prst="rect">
              <a:avLst/>
            </a:prstGeom>
            <a:gradFill flip="none" rotWithShape="1">
              <a:gsLst>
                <a:gs pos="0">
                  <a:schemeClr val="accent1"/>
                </a:gs>
                <a:gs pos="50000">
                  <a:schemeClr val="accent3">
                    <a:lumMod val="100000"/>
                  </a:schemeClr>
                </a:gs>
                <a:gs pos="100000">
                  <a:schemeClr val="accent6"/>
                </a:gs>
              </a:gsLst>
              <a:lin ang="16200000" scaled="1"/>
              <a:tileRect/>
            </a:gradFill>
            <a:ln>
              <a:solidFill>
                <a:srgbClr val="71893F"/>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1" name="Rectangle 80">
              <a:extLst>
                <a:ext uri="{FF2B5EF4-FFF2-40B4-BE49-F238E27FC236}">
                  <a16:creationId xmlns:a16="http://schemas.microsoft.com/office/drawing/2014/main" id="{1AD9C8AA-6B6F-0A89-A145-A50060604E23}"/>
                </a:ext>
              </a:extLst>
            </p:cNvPr>
            <p:cNvSpPr/>
            <p:nvPr/>
          </p:nvSpPr>
          <p:spPr>
            <a:xfrm>
              <a:off x="4419600" y="1234511"/>
              <a:ext cx="1244482" cy="7466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38100" rIns="38100" bIns="38100" numCol="1" spcCol="1270" anchor="ctr" anchorCtr="0">
              <a:noAutofit/>
            </a:bodyPr>
            <a:lstStyle/>
            <a:p>
              <a:pPr marL="0" marR="0" lvl="0" indent="0" algn="ctr" defTabSz="444500" rtl="0" eaLnBrk="1" fontAlgn="auto" latinLnBrk="0" hangingPunct="1">
                <a:lnSpc>
                  <a:spcPct val="90000"/>
                </a:lnSpc>
                <a:spcBef>
                  <a:spcPct val="0"/>
                </a:spcBef>
                <a:spcAft>
                  <a:spcPct val="3500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a:ea typeface="+mn-ea"/>
                  <a:cs typeface="+mn-cs"/>
                </a:rPr>
                <a:t>Define Acceptability Criteria and Metrics for the M&amp;S Requirements</a:t>
              </a:r>
            </a:p>
          </p:txBody>
        </p:sp>
      </p:grpSp>
      <p:sp>
        <p:nvSpPr>
          <p:cNvPr id="82" name="Title 1">
            <a:extLst>
              <a:ext uri="{FF2B5EF4-FFF2-40B4-BE49-F238E27FC236}">
                <a16:creationId xmlns:a16="http://schemas.microsoft.com/office/drawing/2014/main" id="{64763DE9-56B7-CACA-33C3-14300EEC02C5}"/>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NAWCAD IBST</a:t>
            </a:r>
            <a:br>
              <a:rPr lang="en-US" dirty="0"/>
            </a:br>
            <a:r>
              <a:rPr lang="en-US" dirty="0"/>
              <a:t>Risk-Based VV&amp;A Process</a:t>
            </a:r>
          </a:p>
        </p:txBody>
      </p:sp>
      <p:sp>
        <p:nvSpPr>
          <p:cNvPr id="4" name="Slide Number Placeholder 3">
            <a:extLst>
              <a:ext uri="{FF2B5EF4-FFF2-40B4-BE49-F238E27FC236}">
                <a16:creationId xmlns:a16="http://schemas.microsoft.com/office/drawing/2014/main" id="{4D28C4B2-B4CF-40AB-276D-CA1EC4192442}"/>
              </a:ext>
            </a:extLst>
          </p:cNvPr>
          <p:cNvSpPr>
            <a:spLocks noGrp="1"/>
          </p:cNvSpPr>
          <p:nvPr>
            <p:ph type="sldNum" sz="quarter" idx="12"/>
          </p:nvPr>
        </p:nvSpPr>
        <p:spPr/>
        <p:txBody>
          <a:bodyPr/>
          <a:lstStyle/>
          <a:p>
            <a:fld id="{C1DA28E7-6C27-414B-9E47-196AFE27788E}" type="slidenum">
              <a:rPr lang="en-US" smtClean="0"/>
              <a:t>15</a:t>
            </a:fld>
            <a:endParaRPr lang="en-US" dirty="0"/>
          </a:p>
        </p:txBody>
      </p:sp>
    </p:spTree>
    <p:extLst>
      <p:ext uri="{BB962C8B-B14F-4D97-AF65-F5344CB8AC3E}">
        <p14:creationId xmlns:p14="http://schemas.microsoft.com/office/powerpoint/2010/main" val="332973086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3074"/>
          <p:cNvSpPr>
            <a:spLocks noGrp="1" noChangeArrowheads="1"/>
          </p:cNvSpPr>
          <p:nvPr>
            <p:ph idx="1"/>
          </p:nvPr>
        </p:nvSpPr>
        <p:spPr>
          <a:xfrm>
            <a:off x="1143000" y="1219200"/>
            <a:ext cx="7372350" cy="4724370"/>
          </a:xfrm>
        </p:spPr>
        <p:txBody>
          <a:bodyPr wrap="square">
            <a:spAutoFit/>
          </a:bodyPr>
          <a:lstStyle/>
          <a:p>
            <a:pPr marL="227013" indent="-227013">
              <a:lnSpc>
                <a:spcPct val="100000"/>
              </a:lnSpc>
              <a:spcBef>
                <a:spcPts val="0"/>
              </a:spcBef>
              <a:spcAft>
                <a:spcPts val="600"/>
              </a:spcAft>
            </a:pPr>
            <a:r>
              <a:rPr lang="en-US" sz="1800" b="1" u="sng" dirty="0"/>
              <a:t>The Intended Use Statement</a:t>
            </a:r>
            <a:r>
              <a:rPr lang="en-US" sz="1800" b="1" dirty="0"/>
              <a:t> describes the questions you’re trying to answer and the problem you’re trying to solve</a:t>
            </a:r>
          </a:p>
          <a:p>
            <a:pPr marL="574675" lvl="1" indent="-227013">
              <a:lnSpc>
                <a:spcPct val="100000"/>
              </a:lnSpc>
              <a:spcBef>
                <a:spcPts val="0"/>
              </a:spcBef>
              <a:spcAft>
                <a:spcPts val="600"/>
              </a:spcAft>
            </a:pPr>
            <a:r>
              <a:rPr lang="en-US" sz="1600" b="1" dirty="0"/>
              <a:t>Indicates </a:t>
            </a:r>
            <a:r>
              <a:rPr lang="en-US" sz="1600" b="1" u="sng" dirty="0"/>
              <a:t>specifically</a:t>
            </a:r>
            <a:r>
              <a:rPr lang="en-US" sz="1600" b="1" dirty="0"/>
              <a:t> how M&amp;S will contribute to the solution</a:t>
            </a:r>
          </a:p>
          <a:p>
            <a:pPr marL="574675" lvl="1" indent="-227013">
              <a:lnSpc>
                <a:spcPct val="100000"/>
              </a:lnSpc>
              <a:spcBef>
                <a:spcPts val="0"/>
              </a:spcBef>
              <a:spcAft>
                <a:spcPts val="600"/>
              </a:spcAft>
            </a:pPr>
            <a:r>
              <a:rPr lang="en-US" sz="1600" b="1" dirty="0"/>
              <a:t>Developed through extended conversations between M&amp;S developers, analysts and users</a:t>
            </a:r>
          </a:p>
          <a:p>
            <a:pPr marL="574675" lvl="1" indent="-227013">
              <a:lnSpc>
                <a:spcPct val="100000"/>
              </a:lnSpc>
              <a:spcBef>
                <a:spcPts val="0"/>
              </a:spcBef>
              <a:spcAft>
                <a:spcPts val="600"/>
              </a:spcAft>
            </a:pPr>
            <a:r>
              <a:rPr lang="en-US" sz="1600" b="1" dirty="0">
                <a:solidFill>
                  <a:srgbClr val="FF0000"/>
                </a:solidFill>
              </a:rPr>
              <a:t>Essential first step</a:t>
            </a:r>
          </a:p>
          <a:p>
            <a:pPr marL="227013" indent="-227013">
              <a:lnSpc>
                <a:spcPct val="100000"/>
              </a:lnSpc>
              <a:spcBef>
                <a:spcPts val="0"/>
              </a:spcBef>
              <a:spcAft>
                <a:spcPts val="600"/>
              </a:spcAft>
            </a:pPr>
            <a:r>
              <a:rPr lang="en-US" sz="1800" b="1" u="sng" dirty="0"/>
              <a:t>M&amp;S Requirements</a:t>
            </a:r>
            <a:r>
              <a:rPr lang="en-US" sz="1800" b="1" dirty="0"/>
              <a:t> document the M&amp;S characteristics necessary to be suitable for the intended use</a:t>
            </a:r>
          </a:p>
          <a:p>
            <a:pPr marL="574675" lvl="1" indent="-227013">
              <a:lnSpc>
                <a:spcPct val="100000"/>
              </a:lnSpc>
              <a:spcBef>
                <a:spcPts val="0"/>
              </a:spcBef>
              <a:spcAft>
                <a:spcPts val="600"/>
              </a:spcAft>
            </a:pPr>
            <a:r>
              <a:rPr lang="en-US" sz="1600" b="1" dirty="0"/>
              <a:t>Functionality, fidelity, operating environment, input data, etc.</a:t>
            </a:r>
          </a:p>
          <a:p>
            <a:pPr marL="227013" indent="-227013">
              <a:lnSpc>
                <a:spcPct val="100000"/>
              </a:lnSpc>
              <a:spcBef>
                <a:spcPts val="0"/>
              </a:spcBef>
              <a:spcAft>
                <a:spcPts val="600"/>
              </a:spcAft>
            </a:pPr>
            <a:r>
              <a:rPr lang="en-US" sz="1800" b="1" u="sng" dirty="0"/>
              <a:t>Acceptability Criteria and Metrics</a:t>
            </a:r>
          </a:p>
          <a:p>
            <a:pPr marL="574675" lvl="1" indent="-227013">
              <a:lnSpc>
                <a:spcPct val="100000"/>
              </a:lnSpc>
              <a:spcBef>
                <a:spcPts val="0"/>
              </a:spcBef>
              <a:spcAft>
                <a:spcPts val="600"/>
              </a:spcAft>
            </a:pPr>
            <a:r>
              <a:rPr lang="en-US" sz="1600" b="1" dirty="0"/>
              <a:t>Define in detail how you’ll decide if the M&amp;S meets your needs</a:t>
            </a:r>
          </a:p>
          <a:p>
            <a:pPr marL="227013" indent="-227013">
              <a:lnSpc>
                <a:spcPct val="100000"/>
              </a:lnSpc>
              <a:spcBef>
                <a:spcPts val="0"/>
              </a:spcBef>
              <a:spcAft>
                <a:spcPts val="600"/>
              </a:spcAft>
            </a:pPr>
            <a:r>
              <a:rPr lang="en-US" sz="1800" b="1" u="sng" dirty="0"/>
              <a:t>Information Requirements</a:t>
            </a:r>
            <a:r>
              <a:rPr lang="en-US" sz="1800" b="1" dirty="0"/>
              <a:t> document the information the decision maker needs in order to accept the M&amp;S as credible and suitable </a:t>
            </a:r>
          </a:p>
          <a:p>
            <a:pPr marL="574675" lvl="1" indent="-227013">
              <a:lnSpc>
                <a:spcPct val="100000"/>
              </a:lnSpc>
              <a:spcBef>
                <a:spcPts val="0"/>
              </a:spcBef>
              <a:spcAft>
                <a:spcPts val="600"/>
              </a:spcAft>
            </a:pPr>
            <a:r>
              <a:rPr lang="en-US" sz="1600" b="1" dirty="0"/>
              <a:t>Influenced by policy, personal experience, expert advice</a:t>
            </a:r>
          </a:p>
        </p:txBody>
      </p:sp>
      <p:sp>
        <p:nvSpPr>
          <p:cNvPr id="448520" name="AutoShape 3080"/>
          <p:cNvSpPr>
            <a:spLocks noChangeArrowheads="1"/>
          </p:cNvSpPr>
          <p:nvPr/>
        </p:nvSpPr>
        <p:spPr bwMode="auto">
          <a:xfrm rot="16506948" flipH="1">
            <a:off x="381756" y="3698200"/>
            <a:ext cx="859330" cy="58888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9900"/>
          </a:solidFill>
          <a:ln w="12700">
            <a:noFill/>
            <a:miter lim="800000"/>
            <a:headEnd/>
            <a:tailEnd/>
          </a:ln>
          <a:effectLst/>
        </p:spPr>
        <p:txBody>
          <a:bodyPr wrap="square" lIns="90488" tIns="44450" rIns="90488" bIns="44450" anchor="ctr">
            <a:spAutoFit/>
          </a:bodyPr>
          <a:lstStyle/>
          <a:p>
            <a:endParaRPr lang="en-US" dirty="0"/>
          </a:p>
        </p:txBody>
      </p:sp>
      <p:sp>
        <p:nvSpPr>
          <p:cNvPr id="448521" name="AutoShape 3081"/>
          <p:cNvSpPr>
            <a:spLocks noChangeArrowheads="1"/>
          </p:cNvSpPr>
          <p:nvPr/>
        </p:nvSpPr>
        <p:spPr bwMode="auto">
          <a:xfrm rot="16506948" flipH="1">
            <a:off x="-168994" y="2114446"/>
            <a:ext cx="2114519" cy="681139"/>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9900"/>
          </a:solidFill>
          <a:ln w="12700">
            <a:noFill/>
            <a:miter lim="800000"/>
            <a:headEnd/>
            <a:tailEnd/>
          </a:ln>
          <a:effectLst/>
        </p:spPr>
        <p:txBody>
          <a:bodyPr wrap="square" lIns="90488" tIns="44450" rIns="90488" bIns="44450" anchor="ctr">
            <a:spAutoFit/>
          </a:bodyPr>
          <a:lstStyle/>
          <a:p>
            <a:endParaRPr lang="en-US" dirty="0"/>
          </a:p>
        </p:txBody>
      </p:sp>
      <p:sp>
        <p:nvSpPr>
          <p:cNvPr id="6" name="AutoShape 3080">
            <a:extLst>
              <a:ext uri="{FF2B5EF4-FFF2-40B4-BE49-F238E27FC236}">
                <a16:creationId xmlns:a16="http://schemas.microsoft.com/office/drawing/2014/main" id="{356CDC8A-7339-D838-524F-369D41045DE3}"/>
              </a:ext>
            </a:extLst>
          </p:cNvPr>
          <p:cNvSpPr>
            <a:spLocks noChangeArrowheads="1"/>
          </p:cNvSpPr>
          <p:nvPr/>
        </p:nvSpPr>
        <p:spPr bwMode="auto">
          <a:xfrm rot="16506948" flipH="1">
            <a:off x="269265" y="4739547"/>
            <a:ext cx="1056623" cy="58888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9900"/>
          </a:solidFill>
          <a:ln w="12700">
            <a:noFill/>
            <a:miter lim="800000"/>
            <a:headEnd/>
            <a:tailEnd/>
          </a:ln>
          <a:effectLst/>
        </p:spPr>
        <p:txBody>
          <a:bodyPr wrap="square" lIns="90488" tIns="44450" rIns="90488" bIns="44450" anchor="ctr">
            <a:spAutoFit/>
          </a:bodyPr>
          <a:lstStyle/>
          <a:p>
            <a:endParaRPr lang="en-US" dirty="0"/>
          </a:p>
        </p:txBody>
      </p:sp>
      <p:sp>
        <p:nvSpPr>
          <p:cNvPr id="7" name="Title 1">
            <a:extLst>
              <a:ext uri="{FF2B5EF4-FFF2-40B4-BE49-F238E27FC236}">
                <a16:creationId xmlns:a16="http://schemas.microsoft.com/office/drawing/2014/main" id="{7FDB6380-422C-E30E-71CF-5602D896C5D8}"/>
              </a:ext>
            </a:extLst>
          </p:cNvPr>
          <p:cNvSpPr txBox="1">
            <a:spLocks/>
          </p:cNvSpPr>
          <p:nvPr/>
        </p:nvSpPr>
        <p:spPr>
          <a:xfrm>
            <a:off x="628650" y="438835"/>
            <a:ext cx="7886700" cy="646331"/>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Intended Use Statement</a:t>
            </a:r>
          </a:p>
        </p:txBody>
      </p:sp>
      <p:sp>
        <p:nvSpPr>
          <p:cNvPr id="2" name="Slide Number Placeholder 1">
            <a:extLst>
              <a:ext uri="{FF2B5EF4-FFF2-40B4-BE49-F238E27FC236}">
                <a16:creationId xmlns:a16="http://schemas.microsoft.com/office/drawing/2014/main" id="{D3ED96C6-F0DC-E653-1F94-CA22B76A11AE}"/>
              </a:ext>
            </a:extLst>
          </p:cNvPr>
          <p:cNvSpPr>
            <a:spLocks noGrp="1"/>
          </p:cNvSpPr>
          <p:nvPr>
            <p:ph type="sldNum" sz="quarter" idx="12"/>
          </p:nvPr>
        </p:nvSpPr>
        <p:spPr/>
        <p:txBody>
          <a:bodyPr/>
          <a:lstStyle/>
          <a:p>
            <a:fld id="{C1DA28E7-6C27-414B-9E47-196AFE27788E}" type="slidenum">
              <a:rPr lang="en-US" smtClean="0"/>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CD9196D8-A631-0411-6506-6DC3A2E685BA}"/>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Focus V&amp;V on M&amp;S</a:t>
            </a:r>
            <a:br>
              <a:rPr lang="en-US" dirty="0"/>
            </a:br>
            <a:r>
              <a:rPr lang="en-US" dirty="0"/>
              <a:t>Intended Uses</a:t>
            </a:r>
          </a:p>
        </p:txBody>
      </p:sp>
      <p:grpSp>
        <p:nvGrpSpPr>
          <p:cNvPr id="6" name="Group 21"/>
          <p:cNvGrpSpPr/>
          <p:nvPr/>
        </p:nvGrpSpPr>
        <p:grpSpPr>
          <a:xfrm>
            <a:off x="6553200" y="5068420"/>
            <a:ext cx="1193437" cy="1047750"/>
            <a:chOff x="1511758" y="4292603"/>
            <a:chExt cx="2123617" cy="1715724"/>
          </a:xfrm>
        </p:grpSpPr>
        <p:graphicFrame>
          <p:nvGraphicFramePr>
            <p:cNvPr id="8" name="Object 16">
              <a:hlinkClick r:id="" action="ppaction://ole?verb=0"/>
            </p:cNvPr>
            <p:cNvGraphicFramePr>
              <a:graphicFrameLocks/>
            </p:cNvGraphicFramePr>
            <p:nvPr/>
          </p:nvGraphicFramePr>
          <p:xfrm>
            <a:off x="1511758" y="4292603"/>
            <a:ext cx="1621445" cy="1715724"/>
          </p:xfrm>
          <a:graphic>
            <a:graphicData uri="http://schemas.openxmlformats.org/presentationml/2006/ole">
              <mc:AlternateContent xmlns:mc="http://schemas.openxmlformats.org/markup-compatibility/2006">
                <mc:Choice xmlns:v="urn:schemas-microsoft-com:vml" Requires="v">
                  <p:oleObj name="Microsoft ClipArt Gallery" r:id="rId3" imgW="2447925" imgH="2590800" progId="">
                    <p:embed/>
                  </p:oleObj>
                </mc:Choice>
                <mc:Fallback>
                  <p:oleObj name="Microsoft ClipArt Gallery" r:id="rId3" imgW="2447925" imgH="2590800" progId="">
                    <p:embed/>
                    <p:pic>
                      <p:nvPicPr>
                        <p:cNvPr id="0"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1758" y="4292603"/>
                          <a:ext cx="1621445" cy="1715724"/>
                        </a:xfrm>
                        <a:prstGeom prst="rect">
                          <a:avLst/>
                        </a:prstGeom>
                        <a:noFill/>
                        <a:ln>
                          <a:noFill/>
                        </a:ln>
                        <a:effectLst/>
                        <a:extLst>
                          <a:ext uri="{909E8E84-426E-40DD-AFC4-6F175D3DCCD1}">
                            <a14:hiddenFill xmlns:a14="http://schemas.microsoft.com/office/drawing/2010/main">
                              <a:solidFill>
                                <a:srgbClr val="001A6A"/>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7" name="Group 42"/>
            <p:cNvGrpSpPr>
              <a:grpSpLocks/>
            </p:cNvGrpSpPr>
            <p:nvPr/>
          </p:nvGrpSpPr>
          <p:grpSpPr bwMode="auto">
            <a:xfrm>
              <a:off x="2962275" y="4368804"/>
              <a:ext cx="673100" cy="585788"/>
              <a:chOff x="1866" y="2752"/>
              <a:chExt cx="424" cy="369"/>
            </a:xfrm>
          </p:grpSpPr>
          <p:grpSp>
            <p:nvGrpSpPr>
              <p:cNvPr id="9" name="Group 43"/>
              <p:cNvGrpSpPr>
                <a:grpSpLocks/>
              </p:cNvGrpSpPr>
              <p:nvPr/>
            </p:nvGrpSpPr>
            <p:grpSpPr bwMode="auto">
              <a:xfrm>
                <a:off x="1866" y="2752"/>
                <a:ext cx="418" cy="362"/>
                <a:chOff x="1866" y="2752"/>
                <a:chExt cx="418" cy="362"/>
              </a:xfrm>
            </p:grpSpPr>
            <p:sp>
              <p:nvSpPr>
                <p:cNvPr id="13" name="Oval 44"/>
                <p:cNvSpPr>
                  <a:spLocks noChangeArrowheads="1"/>
                </p:cNvSpPr>
                <p:nvPr/>
              </p:nvSpPr>
              <p:spPr bwMode="ltGray">
                <a:xfrm>
                  <a:off x="1866" y="2798"/>
                  <a:ext cx="170" cy="164"/>
                </a:xfrm>
                <a:prstGeom prst="ellipse">
                  <a:avLst/>
                </a:prstGeom>
                <a:solidFill>
                  <a:schemeClr val="bg1"/>
                </a:solidFill>
                <a:ln w="12700">
                  <a:solidFill>
                    <a:schemeClr val="tx1"/>
                  </a:solidFill>
                  <a:round/>
                  <a:headEnd/>
                  <a:tailEnd/>
                </a:ln>
                <a:effectLst/>
              </p:spPr>
              <p:txBody>
                <a:bodyPr wrap="none" anchor="ctr"/>
                <a:lstStyle/>
                <a:p>
                  <a:endParaRPr lang="en-US" dirty="0">
                    <a:solidFill>
                      <a:schemeClr val="tx1"/>
                    </a:solidFill>
                  </a:endParaRPr>
                </a:p>
              </p:txBody>
            </p:sp>
            <p:sp>
              <p:nvSpPr>
                <p:cNvPr id="14" name="Oval 45"/>
                <p:cNvSpPr>
                  <a:spLocks noChangeArrowheads="1"/>
                </p:cNvSpPr>
                <p:nvPr/>
              </p:nvSpPr>
              <p:spPr bwMode="ltGray">
                <a:xfrm>
                  <a:off x="1946" y="2752"/>
                  <a:ext cx="127" cy="115"/>
                </a:xfrm>
                <a:prstGeom prst="ellipse">
                  <a:avLst/>
                </a:prstGeom>
                <a:solidFill>
                  <a:schemeClr val="bg1"/>
                </a:solidFill>
                <a:ln w="12700">
                  <a:solidFill>
                    <a:schemeClr val="tx1"/>
                  </a:solidFill>
                  <a:round/>
                  <a:headEnd/>
                  <a:tailEnd/>
                </a:ln>
                <a:effectLst/>
              </p:spPr>
              <p:txBody>
                <a:bodyPr wrap="none" anchor="ctr"/>
                <a:lstStyle/>
                <a:p>
                  <a:endParaRPr lang="en-US" dirty="0">
                    <a:solidFill>
                      <a:schemeClr val="tx1"/>
                    </a:solidFill>
                  </a:endParaRPr>
                </a:p>
              </p:txBody>
            </p:sp>
            <p:sp>
              <p:nvSpPr>
                <p:cNvPr id="15" name="Oval 46"/>
                <p:cNvSpPr>
                  <a:spLocks noChangeArrowheads="1"/>
                </p:cNvSpPr>
                <p:nvPr/>
              </p:nvSpPr>
              <p:spPr bwMode="ltGray">
                <a:xfrm>
                  <a:off x="1875" y="2885"/>
                  <a:ext cx="243" cy="229"/>
                </a:xfrm>
                <a:prstGeom prst="ellipse">
                  <a:avLst/>
                </a:prstGeom>
                <a:solidFill>
                  <a:schemeClr val="bg1"/>
                </a:solidFill>
                <a:ln w="12700">
                  <a:solidFill>
                    <a:schemeClr val="tx1"/>
                  </a:solidFill>
                  <a:round/>
                  <a:headEnd/>
                  <a:tailEnd/>
                </a:ln>
                <a:effectLst/>
              </p:spPr>
              <p:txBody>
                <a:bodyPr wrap="none" anchor="ctr"/>
                <a:lstStyle/>
                <a:p>
                  <a:endParaRPr lang="en-US" dirty="0">
                    <a:solidFill>
                      <a:schemeClr val="tx1"/>
                    </a:solidFill>
                  </a:endParaRPr>
                </a:p>
              </p:txBody>
            </p:sp>
            <p:sp>
              <p:nvSpPr>
                <p:cNvPr id="16" name="Oval 47"/>
                <p:cNvSpPr>
                  <a:spLocks noChangeArrowheads="1"/>
                </p:cNvSpPr>
                <p:nvPr/>
              </p:nvSpPr>
              <p:spPr bwMode="ltGray">
                <a:xfrm>
                  <a:off x="2014" y="2774"/>
                  <a:ext cx="242" cy="229"/>
                </a:xfrm>
                <a:prstGeom prst="ellipse">
                  <a:avLst/>
                </a:prstGeom>
                <a:solidFill>
                  <a:schemeClr val="bg1"/>
                </a:solidFill>
                <a:ln w="12700">
                  <a:solidFill>
                    <a:schemeClr val="tx1"/>
                  </a:solidFill>
                  <a:round/>
                  <a:headEnd/>
                  <a:tailEnd/>
                </a:ln>
                <a:effectLst/>
              </p:spPr>
              <p:txBody>
                <a:bodyPr wrap="none" anchor="ctr"/>
                <a:lstStyle/>
                <a:p>
                  <a:endParaRPr lang="en-US" dirty="0">
                    <a:solidFill>
                      <a:schemeClr val="tx1"/>
                    </a:solidFill>
                  </a:endParaRPr>
                </a:p>
              </p:txBody>
            </p:sp>
            <p:sp>
              <p:nvSpPr>
                <p:cNvPr id="17" name="Oval 48"/>
                <p:cNvSpPr>
                  <a:spLocks noChangeArrowheads="1"/>
                </p:cNvSpPr>
                <p:nvPr/>
              </p:nvSpPr>
              <p:spPr bwMode="ltGray">
                <a:xfrm>
                  <a:off x="2114" y="2895"/>
                  <a:ext cx="170" cy="163"/>
                </a:xfrm>
                <a:prstGeom prst="ellipse">
                  <a:avLst/>
                </a:prstGeom>
                <a:solidFill>
                  <a:schemeClr val="bg1"/>
                </a:solidFill>
                <a:ln w="12700">
                  <a:solidFill>
                    <a:schemeClr val="tx1"/>
                  </a:solidFill>
                  <a:round/>
                  <a:headEnd/>
                  <a:tailEnd/>
                </a:ln>
                <a:effectLst/>
              </p:spPr>
              <p:txBody>
                <a:bodyPr wrap="none" anchor="ctr"/>
                <a:lstStyle/>
                <a:p>
                  <a:endParaRPr lang="en-US" dirty="0">
                    <a:solidFill>
                      <a:schemeClr val="tx1"/>
                    </a:solidFill>
                  </a:endParaRPr>
                </a:p>
              </p:txBody>
            </p:sp>
            <p:sp>
              <p:nvSpPr>
                <p:cNvPr id="18" name="Oval 49"/>
                <p:cNvSpPr>
                  <a:spLocks noChangeArrowheads="1"/>
                </p:cNvSpPr>
                <p:nvPr/>
              </p:nvSpPr>
              <p:spPr bwMode="ltGray">
                <a:xfrm>
                  <a:off x="2058" y="2991"/>
                  <a:ext cx="127" cy="116"/>
                </a:xfrm>
                <a:prstGeom prst="ellipse">
                  <a:avLst/>
                </a:prstGeom>
                <a:solidFill>
                  <a:schemeClr val="bg1"/>
                </a:solidFill>
                <a:ln w="12700">
                  <a:solidFill>
                    <a:schemeClr val="tx1"/>
                  </a:solidFill>
                  <a:round/>
                  <a:headEnd/>
                  <a:tailEnd/>
                </a:ln>
                <a:effectLst/>
              </p:spPr>
              <p:txBody>
                <a:bodyPr wrap="none" anchor="ctr"/>
                <a:lstStyle/>
                <a:p>
                  <a:endParaRPr lang="en-US" dirty="0">
                    <a:solidFill>
                      <a:schemeClr val="tx1"/>
                    </a:solidFill>
                  </a:endParaRPr>
                </a:p>
              </p:txBody>
            </p:sp>
            <p:sp>
              <p:nvSpPr>
                <p:cNvPr id="19" name="Oval 50"/>
                <p:cNvSpPr>
                  <a:spLocks noChangeArrowheads="1"/>
                </p:cNvSpPr>
                <p:nvPr/>
              </p:nvSpPr>
              <p:spPr bwMode="ltGray">
                <a:xfrm>
                  <a:off x="1909" y="2821"/>
                  <a:ext cx="290" cy="273"/>
                </a:xfrm>
                <a:prstGeom prst="ellipse">
                  <a:avLst/>
                </a:prstGeom>
                <a:solidFill>
                  <a:schemeClr val="bg1"/>
                </a:solidFill>
                <a:ln w="12700">
                  <a:noFill/>
                  <a:round/>
                  <a:headEnd/>
                  <a:tailEnd/>
                </a:ln>
                <a:effectLst/>
              </p:spPr>
              <p:txBody>
                <a:bodyPr wrap="none" anchor="ctr"/>
                <a:lstStyle/>
                <a:p>
                  <a:endParaRPr lang="en-US" dirty="0">
                    <a:solidFill>
                      <a:schemeClr val="tx1"/>
                    </a:solidFill>
                  </a:endParaRPr>
                </a:p>
              </p:txBody>
            </p:sp>
            <p:sp>
              <p:nvSpPr>
                <p:cNvPr id="20" name="Oval 51"/>
                <p:cNvSpPr>
                  <a:spLocks noChangeArrowheads="1"/>
                </p:cNvSpPr>
                <p:nvPr/>
              </p:nvSpPr>
              <p:spPr bwMode="ltGray">
                <a:xfrm>
                  <a:off x="1932" y="2770"/>
                  <a:ext cx="178" cy="172"/>
                </a:xfrm>
                <a:prstGeom prst="ellipse">
                  <a:avLst/>
                </a:prstGeom>
                <a:solidFill>
                  <a:schemeClr val="bg1"/>
                </a:solidFill>
                <a:ln w="12700">
                  <a:noFill/>
                  <a:round/>
                  <a:headEnd/>
                  <a:tailEnd/>
                </a:ln>
                <a:effectLst/>
              </p:spPr>
              <p:txBody>
                <a:bodyPr wrap="none" anchor="ctr"/>
                <a:lstStyle/>
                <a:p>
                  <a:endParaRPr lang="en-US" dirty="0">
                    <a:solidFill>
                      <a:schemeClr val="tx1"/>
                    </a:solidFill>
                  </a:endParaRPr>
                </a:p>
              </p:txBody>
            </p:sp>
            <p:sp>
              <p:nvSpPr>
                <p:cNvPr id="21" name="Oval 52"/>
                <p:cNvSpPr>
                  <a:spLocks noChangeArrowheads="1"/>
                </p:cNvSpPr>
                <p:nvPr/>
              </p:nvSpPr>
              <p:spPr bwMode="ltGray">
                <a:xfrm>
                  <a:off x="2108" y="2842"/>
                  <a:ext cx="135" cy="124"/>
                </a:xfrm>
                <a:prstGeom prst="ellipse">
                  <a:avLst/>
                </a:prstGeom>
                <a:solidFill>
                  <a:schemeClr val="bg1"/>
                </a:solidFill>
                <a:ln w="12700">
                  <a:noFill/>
                  <a:round/>
                  <a:headEnd/>
                  <a:tailEnd/>
                </a:ln>
                <a:effectLst/>
              </p:spPr>
              <p:txBody>
                <a:bodyPr wrap="none" anchor="ctr"/>
                <a:lstStyle/>
                <a:p>
                  <a:endParaRPr lang="en-US" dirty="0">
                    <a:solidFill>
                      <a:schemeClr val="tx1"/>
                    </a:solidFill>
                  </a:endParaRPr>
                </a:p>
              </p:txBody>
            </p:sp>
          </p:grpSp>
          <p:sp>
            <p:nvSpPr>
              <p:cNvPr id="12" name="Rectangle 53"/>
              <p:cNvSpPr>
                <a:spLocks noChangeArrowheads="1"/>
              </p:cNvSpPr>
              <p:nvPr/>
            </p:nvSpPr>
            <p:spPr bwMode="ltGray">
              <a:xfrm>
                <a:off x="1945" y="2800"/>
                <a:ext cx="345" cy="321"/>
              </a:xfrm>
              <a:prstGeom prst="rect">
                <a:avLst/>
              </a:prstGeom>
              <a:noFill/>
              <a:ln w="12700">
                <a:noFill/>
                <a:miter lim="800000"/>
                <a:headEnd/>
                <a:tailEnd/>
              </a:ln>
              <a:effectLst/>
            </p:spPr>
            <p:txBody>
              <a:bodyPr wrap="none" lIns="90488" tIns="44450" rIns="90488" bIns="44450">
                <a:spAutoFit/>
              </a:bodyPr>
              <a:lstStyle/>
              <a:p>
                <a:pPr algn="l">
                  <a:lnSpc>
                    <a:spcPct val="90000"/>
                  </a:lnSpc>
                </a:pPr>
                <a:r>
                  <a:rPr lang="en-US" sz="1600" b="1" dirty="0">
                    <a:solidFill>
                      <a:schemeClr val="tx1"/>
                    </a:solidFill>
                    <a:latin typeface="Arial" pitchFamily="34" charset="0"/>
                  </a:rPr>
                  <a:t>?</a:t>
                </a:r>
              </a:p>
            </p:txBody>
          </p:sp>
        </p:grpSp>
      </p:grpSp>
      <p:sp>
        <p:nvSpPr>
          <p:cNvPr id="25" name="Rectangle 1027">
            <a:extLst>
              <a:ext uri="{FF2B5EF4-FFF2-40B4-BE49-F238E27FC236}">
                <a16:creationId xmlns:a16="http://schemas.microsoft.com/office/drawing/2014/main" id="{0F515927-9B38-ED5F-C241-1FFBA4501349}"/>
              </a:ext>
            </a:extLst>
          </p:cNvPr>
          <p:cNvSpPr txBox="1">
            <a:spLocks noChangeArrowheads="1"/>
          </p:cNvSpPr>
          <p:nvPr/>
        </p:nvSpPr>
        <p:spPr>
          <a:xfrm>
            <a:off x="457200" y="1331913"/>
            <a:ext cx="8229600" cy="5268109"/>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0"/>
              </a:spcAft>
              <a:buNone/>
            </a:pPr>
            <a:r>
              <a:rPr lang="en-US" sz="2000" b="1" dirty="0">
                <a:solidFill>
                  <a:srgbClr val="FF0000"/>
                </a:solidFill>
              </a:rPr>
              <a:t>A lot of money is misspent on V&amp;V activities</a:t>
            </a:r>
            <a:endParaRPr lang="en-US" sz="2000" b="1" dirty="0"/>
          </a:p>
          <a:p>
            <a:pPr marL="227013" indent="-227013">
              <a:lnSpc>
                <a:spcPct val="100000"/>
              </a:lnSpc>
              <a:spcBef>
                <a:spcPts val="600"/>
              </a:spcBef>
              <a:spcAft>
                <a:spcPts val="0"/>
              </a:spcAft>
            </a:pPr>
            <a:r>
              <a:rPr lang="en-US" sz="1800" b="1" dirty="0"/>
              <a:t>Cost-effective V&amp;V needs to focus on addressing:</a:t>
            </a:r>
          </a:p>
          <a:p>
            <a:pPr marL="574675" lvl="1" indent="-227013">
              <a:lnSpc>
                <a:spcPct val="100000"/>
              </a:lnSpc>
              <a:spcBef>
                <a:spcPts val="100"/>
              </a:spcBef>
              <a:spcAft>
                <a:spcPts val="100"/>
              </a:spcAft>
            </a:pPr>
            <a:r>
              <a:rPr lang="en-US" sz="1600" b="1" dirty="0"/>
              <a:t>What </a:t>
            </a:r>
            <a:r>
              <a:rPr lang="en-US" sz="1600" b="1" u="sng" dirty="0"/>
              <a:t>questions</a:t>
            </a:r>
            <a:r>
              <a:rPr lang="en-US" sz="1600" b="1" dirty="0"/>
              <a:t> do the users need to answer?</a:t>
            </a:r>
          </a:p>
          <a:p>
            <a:pPr marL="574675" lvl="1" indent="-227013">
              <a:lnSpc>
                <a:spcPct val="100000"/>
              </a:lnSpc>
              <a:spcBef>
                <a:spcPts val="100"/>
              </a:spcBef>
              <a:spcAft>
                <a:spcPts val="100"/>
              </a:spcAft>
            </a:pPr>
            <a:r>
              <a:rPr lang="en-US" sz="1600" b="1" dirty="0"/>
              <a:t>What M&amp;S </a:t>
            </a:r>
            <a:r>
              <a:rPr lang="en-US" sz="1600" b="1" u="sng" dirty="0"/>
              <a:t>outputs</a:t>
            </a:r>
            <a:r>
              <a:rPr lang="en-US" sz="1600" b="1" dirty="0"/>
              <a:t> will be used to help answer those questions?</a:t>
            </a:r>
          </a:p>
          <a:p>
            <a:pPr marL="574675" lvl="1" indent="-227013">
              <a:lnSpc>
                <a:spcPct val="100000"/>
              </a:lnSpc>
              <a:spcBef>
                <a:spcPts val="100"/>
              </a:spcBef>
              <a:spcAft>
                <a:spcPts val="100"/>
              </a:spcAft>
            </a:pPr>
            <a:r>
              <a:rPr lang="en-US" sz="1600" b="1" dirty="0"/>
              <a:t>What </a:t>
            </a:r>
            <a:r>
              <a:rPr lang="en-US" sz="1600" b="1" u="sng" dirty="0"/>
              <a:t>characteristics</a:t>
            </a:r>
            <a:r>
              <a:rPr lang="en-US" sz="1600" b="1" dirty="0"/>
              <a:t> must the M&amp;S have to provide those outputs?</a:t>
            </a:r>
          </a:p>
          <a:p>
            <a:pPr marL="1031875" lvl="3" indent="-227013">
              <a:lnSpc>
                <a:spcPct val="100000"/>
              </a:lnSpc>
              <a:spcBef>
                <a:spcPts val="100"/>
              </a:spcBef>
              <a:spcAft>
                <a:spcPts val="100"/>
              </a:spcAft>
            </a:pPr>
            <a:r>
              <a:rPr lang="en-US" sz="1600" b="1" dirty="0"/>
              <a:t>Capability, Accuracy, Usability</a:t>
            </a:r>
          </a:p>
          <a:p>
            <a:pPr marL="574675" lvl="1" indent="-227013">
              <a:lnSpc>
                <a:spcPct val="100000"/>
              </a:lnSpc>
              <a:spcBef>
                <a:spcPts val="100"/>
              </a:spcBef>
              <a:spcAft>
                <a:spcPts val="100"/>
              </a:spcAft>
            </a:pPr>
            <a:r>
              <a:rPr lang="en-US" sz="1600" b="1" dirty="0"/>
              <a:t>What </a:t>
            </a:r>
            <a:r>
              <a:rPr lang="en-US" sz="1600" b="1" u="sng" dirty="0"/>
              <a:t>information </a:t>
            </a:r>
            <a:r>
              <a:rPr lang="en-US" sz="1600" b="1" dirty="0"/>
              <a:t>is needed to show the M&amp;S has those characteristics?</a:t>
            </a:r>
          </a:p>
          <a:p>
            <a:pPr marL="1031875" lvl="3" indent="-227013">
              <a:lnSpc>
                <a:spcPct val="100000"/>
              </a:lnSpc>
              <a:spcBef>
                <a:spcPts val="100"/>
              </a:spcBef>
              <a:spcAft>
                <a:spcPts val="100"/>
              </a:spcAft>
            </a:pPr>
            <a:r>
              <a:rPr lang="en-US" sz="1600" b="1" dirty="0"/>
              <a:t>V&amp;V results, CM artifacts, documentation, pedigree, etc.</a:t>
            </a:r>
          </a:p>
          <a:p>
            <a:pPr marL="574675" lvl="1" indent="-227013">
              <a:lnSpc>
                <a:spcPct val="100000"/>
              </a:lnSpc>
              <a:spcBef>
                <a:spcPts val="100"/>
              </a:spcBef>
              <a:spcAft>
                <a:spcPts val="100"/>
              </a:spcAft>
            </a:pPr>
            <a:r>
              <a:rPr lang="en-US" sz="1600" b="1" dirty="0"/>
              <a:t>What information is </a:t>
            </a:r>
            <a:r>
              <a:rPr lang="en-US" sz="1600" b="1" u="sng" dirty="0"/>
              <a:t>missing</a:t>
            </a:r>
            <a:r>
              <a:rPr lang="en-US" sz="1600" b="1" dirty="0"/>
              <a:t>, and how can we best develop it?</a:t>
            </a:r>
          </a:p>
          <a:p>
            <a:pPr marL="574675" lvl="1" indent="-227013">
              <a:lnSpc>
                <a:spcPct val="100000"/>
              </a:lnSpc>
              <a:spcBef>
                <a:spcPts val="100"/>
              </a:spcBef>
              <a:spcAft>
                <a:spcPts val="100"/>
              </a:spcAft>
            </a:pPr>
            <a:r>
              <a:rPr lang="en-US" sz="1600" b="1" dirty="0"/>
              <a:t>What are the </a:t>
            </a:r>
            <a:r>
              <a:rPr lang="en-US" sz="1600" b="1" u="sng" dirty="0"/>
              <a:t>risks</a:t>
            </a:r>
            <a:r>
              <a:rPr lang="en-US" sz="1600" b="1" dirty="0"/>
              <a:t> of not obtaining that information?</a:t>
            </a:r>
          </a:p>
          <a:p>
            <a:pPr marL="227013" indent="-227013">
              <a:lnSpc>
                <a:spcPct val="100000"/>
              </a:lnSpc>
              <a:spcBef>
                <a:spcPts val="600"/>
              </a:spcBef>
              <a:spcAft>
                <a:spcPts val="0"/>
              </a:spcAft>
            </a:pPr>
            <a:r>
              <a:rPr lang="en-US" sz="1800" b="1" dirty="0"/>
              <a:t>V&amp;V should be tied to intended uses through requirements</a:t>
            </a:r>
          </a:p>
          <a:p>
            <a:pPr marL="574675" lvl="1" indent="-227013">
              <a:lnSpc>
                <a:spcPct val="100000"/>
              </a:lnSpc>
              <a:spcBef>
                <a:spcPts val="100"/>
              </a:spcBef>
              <a:spcAft>
                <a:spcPts val="100"/>
              </a:spcAft>
            </a:pPr>
            <a:r>
              <a:rPr lang="en-US" sz="1600" b="1" dirty="0"/>
              <a:t>Eliminate any M&amp;S requirements that are not relevant to the specific intended use</a:t>
            </a:r>
          </a:p>
          <a:p>
            <a:pPr marL="227013" indent="-227013">
              <a:lnSpc>
                <a:spcPct val="100000"/>
              </a:lnSpc>
              <a:spcBef>
                <a:spcPts val="600"/>
              </a:spcBef>
              <a:spcAft>
                <a:spcPts val="0"/>
              </a:spcAft>
            </a:pPr>
            <a:r>
              <a:rPr lang="en-US" sz="1800" b="1" dirty="0"/>
              <a:t>VV&amp;A Team may need to help the user derive:</a:t>
            </a:r>
          </a:p>
          <a:p>
            <a:pPr marL="574675" lvl="1" indent="-227013">
              <a:lnSpc>
                <a:spcPct val="100000"/>
              </a:lnSpc>
              <a:spcBef>
                <a:spcPts val="100"/>
              </a:spcBef>
              <a:spcAft>
                <a:spcPts val="100"/>
              </a:spcAft>
            </a:pPr>
            <a:r>
              <a:rPr lang="en-US" sz="1600" b="1" dirty="0"/>
              <a:t>Detailed intended use statements</a:t>
            </a:r>
          </a:p>
          <a:p>
            <a:pPr marL="574675" lvl="1" indent="-227013">
              <a:lnSpc>
                <a:spcPct val="100000"/>
              </a:lnSpc>
              <a:spcBef>
                <a:spcPts val="100"/>
              </a:spcBef>
              <a:spcAft>
                <a:spcPts val="100"/>
              </a:spcAft>
            </a:pPr>
            <a:r>
              <a:rPr lang="en-US" sz="1600" b="1" dirty="0"/>
              <a:t>Requirements tied to those uses</a:t>
            </a:r>
          </a:p>
          <a:p>
            <a:pPr marL="227013" indent="-227013">
              <a:lnSpc>
                <a:spcPct val="100000"/>
              </a:lnSpc>
              <a:spcBef>
                <a:spcPts val="600"/>
              </a:spcBef>
              <a:spcAft>
                <a:spcPts val="0"/>
              </a:spcAft>
            </a:pPr>
            <a:r>
              <a:rPr lang="en-US" sz="1800" b="1" u="sng" dirty="0"/>
              <a:t>Ultimate Goal</a:t>
            </a:r>
            <a:r>
              <a:rPr lang="en-US" sz="1800" b="1" dirty="0"/>
              <a:t>: </a:t>
            </a:r>
            <a:r>
              <a:rPr lang="en-US" sz="1800" b="1" u="sng" dirty="0"/>
              <a:t>Reduce the Risk </a:t>
            </a:r>
            <a:r>
              <a:rPr lang="en-US" sz="1800" b="1" dirty="0"/>
              <a:t>of using M&amp;S</a:t>
            </a:r>
          </a:p>
          <a:p>
            <a:pPr marL="574675" lvl="1" indent="-227013">
              <a:lnSpc>
                <a:spcPct val="100000"/>
              </a:lnSpc>
              <a:spcBef>
                <a:spcPts val="100"/>
              </a:spcBef>
              <a:spcAft>
                <a:spcPts val="100"/>
              </a:spcAft>
            </a:pPr>
            <a:r>
              <a:rPr lang="en-US" sz="1600" b="1" dirty="0"/>
              <a:t>To an acceptable level for the intended use</a:t>
            </a:r>
          </a:p>
        </p:txBody>
      </p:sp>
      <p:sp>
        <p:nvSpPr>
          <p:cNvPr id="4" name="Slide Number Placeholder 3">
            <a:extLst>
              <a:ext uri="{FF2B5EF4-FFF2-40B4-BE49-F238E27FC236}">
                <a16:creationId xmlns:a16="http://schemas.microsoft.com/office/drawing/2014/main" id="{E853D4E0-A7FD-C08D-E82E-213A6076E13B}"/>
              </a:ext>
            </a:extLst>
          </p:cNvPr>
          <p:cNvSpPr>
            <a:spLocks noGrp="1"/>
          </p:cNvSpPr>
          <p:nvPr>
            <p:ph type="sldNum" sz="quarter" idx="12"/>
          </p:nvPr>
        </p:nvSpPr>
        <p:spPr/>
        <p:txBody>
          <a:bodyPr/>
          <a:lstStyle/>
          <a:p>
            <a:fld id="{C1DA28E7-6C27-414B-9E47-196AFE27788E}" type="slidenum">
              <a:rPr lang="en-US" smtClean="0"/>
              <a:t>17</a:t>
            </a:fld>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CD9196D8-A631-0411-6506-6DC3A2E685BA}"/>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Example of A General Intended Use Statement (IUS)</a:t>
            </a:r>
          </a:p>
        </p:txBody>
      </p:sp>
      <p:sp>
        <p:nvSpPr>
          <p:cNvPr id="25" name="Rectangle 1027">
            <a:extLst>
              <a:ext uri="{FF2B5EF4-FFF2-40B4-BE49-F238E27FC236}">
                <a16:creationId xmlns:a16="http://schemas.microsoft.com/office/drawing/2014/main" id="{0F515927-9B38-ED5F-C241-1FFBA4501349}"/>
              </a:ext>
            </a:extLst>
          </p:cNvPr>
          <p:cNvSpPr txBox="1">
            <a:spLocks noChangeArrowheads="1"/>
          </p:cNvSpPr>
          <p:nvPr/>
        </p:nvSpPr>
        <p:spPr>
          <a:xfrm>
            <a:off x="457200" y="1331913"/>
            <a:ext cx="8229600" cy="3724096"/>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600"/>
              </a:spcAft>
              <a:buNone/>
            </a:pPr>
            <a:r>
              <a:rPr lang="en-US" sz="2000" b="1" dirty="0">
                <a:solidFill>
                  <a:srgbClr val="FF0000"/>
                </a:solidFill>
              </a:rPr>
              <a:t>Intended Use for Traffic Flow Model (TFM)*</a:t>
            </a:r>
            <a:endParaRPr lang="en-US" sz="2000" dirty="0">
              <a:solidFill>
                <a:srgbClr val="FF0000"/>
              </a:solidFill>
            </a:endParaRPr>
          </a:p>
          <a:p>
            <a:pPr marL="227013" indent="-227013">
              <a:lnSpc>
                <a:spcPct val="100000"/>
              </a:lnSpc>
              <a:spcBef>
                <a:spcPts val="0"/>
              </a:spcBef>
              <a:spcAft>
                <a:spcPts val="600"/>
              </a:spcAft>
            </a:pPr>
            <a:r>
              <a:rPr lang="en-US" sz="1800" b="1" dirty="0"/>
              <a:t>The Traffic Flow Model (TFM) will simulate a standard 4-way intersection in order to provide analysis of traffic flow control and provide support for implementing improvements in redirecting congestion.  </a:t>
            </a:r>
          </a:p>
          <a:p>
            <a:pPr marL="227013" indent="-227013">
              <a:lnSpc>
                <a:spcPct val="100000"/>
              </a:lnSpc>
              <a:spcBef>
                <a:spcPts val="0"/>
              </a:spcBef>
              <a:spcAft>
                <a:spcPts val="600"/>
              </a:spcAft>
            </a:pPr>
            <a:r>
              <a:rPr lang="en-US" sz="1800" b="1" dirty="0"/>
              <a:t>The TFM will be applied for the following uses:</a:t>
            </a:r>
          </a:p>
          <a:p>
            <a:pPr marL="574675" lvl="1" indent="-227013">
              <a:lnSpc>
                <a:spcPct val="100000"/>
              </a:lnSpc>
              <a:spcBef>
                <a:spcPts val="0"/>
              </a:spcBef>
              <a:spcAft>
                <a:spcPts val="600"/>
              </a:spcAft>
            </a:pPr>
            <a:r>
              <a:rPr lang="en-US" sz="1600" b="1" dirty="0"/>
              <a:t>To estimate the performance level of current traffic control systems to efficiently dissipate high density traffic congestion.</a:t>
            </a:r>
          </a:p>
          <a:p>
            <a:pPr marL="574675" lvl="1" indent="-227013">
              <a:lnSpc>
                <a:spcPct val="100000"/>
              </a:lnSpc>
              <a:spcBef>
                <a:spcPts val="0"/>
              </a:spcBef>
              <a:spcAft>
                <a:spcPts val="600"/>
              </a:spcAft>
            </a:pPr>
            <a:r>
              <a:rPr lang="en-US" sz="1600" b="1" dirty="0"/>
              <a:t>To simulate variations of traffic flow situations in a naval base environment.</a:t>
            </a:r>
          </a:p>
          <a:p>
            <a:pPr marL="574675" lvl="1" indent="-227013">
              <a:lnSpc>
                <a:spcPct val="100000"/>
              </a:lnSpc>
              <a:spcBef>
                <a:spcPts val="0"/>
              </a:spcBef>
              <a:spcAft>
                <a:spcPts val="600"/>
              </a:spcAft>
            </a:pPr>
            <a:r>
              <a:rPr lang="en-US" sz="1600" b="1" dirty="0"/>
              <a:t>To determine the effect of altering traffic control systems.</a:t>
            </a:r>
          </a:p>
          <a:p>
            <a:pPr marL="574675" lvl="1" indent="-227013">
              <a:lnSpc>
                <a:spcPct val="100000"/>
              </a:lnSpc>
              <a:spcBef>
                <a:spcPts val="0"/>
              </a:spcBef>
              <a:spcAft>
                <a:spcPts val="600"/>
              </a:spcAft>
            </a:pPr>
            <a:r>
              <a:rPr lang="en-US" sz="1600" b="1" dirty="0"/>
              <a:t>TFM will be further developed in the future with increased complexity and fidelity to represent the entire traffic system of PAX NAS.</a:t>
            </a:r>
          </a:p>
        </p:txBody>
      </p:sp>
      <p:sp>
        <p:nvSpPr>
          <p:cNvPr id="23" name="Rectangle 22">
            <a:extLst>
              <a:ext uri="{FF2B5EF4-FFF2-40B4-BE49-F238E27FC236}">
                <a16:creationId xmlns:a16="http://schemas.microsoft.com/office/drawing/2014/main" id="{F4CC7F58-F40E-F06C-5846-FDD3CB2DDC3D}"/>
              </a:ext>
            </a:extLst>
          </p:cNvPr>
          <p:cNvSpPr/>
          <p:nvPr/>
        </p:nvSpPr>
        <p:spPr>
          <a:xfrm>
            <a:off x="679272" y="5473833"/>
            <a:ext cx="7796346" cy="535531"/>
          </a:xfrm>
          <a:prstGeom prst="rect">
            <a:avLst/>
          </a:prstGeom>
        </p:spPr>
        <p:txBody>
          <a:bodyPr wrap="square">
            <a:spAutoFit/>
          </a:bodyPr>
          <a:lstStyle/>
          <a:p>
            <a:r>
              <a:rPr lang="en-US" sz="1600" dirty="0">
                <a:solidFill>
                  <a:schemeClr val="tx1">
                    <a:lumMod val="65000"/>
                    <a:lumOff val="35000"/>
                  </a:schemeClr>
                </a:solidFill>
              </a:rPr>
              <a:t>* Created by NAVAIR 5.4 VV&amp;A Team Employees and Interns as part of a</a:t>
            </a:r>
            <a:br>
              <a:rPr lang="en-US" sz="1600" dirty="0">
                <a:solidFill>
                  <a:schemeClr val="tx1">
                    <a:lumMod val="65000"/>
                    <a:lumOff val="35000"/>
                  </a:schemeClr>
                </a:solidFill>
              </a:rPr>
            </a:br>
            <a:r>
              <a:rPr lang="en-US" sz="1600" dirty="0">
                <a:solidFill>
                  <a:schemeClr val="tx1">
                    <a:lumMod val="65000"/>
                    <a:lumOff val="35000"/>
                  </a:schemeClr>
                </a:solidFill>
              </a:rPr>
              <a:t>study project on “How to Build a Credible Simulation”</a:t>
            </a:r>
          </a:p>
        </p:txBody>
      </p:sp>
      <p:sp>
        <p:nvSpPr>
          <p:cNvPr id="2" name="Slide Number Placeholder 1">
            <a:extLst>
              <a:ext uri="{FF2B5EF4-FFF2-40B4-BE49-F238E27FC236}">
                <a16:creationId xmlns:a16="http://schemas.microsoft.com/office/drawing/2014/main" id="{199E217C-87CD-54DE-8699-EDA6EBD01715}"/>
              </a:ext>
            </a:extLst>
          </p:cNvPr>
          <p:cNvSpPr>
            <a:spLocks noGrp="1"/>
          </p:cNvSpPr>
          <p:nvPr>
            <p:ph type="sldNum" sz="quarter" idx="12"/>
          </p:nvPr>
        </p:nvSpPr>
        <p:spPr/>
        <p:txBody>
          <a:bodyPr/>
          <a:lstStyle/>
          <a:p>
            <a:fld id="{C1DA28E7-6C27-414B-9E47-196AFE27788E}" type="slidenum">
              <a:rPr lang="en-US" smtClean="0"/>
              <a:t>18</a:t>
            </a:fld>
            <a:endParaRPr lang="en-US" dirty="0"/>
          </a:p>
        </p:txBody>
      </p:sp>
    </p:spTree>
    <p:extLst>
      <p:ext uri="{BB962C8B-B14F-4D97-AF65-F5344CB8AC3E}">
        <p14:creationId xmlns:p14="http://schemas.microsoft.com/office/powerpoint/2010/main" val="315688808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CD9196D8-A631-0411-6506-6DC3A2E685BA}"/>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Specific Intended Uses for Traffic Flow Model (TFM)</a:t>
            </a:r>
          </a:p>
        </p:txBody>
      </p:sp>
      <p:graphicFrame>
        <p:nvGraphicFramePr>
          <p:cNvPr id="5" name="Object 4">
            <a:extLst>
              <a:ext uri="{FF2B5EF4-FFF2-40B4-BE49-F238E27FC236}">
                <a16:creationId xmlns:a16="http://schemas.microsoft.com/office/drawing/2014/main" id="{50584DD0-CAE0-8B6F-76D0-19AEE5B66787}"/>
              </a:ext>
            </a:extLst>
          </p:cNvPr>
          <p:cNvGraphicFramePr>
            <a:graphicFrameLocks noChangeAspect="1"/>
          </p:cNvGraphicFramePr>
          <p:nvPr>
            <p:extLst>
              <p:ext uri="{D42A27DB-BD31-4B8C-83A1-F6EECF244321}">
                <p14:modId xmlns:p14="http://schemas.microsoft.com/office/powerpoint/2010/main" val="60600957"/>
              </p:ext>
            </p:extLst>
          </p:nvPr>
        </p:nvGraphicFramePr>
        <p:xfrm>
          <a:off x="361134" y="1419225"/>
          <a:ext cx="8420100" cy="5705475"/>
        </p:xfrm>
        <a:graphic>
          <a:graphicData uri="http://schemas.openxmlformats.org/presentationml/2006/ole">
            <mc:AlternateContent xmlns:mc="http://schemas.openxmlformats.org/markup-compatibility/2006">
              <mc:Choice xmlns:v="urn:schemas-microsoft-com:vml" Requires="v">
                <p:oleObj name="Document" r:id="rId3" imgW="8271960" imgH="5596112" progId="Word.Document.12">
                  <p:embed/>
                </p:oleObj>
              </mc:Choice>
              <mc:Fallback>
                <p:oleObj name="Document" r:id="rId3" imgW="8271960" imgH="5596112" progId="Word.Document.12">
                  <p:embed/>
                  <p:pic>
                    <p:nvPicPr>
                      <p:cNvPr id="8" name="Object 7"/>
                      <p:cNvPicPr>
                        <a:picLocks noChangeAspect="1" noChangeArrowheads="1"/>
                      </p:cNvPicPr>
                      <p:nvPr/>
                    </p:nvPicPr>
                    <p:blipFill>
                      <a:blip r:embed="rId4"/>
                      <a:srcRect/>
                      <a:stretch>
                        <a:fillRect/>
                      </a:stretch>
                    </p:blipFill>
                    <p:spPr bwMode="auto">
                      <a:xfrm>
                        <a:off x="361134" y="1419225"/>
                        <a:ext cx="8420100" cy="5705475"/>
                      </a:xfrm>
                      <a:prstGeom prst="rect">
                        <a:avLst/>
                      </a:prstGeom>
                      <a:noFill/>
                    </p:spPr>
                  </p:pic>
                </p:oleObj>
              </mc:Fallback>
            </mc:AlternateContent>
          </a:graphicData>
        </a:graphic>
      </p:graphicFrame>
      <p:sp>
        <p:nvSpPr>
          <p:cNvPr id="2" name="Slide Number Placeholder 1">
            <a:extLst>
              <a:ext uri="{FF2B5EF4-FFF2-40B4-BE49-F238E27FC236}">
                <a16:creationId xmlns:a16="http://schemas.microsoft.com/office/drawing/2014/main" id="{DA6C6AAC-FCB6-8F40-D8A7-C65F594576F1}"/>
              </a:ext>
            </a:extLst>
          </p:cNvPr>
          <p:cNvSpPr>
            <a:spLocks noGrp="1"/>
          </p:cNvSpPr>
          <p:nvPr>
            <p:ph type="sldNum" sz="quarter" idx="12"/>
          </p:nvPr>
        </p:nvSpPr>
        <p:spPr/>
        <p:txBody>
          <a:bodyPr/>
          <a:lstStyle/>
          <a:p>
            <a:fld id="{C1DA28E7-6C27-414B-9E47-196AFE27788E}" type="slidenum">
              <a:rPr lang="en-US" smtClean="0"/>
              <a:t>19</a:t>
            </a:fld>
            <a:endParaRPr lang="en-US" dirty="0"/>
          </a:p>
        </p:txBody>
      </p:sp>
    </p:spTree>
    <p:extLst>
      <p:ext uri="{BB962C8B-B14F-4D97-AF65-F5344CB8AC3E}">
        <p14:creationId xmlns:p14="http://schemas.microsoft.com/office/powerpoint/2010/main" val="282554062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C3F82-272B-41EA-8B0D-D73956C9F204}"/>
              </a:ext>
            </a:extLst>
          </p:cNvPr>
          <p:cNvSpPr>
            <a:spLocks noGrp="1"/>
          </p:cNvSpPr>
          <p:nvPr>
            <p:ph type="title"/>
          </p:nvPr>
        </p:nvSpPr>
        <p:spPr>
          <a:xfrm>
            <a:off x="628650" y="438835"/>
            <a:ext cx="7886700" cy="646331"/>
          </a:xfrm>
        </p:spPr>
        <p:txBody>
          <a:bodyPr>
            <a:spAutoFit/>
          </a:bodyPr>
          <a:lstStyle/>
          <a:p>
            <a:pPr>
              <a:lnSpc>
                <a:spcPct val="100000"/>
              </a:lnSpc>
            </a:pPr>
            <a:r>
              <a:rPr lang="en-US" dirty="0"/>
              <a:t>NAVAIR VV&amp;A Process</a:t>
            </a:r>
          </a:p>
        </p:txBody>
      </p:sp>
      <p:sp>
        <p:nvSpPr>
          <p:cNvPr id="3" name="Content Placeholder 2">
            <a:extLst>
              <a:ext uri="{FF2B5EF4-FFF2-40B4-BE49-F238E27FC236}">
                <a16:creationId xmlns:a16="http://schemas.microsoft.com/office/drawing/2014/main" id="{980AC5D2-9FA3-47AA-AFCE-44A42019D3B3}"/>
              </a:ext>
            </a:extLst>
          </p:cNvPr>
          <p:cNvSpPr>
            <a:spLocks noGrp="1"/>
          </p:cNvSpPr>
          <p:nvPr>
            <p:ph idx="1"/>
          </p:nvPr>
        </p:nvSpPr>
        <p:spPr>
          <a:xfrm>
            <a:off x="228600" y="1188720"/>
            <a:ext cx="8675914" cy="4278094"/>
          </a:xfrm>
        </p:spPr>
        <p:txBody>
          <a:bodyPr>
            <a:spAutoFit/>
          </a:bodyPr>
          <a:lstStyle/>
          <a:p>
            <a:pPr marL="227013" indent="-227013">
              <a:lnSpc>
                <a:spcPct val="100000"/>
              </a:lnSpc>
              <a:spcBef>
                <a:spcPts val="0"/>
              </a:spcBef>
              <a:spcAft>
                <a:spcPts val="600"/>
              </a:spcAft>
            </a:pPr>
            <a:r>
              <a:rPr lang="en-US" sz="1800" b="1" dirty="0"/>
              <a:t>NAVAIR VV&amp;A Branch uses </a:t>
            </a:r>
            <a:r>
              <a:rPr lang="en-US" sz="1800" b="1" u="sng" dirty="0"/>
              <a:t>risk</a:t>
            </a:r>
            <a:r>
              <a:rPr lang="en-US" sz="1800" b="1" dirty="0"/>
              <a:t> to determine how much and what kind of information is needed to support using models and simulations (M&amp;S)</a:t>
            </a:r>
          </a:p>
          <a:p>
            <a:pPr marL="227013" indent="-227013">
              <a:lnSpc>
                <a:spcPct val="100000"/>
              </a:lnSpc>
              <a:spcBef>
                <a:spcPts val="0"/>
              </a:spcBef>
              <a:spcAft>
                <a:spcPts val="600"/>
              </a:spcAft>
            </a:pPr>
            <a:r>
              <a:rPr lang="en-US" sz="1800" b="1" dirty="0"/>
              <a:t>What is the risk to the decisionmaker if the M&amp;S results are in error, but we use them anyway? </a:t>
            </a:r>
          </a:p>
          <a:p>
            <a:pPr marL="569913" lvl="2" indent="-230188">
              <a:lnSpc>
                <a:spcPct val="100000"/>
              </a:lnSpc>
              <a:spcBef>
                <a:spcPts val="0"/>
              </a:spcBef>
              <a:spcAft>
                <a:spcPts val="600"/>
              </a:spcAft>
            </a:pPr>
            <a:r>
              <a:rPr lang="en-US" sz="1600" b="1" dirty="0"/>
              <a:t>What is the likelihood that the M&amp;S is in error? </a:t>
            </a:r>
          </a:p>
          <a:p>
            <a:pPr marL="569913" lvl="2" indent="-225425">
              <a:lnSpc>
                <a:spcPct val="100000"/>
              </a:lnSpc>
              <a:spcBef>
                <a:spcPts val="0"/>
              </a:spcBef>
              <a:spcAft>
                <a:spcPts val="600"/>
              </a:spcAft>
            </a:pPr>
            <a:r>
              <a:rPr lang="en-US" sz="1600" b="1" dirty="0"/>
              <a:t>How important is the decision?</a:t>
            </a:r>
          </a:p>
          <a:p>
            <a:pPr marL="569913" lvl="2" indent="-225425">
              <a:lnSpc>
                <a:spcPct val="100000"/>
              </a:lnSpc>
              <a:spcBef>
                <a:spcPts val="0"/>
              </a:spcBef>
              <a:spcAft>
                <a:spcPts val="600"/>
              </a:spcAft>
            </a:pPr>
            <a:r>
              <a:rPr lang="en-US" sz="1600" b="1" dirty="0"/>
              <a:t>How much reliance are we placing on M&amp;S results to make a decision?</a:t>
            </a:r>
            <a:r>
              <a:rPr lang="en-US" sz="1800" b="1" dirty="0"/>
              <a:t>  </a:t>
            </a:r>
          </a:p>
          <a:p>
            <a:pPr marL="227013" indent="-227013">
              <a:lnSpc>
                <a:spcPct val="100000"/>
              </a:lnSpc>
              <a:spcBef>
                <a:spcPts val="0"/>
              </a:spcBef>
              <a:spcAft>
                <a:spcPts val="600"/>
              </a:spcAft>
            </a:pPr>
            <a:r>
              <a:rPr lang="en-US" sz="1800" b="1" dirty="0"/>
              <a:t>We develop a risk matrix based on the answers to those questions</a:t>
            </a:r>
          </a:p>
          <a:p>
            <a:pPr marL="569913" lvl="2" indent="-225425">
              <a:lnSpc>
                <a:spcPct val="100000"/>
              </a:lnSpc>
              <a:spcBef>
                <a:spcPts val="0"/>
              </a:spcBef>
              <a:spcAft>
                <a:spcPts val="600"/>
              </a:spcAft>
            </a:pPr>
            <a:r>
              <a:rPr lang="en-US" sz="1600" b="1" dirty="0"/>
              <a:t>Using </a:t>
            </a:r>
            <a:r>
              <a:rPr lang="en-US" sz="1600" b="1" u="sng" dirty="0"/>
              <a:t>Likelihood of Error</a:t>
            </a:r>
            <a:r>
              <a:rPr lang="en-US" sz="1600" b="1" dirty="0"/>
              <a:t> and </a:t>
            </a:r>
            <a:r>
              <a:rPr lang="en-US" sz="1600" b="1" u="sng" dirty="0"/>
              <a:t>Consequence of Error</a:t>
            </a:r>
            <a:r>
              <a:rPr lang="en-US" sz="1600" b="1" dirty="0"/>
              <a:t> ratings</a:t>
            </a:r>
          </a:p>
          <a:p>
            <a:pPr marL="569913" lvl="2" indent="-225425">
              <a:lnSpc>
                <a:spcPct val="100000"/>
              </a:lnSpc>
              <a:spcBef>
                <a:spcPts val="0"/>
              </a:spcBef>
              <a:spcAft>
                <a:spcPts val="600"/>
              </a:spcAft>
            </a:pPr>
            <a:r>
              <a:rPr lang="en-US" sz="1600" b="1" dirty="0"/>
              <a:t>Based loosely on the system safety risk assessment process </a:t>
            </a:r>
          </a:p>
          <a:p>
            <a:pPr marL="227013" lvl="1" indent="-227013">
              <a:lnSpc>
                <a:spcPct val="100000"/>
              </a:lnSpc>
              <a:spcBef>
                <a:spcPts val="0"/>
              </a:spcBef>
              <a:spcAft>
                <a:spcPts val="600"/>
              </a:spcAft>
            </a:pPr>
            <a:r>
              <a:rPr lang="en-US" sz="1800" b="1" dirty="0">
                <a:solidFill>
                  <a:srgbClr val="0033CC"/>
                </a:solidFill>
              </a:rPr>
              <a:t>We identify mitigation actions to reduce the risk to an acceptable level</a:t>
            </a:r>
          </a:p>
          <a:p>
            <a:pPr marL="569913" lvl="2" indent="-225425">
              <a:lnSpc>
                <a:spcPct val="100000"/>
              </a:lnSpc>
              <a:spcBef>
                <a:spcPts val="0"/>
              </a:spcBef>
              <a:spcAft>
                <a:spcPts val="600"/>
              </a:spcAft>
            </a:pPr>
            <a:r>
              <a:rPr lang="en-US" sz="1600" b="1" dirty="0">
                <a:solidFill>
                  <a:srgbClr val="FF0000"/>
                </a:solidFill>
              </a:rPr>
              <a:t>Those mitigation actions form the basis for Accreditation and V&amp;V Plans</a:t>
            </a:r>
          </a:p>
          <a:p>
            <a:pPr marL="569913" lvl="2" indent="-225425">
              <a:lnSpc>
                <a:spcPct val="100000"/>
              </a:lnSpc>
              <a:spcBef>
                <a:spcPts val="0"/>
              </a:spcBef>
              <a:spcAft>
                <a:spcPts val="600"/>
              </a:spcAft>
            </a:pPr>
            <a:r>
              <a:rPr lang="en-US" sz="1600" b="1" dirty="0">
                <a:solidFill>
                  <a:srgbClr val="FF0000"/>
                </a:solidFill>
              </a:rPr>
              <a:t>Don’t do any V&amp;V that doesn’t directly reduce the risk of using the M&amp;S!</a:t>
            </a:r>
          </a:p>
        </p:txBody>
      </p:sp>
      <p:sp>
        <p:nvSpPr>
          <p:cNvPr id="6" name="Slide Number Placeholder 5">
            <a:extLst>
              <a:ext uri="{FF2B5EF4-FFF2-40B4-BE49-F238E27FC236}">
                <a16:creationId xmlns:a16="http://schemas.microsoft.com/office/drawing/2014/main" id="{312C4702-E9CC-028B-DF38-F346290659AE}"/>
              </a:ext>
            </a:extLst>
          </p:cNvPr>
          <p:cNvSpPr>
            <a:spLocks noGrp="1"/>
          </p:cNvSpPr>
          <p:nvPr>
            <p:ph type="sldNum" sz="quarter" idx="12"/>
          </p:nvPr>
        </p:nvSpPr>
        <p:spPr/>
        <p:txBody>
          <a:bodyPr/>
          <a:lstStyle/>
          <a:p>
            <a:fld id="{C1DA28E7-6C27-414B-9E47-196AFE27788E}" type="slidenum">
              <a:rPr lang="en-US" smtClean="0"/>
              <a:t>2</a:t>
            </a:fld>
            <a:endParaRPr lang="en-US" dirty="0"/>
          </a:p>
        </p:txBody>
      </p:sp>
    </p:spTree>
    <p:extLst>
      <p:ext uri="{BB962C8B-B14F-4D97-AF65-F5344CB8AC3E}">
        <p14:creationId xmlns:p14="http://schemas.microsoft.com/office/powerpoint/2010/main" val="720026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B8D96B8-572C-4DD5-3CB7-979432B8597E}"/>
              </a:ext>
            </a:extLst>
          </p:cNvPr>
          <p:cNvSpPr txBox="1">
            <a:spLocks/>
          </p:cNvSpPr>
          <p:nvPr/>
        </p:nvSpPr>
        <p:spPr>
          <a:xfrm>
            <a:off x="628650" y="0"/>
            <a:ext cx="7886700" cy="1754326"/>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M&amp;S Requirements, Acceptability Criteria,</a:t>
            </a:r>
            <a:br>
              <a:rPr lang="en-US" dirty="0"/>
            </a:br>
            <a:r>
              <a:rPr lang="en-US" dirty="0"/>
              <a:t>Metrics &amp; Measures</a:t>
            </a:r>
          </a:p>
        </p:txBody>
      </p:sp>
      <p:sp>
        <p:nvSpPr>
          <p:cNvPr id="5" name="Rectangle 1027">
            <a:extLst>
              <a:ext uri="{FF2B5EF4-FFF2-40B4-BE49-F238E27FC236}">
                <a16:creationId xmlns:a16="http://schemas.microsoft.com/office/drawing/2014/main" id="{91E2F614-77A4-278B-8998-E54FD96BEA5A}"/>
              </a:ext>
            </a:extLst>
          </p:cNvPr>
          <p:cNvSpPr txBox="1">
            <a:spLocks noChangeArrowheads="1"/>
          </p:cNvSpPr>
          <p:nvPr/>
        </p:nvSpPr>
        <p:spPr>
          <a:xfrm>
            <a:off x="457200" y="1833295"/>
            <a:ext cx="8229600" cy="4047262"/>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600"/>
              </a:spcAft>
              <a:buNone/>
            </a:pPr>
            <a:r>
              <a:rPr lang="en-US" sz="2000" b="1" dirty="0">
                <a:solidFill>
                  <a:srgbClr val="FF0000"/>
                </a:solidFill>
              </a:rPr>
              <a:t>M&amp;S Credibility Requirements flow from the intended use</a:t>
            </a:r>
          </a:p>
          <a:p>
            <a:pPr marL="227013" indent="-227013">
              <a:lnSpc>
                <a:spcPct val="100000"/>
              </a:lnSpc>
              <a:spcBef>
                <a:spcPts val="0"/>
              </a:spcBef>
              <a:spcAft>
                <a:spcPts val="600"/>
              </a:spcAft>
            </a:pPr>
            <a:r>
              <a:rPr lang="en-US" sz="1800" b="1" dirty="0"/>
              <a:t>Does the M&amp;S do what you need it to?</a:t>
            </a:r>
          </a:p>
          <a:p>
            <a:pPr marL="574675" lvl="1" indent="-227013">
              <a:lnSpc>
                <a:spcPct val="100000"/>
              </a:lnSpc>
              <a:spcBef>
                <a:spcPts val="0"/>
              </a:spcBef>
              <a:spcAft>
                <a:spcPts val="600"/>
              </a:spcAft>
            </a:pPr>
            <a:r>
              <a:rPr lang="en-US" sz="1600" b="1" dirty="0"/>
              <a:t>What capability (functionality &amp; fidelity) is required?</a:t>
            </a:r>
          </a:p>
          <a:p>
            <a:pPr marL="574675" lvl="1" indent="-227013">
              <a:lnSpc>
                <a:spcPct val="100000"/>
              </a:lnSpc>
              <a:spcBef>
                <a:spcPts val="0"/>
              </a:spcBef>
              <a:spcAft>
                <a:spcPts val="600"/>
              </a:spcAft>
            </a:pPr>
            <a:r>
              <a:rPr lang="en-US" sz="1600" b="1" dirty="0"/>
              <a:t>How will you evaluate that?</a:t>
            </a:r>
          </a:p>
          <a:p>
            <a:pPr marL="227013" indent="-227013">
              <a:lnSpc>
                <a:spcPct val="100000"/>
              </a:lnSpc>
              <a:spcBef>
                <a:spcPts val="0"/>
              </a:spcBef>
              <a:spcAft>
                <a:spcPts val="600"/>
              </a:spcAft>
            </a:pPr>
            <a:r>
              <a:rPr lang="en-US" sz="1800" b="1" dirty="0"/>
              <a:t>How accurate do the results need to be?</a:t>
            </a:r>
          </a:p>
          <a:p>
            <a:pPr marL="574675" lvl="1" indent="-227013">
              <a:lnSpc>
                <a:spcPct val="100000"/>
              </a:lnSpc>
              <a:spcBef>
                <a:spcPts val="0"/>
              </a:spcBef>
              <a:spcAft>
                <a:spcPts val="600"/>
              </a:spcAft>
            </a:pPr>
            <a:r>
              <a:rPr lang="en-US" sz="1600" b="1" dirty="0"/>
              <a:t>Software Accuracy (including verification results)</a:t>
            </a:r>
          </a:p>
          <a:p>
            <a:pPr marL="574675" lvl="1" indent="-227013">
              <a:lnSpc>
                <a:spcPct val="100000"/>
              </a:lnSpc>
              <a:spcBef>
                <a:spcPts val="0"/>
              </a:spcBef>
              <a:spcAft>
                <a:spcPts val="600"/>
              </a:spcAft>
            </a:pPr>
            <a:r>
              <a:rPr lang="en-US" sz="1600" b="1" dirty="0"/>
              <a:t>Data Accuracy (input and embedded data V&amp;V)</a:t>
            </a:r>
          </a:p>
          <a:p>
            <a:pPr marL="574675" lvl="1" indent="-227013">
              <a:lnSpc>
                <a:spcPct val="100000"/>
              </a:lnSpc>
              <a:spcBef>
                <a:spcPts val="0"/>
              </a:spcBef>
              <a:spcAft>
                <a:spcPts val="600"/>
              </a:spcAft>
            </a:pPr>
            <a:r>
              <a:rPr lang="en-US" sz="1600" b="1" dirty="0"/>
              <a:t>Output Accuracy (validation results)</a:t>
            </a:r>
          </a:p>
          <a:p>
            <a:pPr marL="574675" lvl="1" indent="-227013">
              <a:lnSpc>
                <a:spcPct val="100000"/>
              </a:lnSpc>
              <a:spcBef>
                <a:spcPts val="0"/>
              </a:spcBef>
              <a:spcAft>
                <a:spcPts val="600"/>
              </a:spcAft>
            </a:pPr>
            <a:r>
              <a:rPr lang="en-US" sz="1600" b="1" dirty="0"/>
              <a:t>How will you evaluate all of those?</a:t>
            </a:r>
          </a:p>
          <a:p>
            <a:pPr marL="227013" indent="-227013">
              <a:lnSpc>
                <a:spcPct val="100000"/>
              </a:lnSpc>
              <a:spcBef>
                <a:spcPts val="0"/>
              </a:spcBef>
              <a:spcAft>
                <a:spcPts val="600"/>
              </a:spcAft>
            </a:pPr>
            <a:r>
              <a:rPr lang="en-US" sz="1800" b="1" dirty="0"/>
              <a:t>What needs to be in place to ensure that it is used properly?</a:t>
            </a:r>
          </a:p>
          <a:p>
            <a:pPr marL="574675" lvl="1" indent="-227013">
              <a:lnSpc>
                <a:spcPct val="100000"/>
              </a:lnSpc>
              <a:spcBef>
                <a:spcPts val="0"/>
              </a:spcBef>
              <a:spcAft>
                <a:spcPts val="600"/>
              </a:spcAft>
            </a:pPr>
            <a:r>
              <a:rPr lang="en-US" sz="1600" b="1" dirty="0"/>
              <a:t>Configuration Management, Documentation, User support</a:t>
            </a:r>
          </a:p>
          <a:p>
            <a:pPr marL="574675" lvl="1" indent="-227013">
              <a:lnSpc>
                <a:spcPct val="100000"/>
              </a:lnSpc>
              <a:spcBef>
                <a:spcPts val="0"/>
              </a:spcBef>
              <a:spcAft>
                <a:spcPts val="600"/>
              </a:spcAft>
            </a:pPr>
            <a:r>
              <a:rPr lang="en-US" sz="1600" b="1" dirty="0"/>
              <a:t>How will you evaluate those?</a:t>
            </a:r>
          </a:p>
        </p:txBody>
      </p:sp>
      <p:sp>
        <p:nvSpPr>
          <p:cNvPr id="2" name="Slide Number Placeholder 1">
            <a:extLst>
              <a:ext uri="{FF2B5EF4-FFF2-40B4-BE49-F238E27FC236}">
                <a16:creationId xmlns:a16="http://schemas.microsoft.com/office/drawing/2014/main" id="{C2C8E83E-DE93-3077-A3FB-8176CAD687BA}"/>
              </a:ext>
            </a:extLst>
          </p:cNvPr>
          <p:cNvSpPr>
            <a:spLocks noGrp="1"/>
          </p:cNvSpPr>
          <p:nvPr>
            <p:ph type="sldNum" sz="quarter" idx="12"/>
          </p:nvPr>
        </p:nvSpPr>
        <p:spPr/>
        <p:txBody>
          <a:bodyPr/>
          <a:lstStyle/>
          <a:p>
            <a:fld id="{C1DA28E7-6C27-414B-9E47-196AFE27788E}" type="slidenum">
              <a:rPr lang="en-US" smtClean="0"/>
              <a:t>20</a:t>
            </a:fld>
            <a:endParaRPr lang="en-US" dirty="0"/>
          </a:p>
        </p:txBody>
      </p:sp>
    </p:spTree>
  </p:cSld>
  <p:clrMapOvr>
    <a:masterClrMapping/>
  </p:clrMapOvr>
  <p:transition spd="med">
    <p:pull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4"/>
          <p:cNvGraphicFramePr>
            <a:graphicFrameLocks/>
          </p:cNvGraphicFramePr>
          <p:nvPr>
            <p:extLst>
              <p:ext uri="{D42A27DB-BD31-4B8C-83A1-F6EECF244321}">
                <p14:modId xmlns:p14="http://schemas.microsoft.com/office/powerpoint/2010/main" val="1539849115"/>
              </p:ext>
            </p:extLst>
          </p:nvPr>
        </p:nvGraphicFramePr>
        <p:xfrm>
          <a:off x="152400" y="1578222"/>
          <a:ext cx="8839200" cy="4212978"/>
        </p:xfrm>
        <a:graphic>
          <a:graphicData uri="http://schemas.openxmlformats.org/drawingml/2006/table">
            <a:tbl>
              <a:tblPr firstRow="1" bandRow="1">
                <a:tableStyleId>{5C22544A-7EE6-4342-B048-85BDC9FD1C3A}</a:tableStyleId>
              </a:tblPr>
              <a:tblGrid>
                <a:gridCol w="2449076">
                  <a:extLst>
                    <a:ext uri="{9D8B030D-6E8A-4147-A177-3AD203B41FA5}">
                      <a16:colId xmlns:a16="http://schemas.microsoft.com/office/drawing/2014/main" val="20000"/>
                    </a:ext>
                  </a:extLst>
                </a:gridCol>
                <a:gridCol w="3206621">
                  <a:extLst>
                    <a:ext uri="{9D8B030D-6E8A-4147-A177-3AD203B41FA5}">
                      <a16:colId xmlns:a16="http://schemas.microsoft.com/office/drawing/2014/main" val="20001"/>
                    </a:ext>
                  </a:extLst>
                </a:gridCol>
                <a:gridCol w="3183503">
                  <a:extLst>
                    <a:ext uri="{9D8B030D-6E8A-4147-A177-3AD203B41FA5}">
                      <a16:colId xmlns:a16="http://schemas.microsoft.com/office/drawing/2014/main" val="20002"/>
                    </a:ext>
                  </a:extLst>
                </a:gridCol>
              </a:tblGrid>
              <a:tr h="381000">
                <a:tc>
                  <a:txBody>
                    <a:bodyPr/>
                    <a:lstStyle/>
                    <a:p>
                      <a:pPr algn="ctr">
                        <a:spcBef>
                          <a:spcPts val="600"/>
                        </a:spcBef>
                        <a:spcAft>
                          <a:spcPts val="600"/>
                        </a:spcAft>
                      </a:pPr>
                      <a:r>
                        <a:rPr lang="en-US" sz="1200" b="1" dirty="0">
                          <a:latin typeface="Arial" panose="020B0604020202020204" pitchFamily="34" charset="0"/>
                          <a:cs typeface="Arial" panose="020B0604020202020204" pitchFamily="34" charset="0"/>
                        </a:rPr>
                        <a:t>M&amp;S Requirements</a:t>
                      </a:r>
                    </a:p>
                  </a:txBody>
                  <a:tcPr anchor="ctr"/>
                </a:tc>
                <a:tc>
                  <a:txBody>
                    <a:bodyPr/>
                    <a:lstStyle/>
                    <a:p>
                      <a:pPr algn="ctr">
                        <a:spcBef>
                          <a:spcPts val="600"/>
                        </a:spcBef>
                        <a:spcAft>
                          <a:spcPts val="600"/>
                        </a:spcAft>
                      </a:pPr>
                      <a:r>
                        <a:rPr lang="en-US" sz="1200" b="1" dirty="0">
                          <a:latin typeface="Arial" panose="020B0604020202020204" pitchFamily="34" charset="0"/>
                          <a:cs typeface="Arial" panose="020B0604020202020204" pitchFamily="34" charset="0"/>
                        </a:rPr>
                        <a:t>Acceptability Criteria</a:t>
                      </a:r>
                    </a:p>
                  </a:txBody>
                  <a:tcPr anchor="ctr"/>
                </a:tc>
                <a:tc>
                  <a:txBody>
                    <a:bodyPr/>
                    <a:lstStyle/>
                    <a:p>
                      <a:pPr algn="ctr">
                        <a:spcBef>
                          <a:spcPts val="600"/>
                        </a:spcBef>
                        <a:spcAft>
                          <a:spcPts val="600"/>
                        </a:spcAft>
                      </a:pPr>
                      <a:r>
                        <a:rPr lang="en-US" sz="1200" b="1" dirty="0">
                          <a:latin typeface="Arial" panose="020B0604020202020204" pitchFamily="34" charset="0"/>
                          <a:cs typeface="Arial" panose="020B0604020202020204" pitchFamily="34" charset="0"/>
                        </a:rPr>
                        <a:t>Metrics/Measures</a:t>
                      </a:r>
                    </a:p>
                  </a:txBody>
                  <a:tcPr anchor="ctr"/>
                </a:tc>
                <a:extLst>
                  <a:ext uri="{0D108BD9-81ED-4DB2-BD59-A6C34878D82A}">
                    <a16:rowId xmlns:a16="http://schemas.microsoft.com/office/drawing/2014/main" val="10000"/>
                  </a:ext>
                </a:extLst>
              </a:tr>
              <a:tr h="740021">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Capability:  functional</a:t>
                      </a:r>
                      <a:r>
                        <a:rPr lang="en-US" sz="1200" b="1" baseline="0" dirty="0">
                          <a:latin typeface="Arial" panose="020B0604020202020204" pitchFamily="34" charset="0"/>
                          <a:cs typeface="Arial" panose="020B0604020202020204" pitchFamily="34" charset="0"/>
                        </a:rPr>
                        <a:t> and fidelity characteristics required </a:t>
                      </a:r>
                      <a:endParaRPr lang="en-US" sz="1200" b="1" dirty="0">
                        <a:latin typeface="Arial" panose="020B0604020202020204" pitchFamily="34" charset="0"/>
                        <a:cs typeface="Arial" panose="020B0604020202020204" pitchFamily="34" charset="0"/>
                      </a:endParaRP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Documented</a:t>
                      </a:r>
                      <a:r>
                        <a:rPr lang="en-US" sz="1200" b="1" baseline="0" dirty="0">
                          <a:latin typeface="Arial" panose="020B0604020202020204" pitchFamily="34" charset="0"/>
                          <a:cs typeface="Arial" panose="020B0604020202020204" pitchFamily="34" charset="0"/>
                        </a:rPr>
                        <a:t> specific details of requirements for design and data, and appropriate output parameters</a:t>
                      </a:r>
                      <a:endParaRPr lang="en-US" sz="1200" b="1" dirty="0">
                        <a:latin typeface="Arial" panose="020B0604020202020204" pitchFamily="34" charset="0"/>
                        <a:cs typeface="Arial" panose="020B0604020202020204" pitchFamily="34" charset="0"/>
                      </a:endParaRP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Review of requirements</a:t>
                      </a:r>
                      <a:r>
                        <a:rPr lang="en-US" sz="1200" b="1" baseline="0" dirty="0">
                          <a:latin typeface="Arial" panose="020B0604020202020204" pitchFamily="34" charset="0"/>
                          <a:cs typeface="Arial" panose="020B0604020202020204" pitchFamily="34" charset="0"/>
                        </a:rPr>
                        <a:t> and design, complete documentation, outputs are appropriate to the need</a:t>
                      </a:r>
                      <a:endParaRPr lang="en-US"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740021">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Software Accuracy:  S/W is adequately tested</a:t>
                      </a: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Appropriate and documented S/W environment, testing and verification</a:t>
                      </a: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Review of verification and testing</a:t>
                      </a:r>
                      <a:r>
                        <a:rPr lang="en-US" sz="1200" b="1" baseline="0" dirty="0">
                          <a:latin typeface="Arial" panose="020B0604020202020204" pitchFamily="34" charset="0"/>
                          <a:cs typeface="Arial" panose="020B0604020202020204" pitchFamily="34" charset="0"/>
                        </a:rPr>
                        <a:t> results and S/W development environment</a:t>
                      </a:r>
                      <a:endParaRPr lang="en-US"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740021">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Data Accuracy:  input and embedded data are appropriate and documented</a:t>
                      </a: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Authoritative</a:t>
                      </a:r>
                      <a:r>
                        <a:rPr lang="en-US" sz="1200" b="1" baseline="0" dirty="0">
                          <a:latin typeface="Arial" panose="020B0604020202020204" pitchFamily="34" charset="0"/>
                          <a:cs typeface="Arial" panose="020B0604020202020204" pitchFamily="34" charset="0"/>
                        </a:rPr>
                        <a:t> input data sources, documented data V&amp;V, verified data transformations</a:t>
                      </a:r>
                      <a:endParaRPr lang="en-US" sz="1200" b="1" dirty="0">
                        <a:latin typeface="Arial" panose="020B0604020202020204" pitchFamily="34" charset="0"/>
                        <a:cs typeface="Arial" panose="020B0604020202020204" pitchFamily="34" charset="0"/>
                      </a:endParaRP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Review</a:t>
                      </a:r>
                      <a:r>
                        <a:rPr lang="en-US" sz="1200" b="1" baseline="0" dirty="0">
                          <a:latin typeface="Arial" panose="020B0604020202020204" pitchFamily="34" charset="0"/>
                          <a:cs typeface="Arial" panose="020B0604020202020204" pitchFamily="34" charset="0"/>
                        </a:rPr>
                        <a:t> and acceptance of documented data V&amp;V and sources</a:t>
                      </a:r>
                      <a:endParaRPr lang="en-US"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740021">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Output Accuracy:  outputs are of sufficient</a:t>
                      </a:r>
                      <a:r>
                        <a:rPr lang="en-US" sz="1200" b="1" baseline="0" dirty="0">
                          <a:latin typeface="Arial" panose="020B0604020202020204" pitchFamily="34" charset="0"/>
                          <a:cs typeface="Arial" panose="020B0604020202020204" pitchFamily="34" charset="0"/>
                        </a:rPr>
                        <a:t> accuracy for the application</a:t>
                      </a:r>
                      <a:endParaRPr lang="en-US" sz="1200" b="1" dirty="0">
                        <a:latin typeface="Arial" panose="020B0604020202020204" pitchFamily="34" charset="0"/>
                        <a:cs typeface="Arial" panose="020B0604020202020204" pitchFamily="34" charset="0"/>
                      </a:endParaRP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Dynamic</a:t>
                      </a:r>
                      <a:r>
                        <a:rPr lang="en-US" sz="1200" b="1" baseline="0" dirty="0">
                          <a:latin typeface="Arial" panose="020B0604020202020204" pitchFamily="34" charset="0"/>
                          <a:cs typeface="Arial" panose="020B0604020202020204" pitchFamily="34" charset="0"/>
                        </a:rPr>
                        <a:t> behaviors are appropriate; compares to benchmarking, SME expectation and/or test data</a:t>
                      </a:r>
                      <a:endParaRPr lang="en-US" sz="1200" b="1" dirty="0">
                        <a:latin typeface="Arial" panose="020B0604020202020204" pitchFamily="34" charset="0"/>
                        <a:cs typeface="Arial" panose="020B0604020202020204" pitchFamily="34" charset="0"/>
                      </a:endParaRP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Review and acceptance of validation results important to the intended use</a:t>
                      </a:r>
                    </a:p>
                  </a:txBody>
                  <a:tcPr/>
                </a:tc>
                <a:extLst>
                  <a:ext uri="{0D108BD9-81ED-4DB2-BD59-A6C34878D82A}">
                    <a16:rowId xmlns:a16="http://schemas.microsoft.com/office/drawing/2014/main" val="10004"/>
                  </a:ext>
                </a:extLst>
              </a:tr>
              <a:tr h="871894">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Usability:  processes and documentation are in place to ensure proper</a:t>
                      </a:r>
                      <a:r>
                        <a:rPr lang="en-US" sz="1200" b="1" baseline="0" dirty="0">
                          <a:latin typeface="Arial" panose="020B0604020202020204" pitchFamily="34" charset="0"/>
                          <a:cs typeface="Arial" panose="020B0604020202020204" pitchFamily="34" charset="0"/>
                        </a:rPr>
                        <a:t> operation and interpretation of outputs</a:t>
                      </a:r>
                      <a:endParaRPr lang="en-US" sz="1200" b="1" dirty="0">
                        <a:latin typeface="Arial" panose="020B0604020202020204" pitchFamily="34" charset="0"/>
                        <a:cs typeface="Arial" panose="020B0604020202020204" pitchFamily="34" charset="0"/>
                      </a:endParaRP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CM</a:t>
                      </a:r>
                      <a:r>
                        <a:rPr lang="en-US" sz="1200" b="1" baseline="0" dirty="0">
                          <a:latin typeface="Arial" panose="020B0604020202020204" pitchFamily="34" charset="0"/>
                          <a:cs typeface="Arial" panose="020B0604020202020204" pitchFamily="34" charset="0"/>
                        </a:rPr>
                        <a:t> is adequate and demonstrated; users are appropriately trained and supported; documentation is adequate for use</a:t>
                      </a:r>
                      <a:endParaRPr lang="en-US" sz="1200" b="1" dirty="0">
                        <a:latin typeface="Arial" panose="020B0604020202020204" pitchFamily="34" charset="0"/>
                        <a:cs typeface="Arial" panose="020B0604020202020204" pitchFamily="34" charset="0"/>
                      </a:endParaRPr>
                    </a:p>
                  </a:txBody>
                  <a:tcPr/>
                </a:tc>
                <a:tc>
                  <a:txBody>
                    <a:bodyPr/>
                    <a:lstStyle/>
                    <a:p>
                      <a:pPr>
                        <a:spcBef>
                          <a:spcPts val="600"/>
                        </a:spcBef>
                        <a:spcAft>
                          <a:spcPts val="600"/>
                        </a:spcAft>
                      </a:pPr>
                      <a:r>
                        <a:rPr lang="en-US" sz="1200" b="1" dirty="0">
                          <a:latin typeface="Arial" panose="020B0604020202020204" pitchFamily="34" charset="0"/>
                          <a:cs typeface="Arial" panose="020B0604020202020204" pitchFamily="34" charset="0"/>
                        </a:rPr>
                        <a:t>Review and</a:t>
                      </a:r>
                      <a:r>
                        <a:rPr lang="en-US" sz="1200" b="1" baseline="0" dirty="0">
                          <a:latin typeface="Arial" panose="020B0604020202020204" pitchFamily="34" charset="0"/>
                          <a:cs typeface="Arial" panose="020B0604020202020204" pitchFamily="34" charset="0"/>
                        </a:rPr>
                        <a:t> acceptance of documented processes and demonstration that they are being followed</a:t>
                      </a:r>
                      <a:endParaRPr lang="en-US" sz="12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bl>
          </a:graphicData>
        </a:graphic>
      </p:graphicFrame>
      <p:sp>
        <p:nvSpPr>
          <p:cNvPr id="4" name="Title 1">
            <a:extLst>
              <a:ext uri="{FF2B5EF4-FFF2-40B4-BE49-F238E27FC236}">
                <a16:creationId xmlns:a16="http://schemas.microsoft.com/office/drawing/2014/main" id="{83AD8A6F-A36E-A1A9-39BE-7B4718AC1EE1}"/>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M&amp;S Requirements,</a:t>
            </a:r>
            <a:br>
              <a:rPr lang="en-US" dirty="0"/>
            </a:br>
            <a:r>
              <a:rPr lang="en-US" dirty="0"/>
              <a:t>Criteria and Metrics</a:t>
            </a:r>
          </a:p>
        </p:txBody>
      </p:sp>
      <p:sp>
        <p:nvSpPr>
          <p:cNvPr id="5" name="Slide Number Placeholder 4">
            <a:extLst>
              <a:ext uri="{FF2B5EF4-FFF2-40B4-BE49-F238E27FC236}">
                <a16:creationId xmlns:a16="http://schemas.microsoft.com/office/drawing/2014/main" id="{CDAE847F-081B-9C35-44BA-3283E096483D}"/>
              </a:ext>
            </a:extLst>
          </p:cNvPr>
          <p:cNvSpPr>
            <a:spLocks noGrp="1"/>
          </p:cNvSpPr>
          <p:nvPr>
            <p:ph type="sldNum" sz="quarter" idx="12"/>
          </p:nvPr>
        </p:nvSpPr>
        <p:spPr/>
        <p:txBody>
          <a:bodyPr/>
          <a:lstStyle/>
          <a:p>
            <a:fld id="{C1DA28E7-6C27-414B-9E47-196AFE27788E}" type="slidenum">
              <a:rPr lang="en-US" smtClean="0"/>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20659119"/>
              </p:ext>
            </p:extLst>
          </p:nvPr>
        </p:nvGraphicFramePr>
        <p:xfrm>
          <a:off x="119745" y="1600200"/>
          <a:ext cx="8915400" cy="429767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90211">
                <a:tc>
                  <a:txBody>
                    <a:bodyPr/>
                    <a:lstStyle/>
                    <a:p>
                      <a:pPr marL="0" marR="0" indent="0" algn="ctr">
                        <a:spcBef>
                          <a:spcPts val="600"/>
                        </a:spcBef>
                        <a:spcAft>
                          <a:spcPts val="600"/>
                        </a:spcAft>
                      </a:pPr>
                      <a:r>
                        <a:rPr lang="en-US" sz="1200" b="1" dirty="0">
                          <a:latin typeface="Arial" pitchFamily="34" charset="0"/>
                          <a:ea typeface="Calibri"/>
                          <a:cs typeface="Arial" pitchFamily="34" charset="0"/>
                        </a:rPr>
                        <a:t>M&amp;S Requirement</a:t>
                      </a:r>
                    </a:p>
                  </a:txBody>
                  <a:tcPr marL="68580" marR="68580" marT="0" marB="0" anchor="ctr"/>
                </a:tc>
                <a:tc>
                  <a:txBody>
                    <a:bodyPr/>
                    <a:lstStyle/>
                    <a:p>
                      <a:pPr marL="0" marR="0" indent="0" algn="ctr">
                        <a:spcBef>
                          <a:spcPts val="600"/>
                        </a:spcBef>
                        <a:spcAft>
                          <a:spcPts val="600"/>
                        </a:spcAft>
                      </a:pPr>
                      <a:r>
                        <a:rPr lang="en-US" sz="1200" b="1" dirty="0">
                          <a:latin typeface="Arial" pitchFamily="34" charset="0"/>
                          <a:ea typeface="Calibri"/>
                          <a:cs typeface="Arial" pitchFamily="34" charset="0"/>
                        </a:rPr>
                        <a:t>Acceptability Criteria</a:t>
                      </a:r>
                    </a:p>
                  </a:txBody>
                  <a:tcPr marL="68580" marR="68580" marT="0" marB="0" anchor="ctr"/>
                </a:tc>
                <a:tc>
                  <a:txBody>
                    <a:bodyPr/>
                    <a:lstStyle/>
                    <a:p>
                      <a:pPr marL="0" marR="0" indent="0" algn="ctr">
                        <a:spcBef>
                          <a:spcPts val="600"/>
                        </a:spcBef>
                        <a:spcAft>
                          <a:spcPts val="600"/>
                        </a:spcAft>
                      </a:pPr>
                      <a:r>
                        <a:rPr lang="en-US" sz="1200" b="1" dirty="0">
                          <a:latin typeface="Arial" pitchFamily="34" charset="0"/>
                          <a:ea typeface="Calibri"/>
                          <a:cs typeface="Arial" pitchFamily="34" charset="0"/>
                        </a:rPr>
                        <a:t>Metrics/Measures</a:t>
                      </a:r>
                    </a:p>
                  </a:txBody>
                  <a:tcPr marL="68580" marR="68580" marT="0" marB="0" anchor="ctr"/>
                </a:tc>
                <a:extLst>
                  <a:ext uri="{0D108BD9-81ED-4DB2-BD59-A6C34878D82A}">
                    <a16:rowId xmlns:a16="http://schemas.microsoft.com/office/drawing/2014/main" val="10000"/>
                  </a:ext>
                </a:extLst>
              </a:tr>
              <a:tr h="390211">
                <a:tc>
                  <a:txBody>
                    <a:bodyPr/>
                    <a:lstStyle/>
                    <a:p>
                      <a:pPr marL="0" marR="0" indent="0">
                        <a:spcBef>
                          <a:spcPts val="600"/>
                        </a:spcBef>
                        <a:spcAft>
                          <a:spcPts val="600"/>
                        </a:spcAft>
                      </a:pPr>
                      <a:r>
                        <a:rPr lang="en-US" sz="1200" b="1" i="1" dirty="0">
                          <a:latin typeface="Arial" pitchFamily="34" charset="0"/>
                          <a:ea typeface="Calibri"/>
                          <a:cs typeface="Arial" pitchFamily="34" charset="0"/>
                        </a:rPr>
                        <a:t>A.  Atmospherics</a:t>
                      </a:r>
                      <a:endParaRPr lang="en-US" sz="1200" b="1" dirty="0">
                        <a:latin typeface="Arial" pitchFamily="34" charset="0"/>
                        <a:ea typeface="Calibri"/>
                        <a:cs typeface="Arial" pitchFamily="34" charset="0"/>
                      </a:endParaRPr>
                    </a:p>
                  </a:txBody>
                  <a:tcPr marL="68580" marR="68580" marT="0" marB="0"/>
                </a:tc>
                <a:tc>
                  <a:txBody>
                    <a:bodyPr/>
                    <a:lstStyle/>
                    <a:p>
                      <a:pPr marL="0" marR="0" indent="0">
                        <a:spcBef>
                          <a:spcPts val="600"/>
                        </a:spcBef>
                        <a:spcAft>
                          <a:spcPts val="600"/>
                        </a:spcAft>
                      </a:pPr>
                      <a:endParaRPr lang="en-US" sz="1200" b="1" dirty="0">
                        <a:latin typeface="Arial" pitchFamily="34" charset="0"/>
                        <a:ea typeface="Calibri"/>
                        <a:cs typeface="Arial" pitchFamily="34" charset="0"/>
                      </a:endParaRPr>
                    </a:p>
                  </a:txBody>
                  <a:tcPr marL="68580" marR="68580" marT="0" marB="0"/>
                </a:tc>
                <a:tc>
                  <a:txBody>
                    <a:bodyPr/>
                    <a:lstStyle/>
                    <a:p>
                      <a:pPr marL="0" marR="0" indent="0">
                        <a:spcBef>
                          <a:spcPts val="600"/>
                        </a:spcBef>
                        <a:spcAft>
                          <a:spcPts val="600"/>
                        </a:spcAft>
                      </a:pPr>
                      <a:endParaRPr lang="en-US" sz="1200" b="1"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1"/>
                  </a:ext>
                </a:extLst>
              </a:tr>
              <a:tr h="769733">
                <a:tc>
                  <a:txBody>
                    <a:bodyPr/>
                    <a:lstStyle/>
                    <a:p>
                      <a:pPr marL="0" marR="0" indent="0">
                        <a:spcBef>
                          <a:spcPts val="600"/>
                        </a:spcBef>
                        <a:spcAft>
                          <a:spcPts val="600"/>
                        </a:spcAft>
                      </a:pPr>
                      <a:r>
                        <a:rPr lang="en-US" sz="1200" b="1" dirty="0">
                          <a:latin typeface="Arial" pitchFamily="34" charset="0"/>
                          <a:ea typeface="Calibri"/>
                          <a:cs typeface="Arial" pitchFamily="34" charset="0"/>
                        </a:rPr>
                        <a:t>A1  Simulate turbulent environmental conditions using either the von Karman or the Dryden Formulas</a:t>
                      </a:r>
                    </a:p>
                  </a:txBody>
                  <a:tcPr marL="68580" marR="68580" marT="0" marB="0"/>
                </a:tc>
                <a:tc>
                  <a:txBody>
                    <a:bodyPr/>
                    <a:lstStyle/>
                    <a:p>
                      <a:pPr marL="0" marR="0" indent="0">
                        <a:spcBef>
                          <a:spcPts val="600"/>
                        </a:spcBef>
                        <a:spcAft>
                          <a:spcPts val="600"/>
                        </a:spcAft>
                      </a:pPr>
                      <a:r>
                        <a:rPr lang="en-US" sz="1200" b="1" dirty="0">
                          <a:latin typeface="Arial" pitchFamily="34" charset="0"/>
                          <a:ea typeface="Calibri"/>
                          <a:cs typeface="Arial" pitchFamily="34" charset="0"/>
                        </a:rPr>
                        <a:t>A1  The M&amp;S incorporates either the Von Karman or the Dryden form of turbulence model</a:t>
                      </a:r>
                    </a:p>
                  </a:txBody>
                  <a:tcPr marL="68580" marR="68580" marT="0" marB="0"/>
                </a:tc>
                <a:tc>
                  <a:txBody>
                    <a:bodyPr/>
                    <a:lstStyle/>
                    <a:p>
                      <a:pPr marL="0" marR="0" indent="0">
                        <a:spcBef>
                          <a:spcPts val="600"/>
                        </a:spcBef>
                        <a:spcAft>
                          <a:spcPts val="600"/>
                        </a:spcAft>
                      </a:pPr>
                      <a:r>
                        <a:rPr lang="en-US" sz="1200" b="1" dirty="0">
                          <a:latin typeface="Arial" pitchFamily="34" charset="0"/>
                          <a:ea typeface="Calibri"/>
                          <a:cs typeface="Arial" pitchFamily="34" charset="0"/>
                        </a:rPr>
                        <a:t>A1  SME review of comparisons between the wind output data (aircraft velocity, etc.) from the selected turbulence model and the expected turbulence form (Von Karman or Dryden)</a:t>
                      </a:r>
                    </a:p>
                  </a:txBody>
                  <a:tcPr marL="68580" marR="68580" marT="0" marB="0"/>
                </a:tc>
                <a:extLst>
                  <a:ext uri="{0D108BD9-81ED-4DB2-BD59-A6C34878D82A}">
                    <a16:rowId xmlns:a16="http://schemas.microsoft.com/office/drawing/2014/main" val="10002"/>
                  </a:ext>
                </a:extLst>
              </a:tr>
              <a:tr h="577300">
                <a:tc>
                  <a:txBody>
                    <a:bodyPr/>
                    <a:lstStyle/>
                    <a:p>
                      <a:pPr marL="0" marR="0" indent="0">
                        <a:spcBef>
                          <a:spcPts val="600"/>
                        </a:spcBef>
                        <a:spcAft>
                          <a:spcPts val="600"/>
                        </a:spcAft>
                      </a:pPr>
                      <a:r>
                        <a:rPr lang="en-US" sz="1200" b="1" dirty="0">
                          <a:latin typeface="Arial" pitchFamily="34" charset="0"/>
                          <a:ea typeface="Calibri"/>
                          <a:cs typeface="Arial" pitchFamily="34" charset="0"/>
                        </a:rPr>
                        <a:t>A2  Simulate the air vehicle response to varying levels of wind gusts</a:t>
                      </a:r>
                    </a:p>
                  </a:txBody>
                  <a:tcPr marL="68580" marR="68580" marT="0" marB="0"/>
                </a:tc>
                <a:tc>
                  <a:txBody>
                    <a:bodyPr/>
                    <a:lstStyle/>
                    <a:p>
                      <a:pPr marL="0" marR="0" indent="0">
                        <a:spcBef>
                          <a:spcPts val="600"/>
                        </a:spcBef>
                        <a:spcAft>
                          <a:spcPts val="600"/>
                        </a:spcAft>
                      </a:pPr>
                      <a:r>
                        <a:rPr lang="en-US" sz="1200" b="1" dirty="0">
                          <a:latin typeface="Arial" pitchFamily="34" charset="0"/>
                          <a:ea typeface="Calibri"/>
                          <a:cs typeface="Arial" pitchFamily="34" charset="0"/>
                        </a:rPr>
                        <a:t>A2  The M&amp;S incorporates an ability to induce varying strength gusts onto the air vehicle</a:t>
                      </a:r>
                    </a:p>
                  </a:txBody>
                  <a:tcPr marL="68580" marR="68580" marT="0" marB="0"/>
                </a:tc>
                <a:tc>
                  <a:txBody>
                    <a:bodyPr/>
                    <a:lstStyle/>
                    <a:p>
                      <a:pPr marL="0" marR="0" indent="0">
                        <a:spcBef>
                          <a:spcPts val="600"/>
                        </a:spcBef>
                        <a:spcAft>
                          <a:spcPts val="600"/>
                        </a:spcAft>
                      </a:pPr>
                      <a:r>
                        <a:rPr lang="en-US" sz="1200" b="1" dirty="0">
                          <a:latin typeface="Arial" pitchFamily="34" charset="0"/>
                          <a:ea typeface="Calibri"/>
                          <a:cs typeface="Arial" pitchFamily="34" charset="0"/>
                        </a:rPr>
                        <a:t>A2  SME review comparing the wind output data (aircraft velocity, altitude, wind velocity, etc.) from the gust model with expected gust model results</a:t>
                      </a:r>
                    </a:p>
                  </a:txBody>
                  <a:tcPr marL="68580" marR="68580" marT="0" marB="0"/>
                </a:tc>
                <a:extLst>
                  <a:ext uri="{0D108BD9-81ED-4DB2-BD59-A6C34878D82A}">
                    <a16:rowId xmlns:a16="http://schemas.microsoft.com/office/drawing/2014/main" val="10003"/>
                  </a:ext>
                </a:extLst>
              </a:tr>
              <a:tr h="277959">
                <a:tc>
                  <a:txBody>
                    <a:bodyPr/>
                    <a:lstStyle/>
                    <a:p>
                      <a:pPr marL="0" marR="0" indent="0">
                        <a:spcBef>
                          <a:spcPts val="600"/>
                        </a:spcBef>
                        <a:spcAft>
                          <a:spcPts val="600"/>
                        </a:spcAft>
                      </a:pPr>
                      <a:r>
                        <a:rPr lang="en-US" sz="1200" b="1" i="1" dirty="0">
                          <a:latin typeface="Arial" pitchFamily="34" charset="0"/>
                          <a:ea typeface="Calibri"/>
                          <a:cs typeface="Arial" pitchFamily="34" charset="0"/>
                        </a:rPr>
                        <a:t>B.  Air Vehicle</a:t>
                      </a:r>
                      <a:endParaRPr lang="en-US" sz="1200" b="1" dirty="0">
                        <a:latin typeface="Arial" pitchFamily="34" charset="0"/>
                        <a:ea typeface="Calibri"/>
                        <a:cs typeface="Arial" pitchFamily="34" charset="0"/>
                      </a:endParaRPr>
                    </a:p>
                  </a:txBody>
                  <a:tcPr marL="68580" marR="68580" marT="0" marB="0"/>
                </a:tc>
                <a:tc>
                  <a:txBody>
                    <a:bodyPr/>
                    <a:lstStyle/>
                    <a:p>
                      <a:pPr marL="0" marR="0" indent="0">
                        <a:spcBef>
                          <a:spcPts val="600"/>
                        </a:spcBef>
                        <a:spcAft>
                          <a:spcPts val="600"/>
                        </a:spcAft>
                      </a:pPr>
                      <a:endParaRPr lang="en-US" sz="1200" b="1" dirty="0">
                        <a:latin typeface="Arial" pitchFamily="34" charset="0"/>
                        <a:ea typeface="Calibri"/>
                        <a:cs typeface="Arial" pitchFamily="34" charset="0"/>
                      </a:endParaRPr>
                    </a:p>
                  </a:txBody>
                  <a:tcPr marL="68580" marR="68580" marT="0" marB="0"/>
                </a:tc>
                <a:tc>
                  <a:txBody>
                    <a:bodyPr/>
                    <a:lstStyle/>
                    <a:p>
                      <a:pPr marL="0" marR="0" indent="0">
                        <a:spcBef>
                          <a:spcPts val="600"/>
                        </a:spcBef>
                        <a:spcAft>
                          <a:spcPts val="600"/>
                        </a:spcAft>
                      </a:pPr>
                      <a:endParaRPr lang="en-US" sz="1200" b="1"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4"/>
                  </a:ext>
                </a:extLst>
              </a:tr>
              <a:tr h="577300">
                <a:tc rowSpan="2">
                  <a:txBody>
                    <a:bodyPr/>
                    <a:lstStyle/>
                    <a:p>
                      <a:pPr marL="0" marR="0" indent="0">
                        <a:spcBef>
                          <a:spcPts val="600"/>
                        </a:spcBef>
                        <a:spcAft>
                          <a:spcPts val="600"/>
                        </a:spcAft>
                      </a:pPr>
                      <a:r>
                        <a:rPr lang="en-US" sz="1200" b="1" dirty="0">
                          <a:latin typeface="Arial" pitchFamily="34" charset="0"/>
                          <a:ea typeface="Calibri"/>
                          <a:cs typeface="Arial" pitchFamily="34" charset="0"/>
                        </a:rPr>
                        <a:t>B1  Simulate mass properties of the Air Vehicle</a:t>
                      </a:r>
                    </a:p>
                  </a:txBody>
                  <a:tcPr marL="68580" marR="68580" marT="0" marB="0"/>
                </a:tc>
                <a:tc>
                  <a:txBody>
                    <a:bodyPr/>
                    <a:lstStyle/>
                    <a:p>
                      <a:pPr marL="0" marR="0" indent="0">
                        <a:spcBef>
                          <a:spcPts val="600"/>
                        </a:spcBef>
                        <a:spcAft>
                          <a:spcPts val="600"/>
                        </a:spcAft>
                      </a:pPr>
                      <a:r>
                        <a:rPr lang="en-US" sz="1200" b="1" dirty="0">
                          <a:latin typeface="Arial" pitchFamily="34" charset="0"/>
                          <a:ea typeface="Calibri"/>
                          <a:cs typeface="Arial" pitchFamily="34" charset="0"/>
                        </a:rPr>
                        <a:t>B1.1  The M&amp;S accepts a mass properties database</a:t>
                      </a:r>
                    </a:p>
                  </a:txBody>
                  <a:tcPr marL="68580" marR="68580" marT="0" marB="0"/>
                </a:tc>
                <a:tc>
                  <a:txBody>
                    <a:bodyPr/>
                    <a:lstStyle/>
                    <a:p>
                      <a:pPr marL="0" marR="0" indent="0">
                        <a:spcBef>
                          <a:spcPts val="600"/>
                        </a:spcBef>
                        <a:spcAft>
                          <a:spcPts val="600"/>
                        </a:spcAft>
                      </a:pPr>
                      <a:r>
                        <a:rPr lang="en-US" sz="1200" b="1" dirty="0">
                          <a:latin typeface="Arial" pitchFamily="34" charset="0"/>
                          <a:ea typeface="Calibri"/>
                          <a:cs typeface="Arial" pitchFamily="34" charset="0"/>
                        </a:rPr>
                        <a:t>B1.1  SME review of documentation describing the process to incorporate a mass properties database file </a:t>
                      </a:r>
                    </a:p>
                  </a:txBody>
                  <a:tcPr marL="68580" marR="68580" marT="0" marB="0"/>
                </a:tc>
                <a:extLst>
                  <a:ext uri="{0D108BD9-81ED-4DB2-BD59-A6C34878D82A}">
                    <a16:rowId xmlns:a16="http://schemas.microsoft.com/office/drawing/2014/main" val="10005"/>
                  </a:ext>
                </a:extLst>
              </a:tr>
              <a:tr h="1314964">
                <a:tc vMerge="1">
                  <a:txBody>
                    <a:bodyPr/>
                    <a:lstStyle/>
                    <a:p>
                      <a:endParaRPr lang="en-US"/>
                    </a:p>
                  </a:txBody>
                  <a:tcPr/>
                </a:tc>
                <a:tc>
                  <a:txBody>
                    <a:bodyPr/>
                    <a:lstStyle/>
                    <a:p>
                      <a:pPr marL="0" marR="0" indent="0">
                        <a:spcBef>
                          <a:spcPts val="600"/>
                        </a:spcBef>
                        <a:spcAft>
                          <a:spcPts val="600"/>
                        </a:spcAft>
                      </a:pPr>
                      <a:r>
                        <a:rPr lang="en-US" sz="1200" b="1" dirty="0">
                          <a:latin typeface="Arial" pitchFamily="34" charset="0"/>
                          <a:ea typeface="Calibri"/>
                          <a:cs typeface="Arial" pitchFamily="34" charset="0"/>
                        </a:rPr>
                        <a:t>B1.2  Mass property parameters output from the M&amp;S agree with the expected output according to the database model</a:t>
                      </a:r>
                    </a:p>
                  </a:txBody>
                  <a:tcPr marL="68580" marR="68580" marT="0" marB="0"/>
                </a:tc>
                <a:tc>
                  <a:txBody>
                    <a:bodyPr/>
                    <a:lstStyle/>
                    <a:p>
                      <a:pPr marL="0" marR="0" indent="0">
                        <a:spcBef>
                          <a:spcPts val="600"/>
                        </a:spcBef>
                        <a:spcAft>
                          <a:spcPts val="600"/>
                        </a:spcAft>
                      </a:pPr>
                      <a:r>
                        <a:rPr lang="en-US" sz="1200" b="1" dirty="0">
                          <a:latin typeface="Arial" pitchFamily="34" charset="0"/>
                          <a:ea typeface="Calibri"/>
                          <a:cs typeface="Arial" pitchFamily="34" charset="0"/>
                        </a:rPr>
                        <a:t>B1.2.1  Verify that the mass property parameters output from the M&amp;S agree with the expected output according to the database model</a:t>
                      </a:r>
                    </a:p>
                    <a:p>
                      <a:pPr marL="0" marR="0" indent="0">
                        <a:spcBef>
                          <a:spcPts val="600"/>
                        </a:spcBef>
                        <a:spcAft>
                          <a:spcPts val="600"/>
                        </a:spcAft>
                      </a:pPr>
                      <a:r>
                        <a:rPr lang="en-US" sz="1200" b="1" dirty="0">
                          <a:latin typeface="Arial" pitchFamily="34" charset="0"/>
                          <a:ea typeface="Calibri"/>
                          <a:cs typeface="Arial" pitchFamily="34" charset="0"/>
                        </a:rPr>
                        <a:t>B1.2.2  SME Review of documentation supporting the validation of the process used to create mass property database files (mass property model)</a:t>
                      </a:r>
                    </a:p>
                  </a:txBody>
                  <a:tcPr marL="68580" marR="68580" marT="0" marB="0"/>
                </a:tc>
                <a:extLst>
                  <a:ext uri="{0D108BD9-81ED-4DB2-BD59-A6C34878D82A}">
                    <a16:rowId xmlns:a16="http://schemas.microsoft.com/office/drawing/2014/main" val="10006"/>
                  </a:ext>
                </a:extLst>
              </a:tr>
            </a:tbl>
          </a:graphicData>
        </a:graphic>
      </p:graphicFrame>
      <p:sp>
        <p:nvSpPr>
          <p:cNvPr id="5" name="Title 1">
            <a:extLst>
              <a:ext uri="{FF2B5EF4-FFF2-40B4-BE49-F238E27FC236}">
                <a16:creationId xmlns:a16="http://schemas.microsoft.com/office/drawing/2014/main" id="{3532B17E-1164-827D-11B9-A901CC34156E}"/>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Specific Acceptability Criteria &amp; Metrics </a:t>
            </a:r>
            <a:r>
              <a:rPr lang="en-US" i="1" dirty="0"/>
              <a:t>6-dof Example</a:t>
            </a:r>
          </a:p>
        </p:txBody>
      </p:sp>
      <p:sp>
        <p:nvSpPr>
          <p:cNvPr id="3" name="Slide Number Placeholder 2">
            <a:extLst>
              <a:ext uri="{FF2B5EF4-FFF2-40B4-BE49-F238E27FC236}">
                <a16:creationId xmlns:a16="http://schemas.microsoft.com/office/drawing/2014/main" id="{D7DBD570-15A6-4F34-0AD1-C4BADAD72956}"/>
              </a:ext>
            </a:extLst>
          </p:cNvPr>
          <p:cNvSpPr>
            <a:spLocks noGrp="1"/>
          </p:cNvSpPr>
          <p:nvPr>
            <p:ph type="sldNum" sz="quarter" idx="12"/>
          </p:nvPr>
        </p:nvSpPr>
        <p:spPr/>
        <p:txBody>
          <a:bodyPr/>
          <a:lstStyle/>
          <a:p>
            <a:fld id="{C1DA28E7-6C27-414B-9E47-196AFE27788E}" type="slidenum">
              <a:rPr lang="en-US" smtClean="0"/>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15291" y="6390931"/>
            <a:ext cx="6116319" cy="480131"/>
          </a:xfrm>
          <a:prstGeom prst="rect">
            <a:avLst/>
          </a:prstGeom>
          <a:noFill/>
        </p:spPr>
        <p:txBody>
          <a:bodyPr wrap="square" rtlCol="0">
            <a:spAutoFit/>
          </a:bodyPr>
          <a:lstStyle/>
          <a:p>
            <a:pPr marL="0" lvl="1" algn="ctr"/>
            <a:r>
              <a:rPr lang="en-US" sz="1400" b="0" dirty="0">
                <a:solidFill>
                  <a:schemeClr val="tx1"/>
                </a:solidFill>
              </a:rPr>
              <a:t>* ETOS is defined as the total time the mission area is covered by an aircraft on station, divided by the total coverage time required</a:t>
            </a:r>
          </a:p>
        </p:txBody>
      </p:sp>
      <p:pic>
        <p:nvPicPr>
          <p:cNvPr id="29697" name="Picture 1" descr="C:\Users\daveh.SURVICE\AppData\Local\Microsoft\Windows\Temporary Internet Files\Content.IE5\8WP5LI3L\MM900283577[1].gif"/>
          <p:cNvPicPr>
            <a:picLocks noChangeAspect="1" noChangeArrowheads="1" noCrop="1"/>
          </p:cNvPicPr>
          <p:nvPr/>
        </p:nvPicPr>
        <p:blipFill>
          <a:blip r:embed="rId3" cstate="print"/>
          <a:srcRect/>
          <a:stretch>
            <a:fillRect/>
          </a:stretch>
        </p:blipFill>
        <p:spPr bwMode="auto">
          <a:xfrm>
            <a:off x="8001000" y="4800600"/>
            <a:ext cx="910604" cy="725638"/>
          </a:xfrm>
          <a:prstGeom prst="rect">
            <a:avLst/>
          </a:prstGeom>
          <a:noFill/>
        </p:spPr>
      </p:pic>
      <p:sp>
        <p:nvSpPr>
          <p:cNvPr id="8" name="Rectangle 1027">
            <a:extLst>
              <a:ext uri="{FF2B5EF4-FFF2-40B4-BE49-F238E27FC236}">
                <a16:creationId xmlns:a16="http://schemas.microsoft.com/office/drawing/2014/main" id="{79B3989F-F865-6114-2C48-3192DBF3EBAB}"/>
              </a:ext>
            </a:extLst>
          </p:cNvPr>
          <p:cNvSpPr txBox="1">
            <a:spLocks noChangeArrowheads="1"/>
          </p:cNvSpPr>
          <p:nvPr/>
        </p:nvSpPr>
        <p:spPr>
          <a:xfrm>
            <a:off x="457200" y="1331913"/>
            <a:ext cx="8229600" cy="5114221"/>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600"/>
              </a:spcAft>
              <a:buNone/>
            </a:pPr>
            <a:r>
              <a:rPr lang="en-US" sz="2000" b="1" dirty="0">
                <a:solidFill>
                  <a:srgbClr val="FF0000"/>
                </a:solidFill>
              </a:rPr>
              <a:t>It’s easy to look like you’re making progress if you don’t know where you’re going…</a:t>
            </a:r>
          </a:p>
          <a:p>
            <a:pPr marL="0" indent="0" algn="ctr">
              <a:lnSpc>
                <a:spcPct val="100000"/>
              </a:lnSpc>
              <a:spcBef>
                <a:spcPts val="0"/>
              </a:spcBef>
              <a:spcAft>
                <a:spcPts val="600"/>
              </a:spcAft>
              <a:buFontTx/>
              <a:buNone/>
              <a:defRPr/>
            </a:pPr>
            <a:r>
              <a:rPr lang="en-US" sz="1800" b="1" dirty="0"/>
              <a:t>Example:  V&amp;V of M&amp;S that predicts Effective Time-on-Station (ETOS)*</a:t>
            </a:r>
          </a:p>
          <a:p>
            <a:pPr marL="0" indent="0">
              <a:lnSpc>
                <a:spcPct val="100000"/>
              </a:lnSpc>
              <a:spcBef>
                <a:spcPts val="0"/>
              </a:spcBef>
              <a:spcAft>
                <a:spcPts val="400"/>
              </a:spcAft>
              <a:buFontTx/>
              <a:buNone/>
              <a:defRPr/>
            </a:pPr>
            <a:r>
              <a:rPr lang="en-US" sz="1800" b="1" dirty="0">
                <a:solidFill>
                  <a:schemeClr val="tx1"/>
                </a:solidFill>
              </a:rPr>
              <a:t>Issue:  The program had an intended use statement but no M&amp;S requirements:  this created many issues with verification as well as with the software</a:t>
            </a:r>
          </a:p>
          <a:p>
            <a:pPr marL="461963" indent="-227013">
              <a:lnSpc>
                <a:spcPct val="100000"/>
              </a:lnSpc>
              <a:spcBef>
                <a:spcPts val="0"/>
              </a:spcBef>
              <a:spcAft>
                <a:spcPts val="0"/>
              </a:spcAft>
              <a:defRPr/>
            </a:pPr>
            <a:r>
              <a:rPr lang="en-US" sz="1600" b="1" dirty="0">
                <a:solidFill>
                  <a:schemeClr val="tx1"/>
                </a:solidFill>
              </a:rPr>
              <a:t>The program office was changing requirements during M&amp;S development</a:t>
            </a:r>
          </a:p>
          <a:p>
            <a:pPr marL="461963" indent="-227013">
              <a:lnSpc>
                <a:spcPct val="100000"/>
              </a:lnSpc>
              <a:spcBef>
                <a:spcPts val="0"/>
              </a:spcBef>
              <a:spcAft>
                <a:spcPts val="0"/>
              </a:spcAft>
              <a:defRPr/>
            </a:pPr>
            <a:r>
              <a:rPr lang="en-US" sz="1600" b="1" dirty="0">
                <a:solidFill>
                  <a:schemeClr val="tx1"/>
                </a:solidFill>
              </a:rPr>
              <a:t>The developer and the program office had no consensus on M&amp;S requirements </a:t>
            </a:r>
          </a:p>
          <a:p>
            <a:pPr marL="461963" lvl="1" indent="-227013">
              <a:lnSpc>
                <a:spcPct val="100000"/>
              </a:lnSpc>
              <a:spcBef>
                <a:spcPts val="0"/>
              </a:spcBef>
              <a:spcAft>
                <a:spcPts val="0"/>
              </a:spcAft>
              <a:defRPr/>
            </a:pPr>
            <a:r>
              <a:rPr lang="en-US" sz="1600" b="1" dirty="0"/>
              <a:t>A software requirements document serves as an agreement between the program office and the developer</a:t>
            </a:r>
          </a:p>
          <a:p>
            <a:pPr marL="461963" indent="-227013">
              <a:lnSpc>
                <a:spcPct val="100000"/>
              </a:lnSpc>
              <a:spcBef>
                <a:spcPts val="0"/>
              </a:spcBef>
              <a:spcAft>
                <a:spcPts val="0"/>
              </a:spcAft>
              <a:defRPr/>
            </a:pPr>
            <a:r>
              <a:rPr lang="en-US" sz="1600" b="1" dirty="0">
                <a:solidFill>
                  <a:schemeClr val="tx1"/>
                </a:solidFill>
              </a:rPr>
              <a:t>No software design requirements document meant there were no testable requirements for verification </a:t>
            </a:r>
          </a:p>
          <a:p>
            <a:pPr marL="0" indent="0">
              <a:lnSpc>
                <a:spcPct val="100000"/>
              </a:lnSpc>
              <a:spcBef>
                <a:spcPts val="0"/>
              </a:spcBef>
              <a:spcAft>
                <a:spcPts val="400"/>
              </a:spcAft>
              <a:buFontTx/>
              <a:buNone/>
              <a:defRPr/>
            </a:pPr>
            <a:r>
              <a:rPr lang="en-US" sz="1800" b="1" dirty="0">
                <a:solidFill>
                  <a:schemeClr val="tx1"/>
                </a:solidFill>
              </a:rPr>
              <a:t>Solution:  We worked with the developer to create software design requirements</a:t>
            </a:r>
          </a:p>
          <a:p>
            <a:pPr marL="461963" indent="-227013">
              <a:lnSpc>
                <a:spcPct val="100000"/>
              </a:lnSpc>
              <a:spcBef>
                <a:spcPts val="0"/>
              </a:spcBef>
              <a:spcAft>
                <a:spcPts val="0"/>
              </a:spcAft>
              <a:defRPr/>
            </a:pPr>
            <a:r>
              <a:rPr lang="en-US" sz="1600" b="1" dirty="0">
                <a:solidFill>
                  <a:schemeClr val="tx1"/>
                </a:solidFill>
              </a:rPr>
              <a:t>These software design requirements were used as testable parameters to create an implementation test procedure</a:t>
            </a:r>
          </a:p>
          <a:p>
            <a:pPr marL="461963" indent="-227013">
              <a:lnSpc>
                <a:spcPct val="100000"/>
              </a:lnSpc>
              <a:spcBef>
                <a:spcPts val="0"/>
              </a:spcBef>
              <a:spcAft>
                <a:spcPts val="0"/>
              </a:spcAft>
              <a:defRPr/>
            </a:pPr>
            <a:r>
              <a:rPr lang="en-US" sz="1600" dirty="0">
                <a:solidFill>
                  <a:schemeClr val="tx1"/>
                </a:solidFill>
              </a:rPr>
              <a:t>Each requirement was matched with corresponding test(s)</a:t>
            </a:r>
          </a:p>
        </p:txBody>
      </p:sp>
      <p:sp>
        <p:nvSpPr>
          <p:cNvPr id="9" name="Title 1">
            <a:extLst>
              <a:ext uri="{FF2B5EF4-FFF2-40B4-BE49-F238E27FC236}">
                <a16:creationId xmlns:a16="http://schemas.microsoft.com/office/drawing/2014/main" id="{90320B10-F03B-BDE9-66A6-EF86802DA0B7}"/>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It’s Hard to Conduct V&amp;V Without Requirements</a:t>
            </a:r>
          </a:p>
        </p:txBody>
      </p:sp>
      <p:sp>
        <p:nvSpPr>
          <p:cNvPr id="7" name="Slide Number Placeholder 6">
            <a:extLst>
              <a:ext uri="{FF2B5EF4-FFF2-40B4-BE49-F238E27FC236}">
                <a16:creationId xmlns:a16="http://schemas.microsoft.com/office/drawing/2014/main" id="{05E522E1-C6BB-4F05-500D-64984475A809}"/>
              </a:ext>
            </a:extLst>
          </p:cNvPr>
          <p:cNvSpPr>
            <a:spLocks noGrp="1"/>
          </p:cNvSpPr>
          <p:nvPr>
            <p:ph type="sldNum" sz="quarter" idx="12"/>
          </p:nvPr>
        </p:nvSpPr>
        <p:spPr/>
        <p:txBody>
          <a:bodyPr/>
          <a:lstStyle/>
          <a:p>
            <a:fld id="{C1DA28E7-6C27-414B-9E47-196AFE27788E}" type="slidenum">
              <a:rPr lang="en-US" smtClean="0"/>
              <a:t>23</a:t>
            </a:fld>
            <a:endParaRPr lang="en-US" dirty="0"/>
          </a:p>
        </p:txBody>
      </p:sp>
    </p:spTree>
    <p:extLst>
      <p:ext uri="{BB962C8B-B14F-4D97-AF65-F5344CB8AC3E}">
        <p14:creationId xmlns:p14="http://schemas.microsoft.com/office/powerpoint/2010/main" val="3940647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3098EFB-529B-9C73-3EA6-83E33F7D6C40}"/>
              </a:ext>
            </a:extLst>
          </p:cNvPr>
          <p:cNvGrpSpPr/>
          <p:nvPr/>
        </p:nvGrpSpPr>
        <p:grpSpPr>
          <a:xfrm>
            <a:off x="378819" y="1461531"/>
            <a:ext cx="8391525" cy="4558269"/>
            <a:chOff x="457200" y="1231044"/>
            <a:chExt cx="8391525" cy="4558269"/>
          </a:xfrm>
        </p:grpSpPr>
        <p:sp>
          <p:nvSpPr>
            <p:cNvPr id="318468" name="Rectangle 1028"/>
            <p:cNvSpPr>
              <a:spLocks noChangeArrowheads="1"/>
            </p:cNvSpPr>
            <p:nvPr/>
          </p:nvSpPr>
          <p:spPr bwMode="auto">
            <a:xfrm>
              <a:off x="825500" y="5034747"/>
              <a:ext cx="7696200" cy="754566"/>
            </a:xfrm>
            <a:prstGeom prst="rect">
              <a:avLst/>
            </a:prstGeom>
            <a:noFill/>
            <a:ln w="12700">
              <a:solidFill>
                <a:srgbClr val="000000"/>
              </a:solidFill>
              <a:miter lim="800000"/>
              <a:headEnd/>
              <a:tailEnd/>
            </a:ln>
            <a:effectLst/>
          </p:spPr>
          <p:txBody>
            <a:bodyPr wrap="square" lIns="90488" tIns="44450" rIns="90488" bIns="44450">
              <a:spAutoFit/>
            </a:bodyPr>
            <a:lstStyle/>
            <a:p>
              <a:r>
                <a:rPr lang="en-US" dirty="0">
                  <a:solidFill>
                    <a:srgbClr val="0000CC"/>
                  </a:solidFill>
                </a:rPr>
                <a:t>The Initial Risk Assessment identifies information gaps, risks and guides the V&amp;V Plan</a:t>
              </a:r>
              <a:endParaRPr lang="en-US" dirty="0">
                <a:solidFill>
                  <a:srgbClr val="000000"/>
                </a:solidFill>
              </a:endParaRPr>
            </a:p>
          </p:txBody>
        </p:sp>
        <p:sp>
          <p:nvSpPr>
            <p:cNvPr id="318469" name="Rectangle 1029"/>
            <p:cNvSpPr>
              <a:spLocks noChangeArrowheads="1"/>
            </p:cNvSpPr>
            <p:nvPr/>
          </p:nvSpPr>
          <p:spPr bwMode="auto">
            <a:xfrm>
              <a:off x="498475" y="1231044"/>
              <a:ext cx="8350250" cy="3424238"/>
            </a:xfrm>
            <a:prstGeom prst="rect">
              <a:avLst/>
            </a:prstGeom>
            <a:solidFill>
              <a:srgbClr val="DADADA"/>
            </a:solidFill>
            <a:ln w="12700">
              <a:solidFill>
                <a:schemeClr val="bg1"/>
              </a:solidFill>
              <a:miter lim="800000"/>
              <a:headEnd/>
              <a:tailEnd/>
            </a:ln>
            <a:effectLst/>
          </p:spPr>
          <p:txBody>
            <a:bodyPr wrap="none" anchor="ctr"/>
            <a:lstStyle/>
            <a:p>
              <a:endParaRPr lang="en-US" sz="1600" dirty="0"/>
            </a:p>
          </p:txBody>
        </p:sp>
        <p:sp>
          <p:nvSpPr>
            <p:cNvPr id="318471" name="AutoShape 1031"/>
            <p:cNvSpPr>
              <a:spLocks noChangeArrowheads="1"/>
            </p:cNvSpPr>
            <p:nvPr/>
          </p:nvSpPr>
          <p:spPr bwMode="ltGray">
            <a:xfrm>
              <a:off x="1099351" y="1490663"/>
              <a:ext cx="1860536" cy="579177"/>
            </a:xfrm>
            <a:prstGeom prst="roundRect">
              <a:avLst>
                <a:gd name="adj" fmla="val 30764"/>
              </a:avLst>
            </a:prstGeom>
            <a:gradFill rotWithShape="0">
              <a:gsLst>
                <a:gs pos="0">
                  <a:srgbClr val="618FFD">
                    <a:gamma/>
                    <a:tint val="0"/>
                    <a:invGamma/>
                  </a:srgbClr>
                </a:gs>
                <a:gs pos="100000">
                  <a:srgbClr val="618FFD"/>
                </a:gs>
              </a:gsLst>
              <a:path path="shape">
                <a:fillToRect l="50000" t="50000" r="50000" b="50000"/>
              </a:path>
            </a:gradFill>
            <a:ln w="12700">
              <a:solidFill>
                <a:srgbClr val="000000"/>
              </a:solidFill>
              <a:round/>
              <a:headEnd/>
              <a:tailEnd/>
            </a:ln>
            <a:effectLst/>
          </p:spPr>
          <p:txBody>
            <a:bodyPr wrap="none" lIns="90488" tIns="44450" rIns="90488" bIns="44450">
              <a:spAutoFit/>
            </a:bodyPr>
            <a:lstStyle/>
            <a:p>
              <a:r>
                <a:rPr lang="en-US" sz="1400" dirty="0">
                  <a:solidFill>
                    <a:srgbClr val="000000"/>
                  </a:solidFill>
                </a:rPr>
                <a:t>M&amp;S CREDIBILITY</a:t>
              </a:r>
            </a:p>
            <a:p>
              <a:r>
                <a:rPr lang="en-US" sz="1400" dirty="0">
                  <a:solidFill>
                    <a:srgbClr val="000000"/>
                  </a:solidFill>
                </a:rPr>
                <a:t>REQUIREMENTS</a:t>
              </a:r>
            </a:p>
          </p:txBody>
        </p:sp>
        <p:sp>
          <p:nvSpPr>
            <p:cNvPr id="318472" name="AutoShape 1032"/>
            <p:cNvSpPr>
              <a:spLocks noChangeArrowheads="1"/>
            </p:cNvSpPr>
            <p:nvPr/>
          </p:nvSpPr>
          <p:spPr bwMode="ltGray">
            <a:xfrm>
              <a:off x="6180931" y="1422897"/>
              <a:ext cx="1719262" cy="763317"/>
            </a:xfrm>
            <a:prstGeom prst="roundRect">
              <a:avLst>
                <a:gd name="adj" fmla="val 30764"/>
              </a:avLst>
            </a:prstGeom>
            <a:gradFill rotWithShape="0">
              <a:gsLst>
                <a:gs pos="0">
                  <a:srgbClr val="B760F9">
                    <a:gamma/>
                    <a:tint val="0"/>
                    <a:invGamma/>
                  </a:srgbClr>
                </a:gs>
                <a:gs pos="100000">
                  <a:srgbClr val="B760F9"/>
                </a:gs>
              </a:gsLst>
              <a:path path="shape">
                <a:fillToRect l="50000" t="50000" r="50000" b="50000"/>
              </a:path>
            </a:gradFill>
            <a:ln w="12700">
              <a:solidFill>
                <a:schemeClr val="bg1"/>
              </a:solidFill>
              <a:round/>
              <a:headEnd/>
              <a:tailEnd/>
            </a:ln>
            <a:effectLst/>
          </p:spPr>
          <p:txBody>
            <a:bodyPr wrap="none" lIns="90488" tIns="44450" rIns="90488" bIns="44450"/>
            <a:lstStyle/>
            <a:p>
              <a:r>
                <a:rPr lang="en-US" sz="1400" dirty="0">
                  <a:solidFill>
                    <a:srgbClr val="000000"/>
                  </a:solidFill>
                </a:rPr>
                <a:t>INITIAL</a:t>
              </a:r>
            </a:p>
            <a:p>
              <a:r>
                <a:rPr lang="en-US" sz="1400" dirty="0">
                  <a:solidFill>
                    <a:srgbClr val="000000"/>
                  </a:solidFill>
                </a:rPr>
                <a:t>M&amp;S CREDIBILITY</a:t>
              </a:r>
            </a:p>
            <a:p>
              <a:r>
                <a:rPr lang="en-US" sz="1400" dirty="0">
                  <a:solidFill>
                    <a:srgbClr val="000000"/>
                  </a:solidFill>
                </a:rPr>
                <a:t>INFORMATION</a:t>
              </a:r>
            </a:p>
          </p:txBody>
        </p:sp>
        <p:sp>
          <p:nvSpPr>
            <p:cNvPr id="318473" name="Rectangle 1033"/>
            <p:cNvSpPr>
              <a:spLocks noChangeArrowheads="1"/>
            </p:cNvSpPr>
            <p:nvPr/>
          </p:nvSpPr>
          <p:spPr bwMode="ltGray">
            <a:xfrm>
              <a:off x="3475482" y="2438400"/>
              <a:ext cx="2190750" cy="962025"/>
            </a:xfrm>
            <a:prstGeom prst="rect">
              <a:avLst/>
            </a:prstGeom>
            <a:gradFill rotWithShape="0">
              <a:gsLst>
                <a:gs pos="74000">
                  <a:srgbClr val="FFFF00"/>
                </a:gs>
                <a:gs pos="100000">
                  <a:schemeClr val="folHlink"/>
                </a:gs>
              </a:gsLst>
              <a:path path="shape">
                <a:fillToRect l="50000" t="50000" r="50000" b="50000"/>
              </a:path>
            </a:gradFill>
            <a:ln w="25400">
              <a:solidFill>
                <a:schemeClr val="bg1"/>
              </a:solidFill>
              <a:miter lim="800000"/>
              <a:headEnd/>
              <a:tailEnd/>
            </a:ln>
            <a:effectLst/>
          </p:spPr>
          <p:txBody>
            <a:bodyPr wrap="none" lIns="90488" tIns="44450" rIns="90488" bIns="44450" anchor="ctr" anchorCtr="1"/>
            <a:lstStyle/>
            <a:p>
              <a:r>
                <a:rPr lang="en-US" sz="1200" dirty="0">
                  <a:solidFill>
                    <a:srgbClr val="000000"/>
                  </a:solidFill>
                </a:rPr>
                <a:t>IDENTIFY</a:t>
              </a:r>
            </a:p>
            <a:p>
              <a:r>
                <a:rPr lang="en-US" sz="1200" dirty="0">
                  <a:solidFill>
                    <a:srgbClr val="000000"/>
                  </a:solidFill>
                </a:rPr>
                <a:t>WORK-AROUNDS,</a:t>
              </a:r>
            </a:p>
            <a:p>
              <a:r>
                <a:rPr lang="en-US" sz="1200" dirty="0">
                  <a:solidFill>
                    <a:srgbClr val="000000"/>
                  </a:solidFill>
                </a:rPr>
                <a:t>USAGE CONSTRAINTS,</a:t>
              </a:r>
            </a:p>
            <a:p>
              <a:r>
                <a:rPr lang="en-US" sz="1200" dirty="0">
                  <a:solidFill>
                    <a:srgbClr val="000000"/>
                  </a:solidFill>
                </a:rPr>
                <a:t>REQUIRED IMPROVEMENTS</a:t>
              </a:r>
            </a:p>
            <a:p>
              <a:r>
                <a:rPr lang="en-US" sz="1200" dirty="0">
                  <a:solidFill>
                    <a:srgbClr val="FF0000"/>
                  </a:solidFill>
                </a:rPr>
                <a:t>AND RISKS</a:t>
              </a:r>
            </a:p>
          </p:txBody>
        </p:sp>
        <p:sp>
          <p:nvSpPr>
            <p:cNvPr id="318474" name="Rectangle 1034"/>
            <p:cNvSpPr>
              <a:spLocks noChangeArrowheads="1"/>
            </p:cNvSpPr>
            <p:nvPr/>
          </p:nvSpPr>
          <p:spPr bwMode="ltGray">
            <a:xfrm>
              <a:off x="3529013" y="1527175"/>
              <a:ext cx="2081212" cy="477567"/>
            </a:xfrm>
            <a:prstGeom prst="rect">
              <a:avLst/>
            </a:prstGeom>
            <a:gradFill rotWithShape="0">
              <a:gsLst>
                <a:gs pos="0">
                  <a:srgbClr val="FF2A4D">
                    <a:gamma/>
                    <a:tint val="0"/>
                    <a:invGamma/>
                  </a:srgbClr>
                </a:gs>
                <a:gs pos="100000">
                  <a:srgbClr val="FF2A4D"/>
                </a:gs>
              </a:gsLst>
              <a:path path="shape">
                <a:fillToRect l="50000" t="50000" r="50000" b="50000"/>
              </a:path>
            </a:gradFill>
            <a:ln w="25400">
              <a:solidFill>
                <a:schemeClr val="bg1"/>
              </a:solidFill>
              <a:miter lim="800000"/>
              <a:headEnd/>
              <a:tailEnd/>
            </a:ln>
            <a:effectLst/>
          </p:spPr>
          <p:txBody>
            <a:bodyPr lIns="90488" tIns="44450" rIns="90488" bIns="44450">
              <a:spAutoFit/>
            </a:bodyPr>
            <a:lstStyle/>
            <a:p>
              <a:r>
                <a:rPr lang="en-US" sz="1400" dirty="0">
                  <a:solidFill>
                    <a:srgbClr val="000000"/>
                  </a:solidFill>
                </a:rPr>
                <a:t>IDENTIFY </a:t>
              </a:r>
            </a:p>
            <a:p>
              <a:r>
                <a:rPr lang="en-US" sz="1400" dirty="0">
                  <a:solidFill>
                    <a:srgbClr val="000000"/>
                  </a:solidFill>
                </a:rPr>
                <a:t>DEFICIENCIES</a:t>
              </a:r>
            </a:p>
          </p:txBody>
        </p:sp>
        <p:sp>
          <p:nvSpPr>
            <p:cNvPr id="318476" name="Rectangle 1036"/>
            <p:cNvSpPr>
              <a:spLocks noChangeArrowheads="1"/>
            </p:cNvSpPr>
            <p:nvPr/>
          </p:nvSpPr>
          <p:spPr bwMode="auto">
            <a:xfrm>
              <a:off x="1373188" y="2168525"/>
              <a:ext cx="1143000" cy="665163"/>
            </a:xfrm>
            <a:prstGeom prst="rect">
              <a:avLst/>
            </a:prstGeom>
            <a:noFill/>
            <a:ln w="12700">
              <a:noFill/>
              <a:miter lim="800000"/>
              <a:headEnd/>
              <a:tailEnd/>
            </a:ln>
            <a:effectLst/>
          </p:spPr>
          <p:txBody>
            <a:bodyPr wrap="none" lIns="90488" tIns="44450" rIns="90488" bIns="44450">
              <a:spAutoFit/>
            </a:bodyPr>
            <a:lstStyle/>
            <a:p>
              <a:pPr marL="115888" indent="-115888" algn="l">
                <a:buFontTx/>
                <a:buChar char="•"/>
              </a:pPr>
              <a:r>
                <a:rPr lang="en-US" sz="1400" dirty="0">
                  <a:solidFill>
                    <a:srgbClr val="000000"/>
                  </a:solidFill>
                </a:rPr>
                <a:t>Capability</a:t>
              </a:r>
            </a:p>
            <a:p>
              <a:pPr marL="115888" indent="-115888" algn="l">
                <a:buFontTx/>
                <a:buChar char="•"/>
              </a:pPr>
              <a:r>
                <a:rPr lang="en-US" sz="1400" dirty="0">
                  <a:solidFill>
                    <a:srgbClr val="000000"/>
                  </a:solidFill>
                </a:rPr>
                <a:t>Accuracy</a:t>
              </a:r>
            </a:p>
            <a:p>
              <a:pPr marL="115888" indent="-115888" algn="l">
                <a:buFontTx/>
                <a:buChar char="•"/>
              </a:pPr>
              <a:r>
                <a:rPr lang="en-US" sz="1400" dirty="0">
                  <a:solidFill>
                    <a:srgbClr val="000000"/>
                  </a:solidFill>
                </a:rPr>
                <a:t>Usability</a:t>
              </a:r>
            </a:p>
          </p:txBody>
        </p:sp>
        <p:sp>
          <p:nvSpPr>
            <p:cNvPr id="318477" name="Rectangle 1037"/>
            <p:cNvSpPr>
              <a:spLocks noChangeArrowheads="1"/>
            </p:cNvSpPr>
            <p:nvPr/>
          </p:nvSpPr>
          <p:spPr bwMode="auto">
            <a:xfrm>
              <a:off x="5927725" y="2168525"/>
              <a:ext cx="2225675" cy="1625600"/>
            </a:xfrm>
            <a:prstGeom prst="rect">
              <a:avLst/>
            </a:prstGeom>
            <a:noFill/>
            <a:ln w="12700">
              <a:noFill/>
              <a:miter lim="800000"/>
              <a:headEnd/>
              <a:tailEnd/>
            </a:ln>
            <a:effectLst/>
          </p:spPr>
          <p:txBody>
            <a:bodyPr wrap="none" lIns="90488" tIns="44450" rIns="90488" bIns="44450">
              <a:spAutoFit/>
            </a:bodyPr>
            <a:lstStyle/>
            <a:p>
              <a:pPr marL="115888" indent="-115888" algn="l">
                <a:buFontTx/>
                <a:buChar char="•"/>
              </a:pPr>
              <a:r>
                <a:rPr lang="en-US" sz="1400" dirty="0">
                  <a:solidFill>
                    <a:srgbClr val="000000"/>
                  </a:solidFill>
                </a:rPr>
                <a:t>Data Quality</a:t>
              </a:r>
            </a:p>
            <a:p>
              <a:pPr marL="115888" indent="-115888" algn="l">
                <a:buFontTx/>
                <a:buChar char="•"/>
              </a:pPr>
              <a:r>
                <a:rPr lang="en-US" sz="1400" dirty="0">
                  <a:solidFill>
                    <a:srgbClr val="000000"/>
                  </a:solidFill>
                </a:rPr>
                <a:t>M&amp;S Documentation</a:t>
              </a:r>
            </a:p>
            <a:p>
              <a:pPr marL="115888" indent="-115888" algn="l">
                <a:buFontTx/>
                <a:buChar char="•"/>
              </a:pPr>
              <a:r>
                <a:rPr lang="en-US" sz="1400" dirty="0">
                  <a:solidFill>
                    <a:srgbClr val="000000"/>
                  </a:solidFill>
                </a:rPr>
                <a:t>Design Documentation</a:t>
              </a:r>
            </a:p>
            <a:p>
              <a:pPr marL="115888" indent="-115888" algn="l">
                <a:buFontTx/>
                <a:buChar char="•"/>
              </a:pPr>
              <a:r>
                <a:rPr lang="en-US" sz="1400" dirty="0">
                  <a:solidFill>
                    <a:srgbClr val="000000"/>
                  </a:solidFill>
                </a:rPr>
                <a:t>Configuration Mgt</a:t>
              </a:r>
            </a:p>
            <a:p>
              <a:pPr marL="115888" indent="-115888" algn="l">
                <a:buFontTx/>
                <a:buChar char="•"/>
              </a:pPr>
              <a:r>
                <a:rPr lang="en-US" sz="1400" dirty="0">
                  <a:solidFill>
                    <a:srgbClr val="000000"/>
                  </a:solidFill>
                </a:rPr>
                <a:t>V&amp;V Results</a:t>
              </a:r>
            </a:p>
            <a:p>
              <a:pPr marL="115888" indent="-115888" algn="l">
                <a:buFontTx/>
                <a:buChar char="•"/>
              </a:pPr>
              <a:r>
                <a:rPr lang="en-US" sz="1400" dirty="0">
                  <a:solidFill>
                    <a:srgbClr val="000000"/>
                  </a:solidFill>
                </a:rPr>
                <a:t>Etc.</a:t>
              </a:r>
            </a:p>
            <a:p>
              <a:pPr marL="115888" indent="-115888" algn="l">
                <a:buFontTx/>
                <a:buChar char="•"/>
              </a:pPr>
              <a:endParaRPr lang="en-US" sz="1400" dirty="0">
                <a:solidFill>
                  <a:srgbClr val="000000"/>
                </a:solidFill>
              </a:endParaRPr>
            </a:p>
            <a:p>
              <a:pPr marL="115888" indent="-115888" algn="l" latinLnBrk="1">
                <a:buFontTx/>
                <a:buChar char="•"/>
              </a:pPr>
              <a:endParaRPr lang="en-US" sz="1400" dirty="0">
                <a:solidFill>
                  <a:srgbClr val="000000"/>
                </a:solidFill>
              </a:endParaRPr>
            </a:p>
          </p:txBody>
        </p:sp>
        <p:cxnSp>
          <p:nvCxnSpPr>
            <p:cNvPr id="318478" name="AutoShape 1038"/>
            <p:cNvCxnSpPr>
              <a:cxnSpLocks noChangeShapeType="1"/>
              <a:stCxn id="318471" idx="3"/>
              <a:endCxn id="318474" idx="1"/>
            </p:cNvCxnSpPr>
            <p:nvPr/>
          </p:nvCxnSpPr>
          <p:spPr bwMode="auto">
            <a:xfrm flipV="1">
              <a:off x="2959887" y="1765959"/>
              <a:ext cx="569126" cy="14293"/>
            </a:xfrm>
            <a:prstGeom prst="straightConnector1">
              <a:avLst/>
            </a:prstGeom>
            <a:noFill/>
            <a:ln w="28575">
              <a:solidFill>
                <a:schemeClr val="tx1"/>
              </a:solidFill>
              <a:round/>
              <a:headEnd type="none" w="sm" len="sm"/>
              <a:tailEnd type="triangle" w="med" len="med"/>
            </a:ln>
            <a:effectLst/>
          </p:spPr>
        </p:cxnSp>
        <p:cxnSp>
          <p:nvCxnSpPr>
            <p:cNvPr id="318479" name="AutoShape 1039"/>
            <p:cNvCxnSpPr>
              <a:cxnSpLocks noChangeShapeType="1"/>
              <a:stCxn id="318474" idx="3"/>
              <a:endCxn id="318472" idx="1"/>
            </p:cNvCxnSpPr>
            <p:nvPr/>
          </p:nvCxnSpPr>
          <p:spPr bwMode="auto">
            <a:xfrm>
              <a:off x="5610225" y="1765959"/>
              <a:ext cx="570706" cy="38597"/>
            </a:xfrm>
            <a:prstGeom prst="straightConnector1">
              <a:avLst/>
            </a:prstGeom>
            <a:noFill/>
            <a:ln w="28575">
              <a:solidFill>
                <a:schemeClr val="tx1"/>
              </a:solidFill>
              <a:round/>
              <a:headEnd type="triangle" w="med" len="med"/>
              <a:tailEnd/>
            </a:ln>
            <a:effectLst/>
          </p:spPr>
        </p:cxnSp>
        <p:cxnSp>
          <p:nvCxnSpPr>
            <p:cNvPr id="318480" name="AutoShape 1040"/>
            <p:cNvCxnSpPr>
              <a:cxnSpLocks noChangeShapeType="1"/>
              <a:stCxn id="318474" idx="2"/>
              <a:endCxn id="318473" idx="0"/>
            </p:cNvCxnSpPr>
            <p:nvPr/>
          </p:nvCxnSpPr>
          <p:spPr bwMode="auto">
            <a:xfrm>
              <a:off x="4569619" y="2004742"/>
              <a:ext cx="1238" cy="433658"/>
            </a:xfrm>
            <a:prstGeom prst="straightConnector1">
              <a:avLst/>
            </a:prstGeom>
            <a:noFill/>
            <a:ln w="28575">
              <a:solidFill>
                <a:schemeClr val="tx1"/>
              </a:solidFill>
              <a:round/>
              <a:headEnd type="none" w="sm" len="sm"/>
              <a:tailEnd type="triangle" w="med" len="med"/>
            </a:ln>
            <a:effectLst/>
          </p:spPr>
        </p:cxnSp>
        <p:sp>
          <p:nvSpPr>
            <p:cNvPr id="318482" name="Rectangle 1042"/>
            <p:cNvSpPr>
              <a:spLocks noChangeArrowheads="1"/>
            </p:cNvSpPr>
            <p:nvPr/>
          </p:nvSpPr>
          <p:spPr bwMode="auto">
            <a:xfrm>
              <a:off x="5756275" y="1322388"/>
              <a:ext cx="3041650" cy="2635250"/>
            </a:xfrm>
            <a:prstGeom prst="rect">
              <a:avLst/>
            </a:prstGeom>
            <a:noFill/>
            <a:ln w="38100">
              <a:solidFill>
                <a:srgbClr val="7030A0"/>
              </a:solidFill>
              <a:miter lim="800000"/>
              <a:headEnd/>
              <a:tailEnd/>
            </a:ln>
            <a:effectLst/>
          </p:spPr>
          <p:txBody>
            <a:bodyPr wrap="none" anchor="ctr"/>
            <a:lstStyle/>
            <a:p>
              <a:pPr>
                <a:lnSpc>
                  <a:spcPct val="100000"/>
                </a:lnSpc>
              </a:pPr>
              <a:endParaRPr lang="en-US" sz="1200" b="0" dirty="0">
                <a:solidFill>
                  <a:srgbClr val="FF3300"/>
                </a:solidFill>
                <a:latin typeface="Times New Roman" pitchFamily="18" charset="0"/>
              </a:endParaRPr>
            </a:p>
          </p:txBody>
        </p:sp>
        <p:sp>
          <p:nvSpPr>
            <p:cNvPr id="318483" name="Rectangle 1043"/>
            <p:cNvSpPr>
              <a:spLocks noChangeArrowheads="1"/>
            </p:cNvSpPr>
            <p:nvPr/>
          </p:nvSpPr>
          <p:spPr bwMode="auto">
            <a:xfrm>
              <a:off x="457200" y="1309688"/>
              <a:ext cx="2932113" cy="2647950"/>
            </a:xfrm>
            <a:prstGeom prst="rect">
              <a:avLst/>
            </a:prstGeom>
            <a:noFill/>
            <a:ln w="38100">
              <a:solidFill>
                <a:srgbClr val="0000FF"/>
              </a:solidFill>
              <a:miter lim="800000"/>
              <a:headEnd/>
              <a:tailEnd/>
            </a:ln>
            <a:effectLst/>
          </p:spPr>
          <p:txBody>
            <a:bodyPr wrap="none" anchor="ctr"/>
            <a:lstStyle/>
            <a:p>
              <a:pPr>
                <a:lnSpc>
                  <a:spcPct val="100000"/>
                </a:lnSpc>
              </a:pPr>
              <a:endParaRPr lang="en-US" sz="1200" b="0" dirty="0">
                <a:solidFill>
                  <a:srgbClr val="FF3300"/>
                </a:solidFill>
                <a:latin typeface="Times New Roman" pitchFamily="18" charset="0"/>
              </a:endParaRPr>
            </a:p>
          </p:txBody>
        </p:sp>
        <p:sp>
          <p:nvSpPr>
            <p:cNvPr id="318484" name="Text Box 1044"/>
            <p:cNvSpPr txBox="1">
              <a:spLocks noChangeArrowheads="1"/>
            </p:cNvSpPr>
            <p:nvPr/>
          </p:nvSpPr>
          <p:spPr bwMode="auto">
            <a:xfrm>
              <a:off x="609600" y="3498850"/>
              <a:ext cx="2514600" cy="458788"/>
            </a:xfrm>
            <a:prstGeom prst="rect">
              <a:avLst/>
            </a:prstGeom>
            <a:noFill/>
            <a:ln w="9525">
              <a:noFill/>
              <a:miter lim="800000"/>
              <a:headEnd/>
              <a:tailEnd/>
            </a:ln>
            <a:effectLst/>
          </p:spPr>
          <p:txBody>
            <a:bodyPr>
              <a:spAutoFit/>
            </a:bodyPr>
            <a:lstStyle/>
            <a:p>
              <a:pPr>
                <a:lnSpc>
                  <a:spcPct val="50000"/>
                </a:lnSpc>
                <a:spcBef>
                  <a:spcPct val="50000"/>
                </a:spcBef>
              </a:pPr>
              <a:r>
                <a:rPr lang="en-US" sz="1600" dirty="0">
                  <a:solidFill>
                    <a:srgbClr val="0000FF"/>
                  </a:solidFill>
                  <a:latin typeface="Times New Roman" pitchFamily="18" charset="0"/>
                </a:rPr>
                <a:t>Defined by the User</a:t>
              </a:r>
            </a:p>
            <a:p>
              <a:pPr>
                <a:lnSpc>
                  <a:spcPct val="50000"/>
                </a:lnSpc>
                <a:spcBef>
                  <a:spcPct val="50000"/>
                </a:spcBef>
              </a:pPr>
              <a:r>
                <a:rPr lang="en-US" sz="1600" dirty="0">
                  <a:solidFill>
                    <a:srgbClr val="0000FF"/>
                  </a:solidFill>
                  <a:latin typeface="Times New Roman" pitchFamily="18" charset="0"/>
                </a:rPr>
                <a:t>(Formally or Implied)</a:t>
              </a:r>
            </a:p>
          </p:txBody>
        </p:sp>
        <p:sp>
          <p:nvSpPr>
            <p:cNvPr id="318485" name="Text Box 1045"/>
            <p:cNvSpPr txBox="1">
              <a:spLocks noChangeArrowheads="1"/>
            </p:cNvSpPr>
            <p:nvPr/>
          </p:nvSpPr>
          <p:spPr bwMode="auto">
            <a:xfrm>
              <a:off x="5749925" y="3417888"/>
              <a:ext cx="3098800" cy="581025"/>
            </a:xfrm>
            <a:prstGeom prst="rect">
              <a:avLst/>
            </a:prstGeom>
            <a:noFill/>
            <a:ln w="9525">
              <a:noFill/>
              <a:miter lim="800000"/>
              <a:headEnd/>
              <a:tailEnd/>
            </a:ln>
            <a:effectLst/>
          </p:spPr>
          <p:txBody>
            <a:bodyPr wrap="none">
              <a:spAutoFit/>
            </a:bodyPr>
            <a:lstStyle/>
            <a:p>
              <a:pPr>
                <a:lnSpc>
                  <a:spcPct val="100000"/>
                </a:lnSpc>
              </a:pPr>
              <a:r>
                <a:rPr lang="en-US" sz="1600" dirty="0">
                  <a:solidFill>
                    <a:srgbClr val="7030A0"/>
                  </a:solidFill>
                  <a:effectLst>
                    <a:outerShdw blurRad="38100" dist="38100" dir="2700000" algn="tl">
                      <a:srgbClr val="C0C0C0"/>
                    </a:outerShdw>
                  </a:effectLst>
                  <a:latin typeface="Times New Roman" pitchFamily="18" charset="0"/>
                </a:rPr>
                <a:t>Provided by the Model Developer</a:t>
              </a:r>
            </a:p>
            <a:p>
              <a:pPr>
                <a:lnSpc>
                  <a:spcPct val="100000"/>
                </a:lnSpc>
              </a:pPr>
              <a:r>
                <a:rPr lang="en-US" sz="1600" dirty="0">
                  <a:solidFill>
                    <a:srgbClr val="7030A0"/>
                  </a:solidFill>
                  <a:effectLst>
                    <a:outerShdw blurRad="38100" dist="38100" dir="2700000" algn="tl">
                      <a:srgbClr val="C0C0C0"/>
                    </a:outerShdw>
                  </a:effectLst>
                  <a:latin typeface="Times New Roman" pitchFamily="18" charset="0"/>
                </a:rPr>
                <a:t> and/or Model Proponent</a:t>
              </a:r>
            </a:p>
          </p:txBody>
        </p:sp>
        <p:sp>
          <p:nvSpPr>
            <p:cNvPr id="318490" name="Text Box 1050"/>
            <p:cNvSpPr txBox="1">
              <a:spLocks noChangeArrowheads="1"/>
            </p:cNvSpPr>
            <p:nvPr/>
          </p:nvSpPr>
          <p:spPr bwMode="auto">
            <a:xfrm>
              <a:off x="457200" y="4419600"/>
              <a:ext cx="2220913" cy="309563"/>
            </a:xfrm>
            <a:prstGeom prst="rect">
              <a:avLst/>
            </a:prstGeom>
            <a:noFill/>
            <a:ln w="12700">
              <a:noFill/>
              <a:miter lim="800000"/>
              <a:headEnd/>
              <a:tailEnd/>
            </a:ln>
            <a:effectLst/>
          </p:spPr>
          <p:txBody>
            <a:bodyPr wrap="none" lIns="90488" tIns="44450" rIns="90488" bIns="44450">
              <a:spAutoFit/>
            </a:bodyPr>
            <a:lstStyle/>
            <a:p>
              <a:r>
                <a:rPr lang="en-US" sz="1600" dirty="0">
                  <a:solidFill>
                    <a:srgbClr val="7C7CAA"/>
                  </a:solidFill>
                </a:rPr>
                <a:t>PROBLEM CONTEXT</a:t>
              </a:r>
            </a:p>
          </p:txBody>
        </p:sp>
        <p:sp>
          <p:nvSpPr>
            <p:cNvPr id="2" name="Oval 1">
              <a:extLst>
                <a:ext uri="{FF2B5EF4-FFF2-40B4-BE49-F238E27FC236}">
                  <a16:creationId xmlns:a16="http://schemas.microsoft.com/office/drawing/2014/main" id="{8AC125E0-CD57-8CB0-4B03-677744B6F628}"/>
                </a:ext>
              </a:extLst>
            </p:cNvPr>
            <p:cNvSpPr/>
            <p:nvPr/>
          </p:nvSpPr>
          <p:spPr>
            <a:xfrm>
              <a:off x="3432176" y="2253980"/>
              <a:ext cx="2178049" cy="1346471"/>
            </a:xfrm>
            <a:prstGeom prst="ellipse">
              <a:avLst/>
            </a:prstGeom>
            <a:solidFill>
              <a:schemeClr val="bg1">
                <a:alpha val="0"/>
              </a:schemeClr>
            </a:solidFill>
            <a:ln w="952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itle 1">
            <a:extLst>
              <a:ext uri="{FF2B5EF4-FFF2-40B4-BE49-F238E27FC236}">
                <a16:creationId xmlns:a16="http://schemas.microsoft.com/office/drawing/2014/main" id="{E2D8B177-E2DD-8685-710A-F82E8E804A4B}"/>
              </a:ext>
            </a:extLst>
          </p:cNvPr>
          <p:cNvSpPr txBox="1">
            <a:spLocks/>
          </p:cNvSpPr>
          <p:nvPr/>
        </p:nvSpPr>
        <p:spPr>
          <a:xfrm>
            <a:off x="628650" y="438835"/>
            <a:ext cx="7886700" cy="646331"/>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Initial Risk Assessment</a:t>
            </a:r>
            <a:endParaRPr lang="en-US" i="1" dirty="0"/>
          </a:p>
        </p:txBody>
      </p:sp>
      <p:sp>
        <p:nvSpPr>
          <p:cNvPr id="4" name="Slide Number Placeholder 3">
            <a:extLst>
              <a:ext uri="{FF2B5EF4-FFF2-40B4-BE49-F238E27FC236}">
                <a16:creationId xmlns:a16="http://schemas.microsoft.com/office/drawing/2014/main" id="{4C72657E-D7C2-DDD0-6AEC-E2E03BDCDC0B}"/>
              </a:ext>
            </a:extLst>
          </p:cNvPr>
          <p:cNvSpPr>
            <a:spLocks noGrp="1"/>
          </p:cNvSpPr>
          <p:nvPr>
            <p:ph type="sldNum" sz="quarter" idx="12"/>
          </p:nvPr>
        </p:nvSpPr>
        <p:spPr/>
        <p:txBody>
          <a:bodyPr/>
          <a:lstStyle/>
          <a:p>
            <a:fld id="{C1DA28E7-6C27-414B-9E47-196AFE27788E}" type="slidenum">
              <a:rPr lang="en-US" smtClean="0"/>
              <a:t>24</a:t>
            </a:fld>
            <a:endParaRPr lang="en-US" dirty="0"/>
          </a:p>
        </p:txBody>
      </p:sp>
    </p:spTree>
    <p:extLst>
      <p:ext uri="{BB962C8B-B14F-4D97-AF65-F5344CB8AC3E}">
        <p14:creationId xmlns:p14="http://schemas.microsoft.com/office/powerpoint/2010/main" val="2679442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E928926-7FA1-4871-8B94-70C7DB72092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19" y="1578919"/>
            <a:ext cx="8241783" cy="4930736"/>
          </a:xfrm>
          <a:prstGeom prst="rect">
            <a:avLst/>
          </a:prstGeom>
          <a:noFill/>
          <a:ln>
            <a:noFill/>
          </a:ln>
        </p:spPr>
      </p:pic>
      <p:sp>
        <p:nvSpPr>
          <p:cNvPr id="4" name="Title 1">
            <a:extLst>
              <a:ext uri="{FF2B5EF4-FFF2-40B4-BE49-F238E27FC236}">
                <a16:creationId xmlns:a16="http://schemas.microsoft.com/office/drawing/2014/main" id="{8FF207E3-D25D-E9AD-1CBD-B2417CA828D1}"/>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NAVAIR M&amp;S Risk</a:t>
            </a:r>
            <a:br>
              <a:rPr lang="en-US" dirty="0"/>
            </a:br>
            <a:r>
              <a:rPr lang="en-US" dirty="0"/>
              <a:t>Assessment Process</a:t>
            </a:r>
            <a:endParaRPr lang="en-US" i="1" dirty="0"/>
          </a:p>
        </p:txBody>
      </p:sp>
      <p:sp>
        <p:nvSpPr>
          <p:cNvPr id="3" name="Slide Number Placeholder 2">
            <a:extLst>
              <a:ext uri="{FF2B5EF4-FFF2-40B4-BE49-F238E27FC236}">
                <a16:creationId xmlns:a16="http://schemas.microsoft.com/office/drawing/2014/main" id="{83E56513-9217-78CA-08BA-B88AAEB85A55}"/>
              </a:ext>
            </a:extLst>
          </p:cNvPr>
          <p:cNvSpPr>
            <a:spLocks noGrp="1"/>
          </p:cNvSpPr>
          <p:nvPr>
            <p:ph type="sldNum" sz="quarter" idx="12"/>
          </p:nvPr>
        </p:nvSpPr>
        <p:spPr/>
        <p:txBody>
          <a:bodyPr/>
          <a:lstStyle/>
          <a:p>
            <a:fld id="{C1DA28E7-6C27-414B-9E47-196AFE27788E}" type="slidenum">
              <a:rPr lang="en-US" smtClean="0"/>
              <a:t>25</a:t>
            </a:fld>
            <a:endParaRPr lang="en-US" dirty="0"/>
          </a:p>
        </p:txBody>
      </p:sp>
    </p:spTree>
    <p:extLst>
      <p:ext uri="{BB962C8B-B14F-4D97-AF65-F5344CB8AC3E}">
        <p14:creationId xmlns:p14="http://schemas.microsoft.com/office/powerpoint/2010/main" val="770509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BC53C36-EAEE-3274-D151-BE210C288080}"/>
              </a:ext>
            </a:extLst>
          </p:cNvPr>
          <p:cNvSpPr txBox="1">
            <a:spLocks/>
          </p:cNvSpPr>
          <p:nvPr/>
        </p:nvSpPr>
        <p:spPr>
          <a:xfrm>
            <a:off x="628650" y="438835"/>
            <a:ext cx="7886700" cy="646331"/>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Error Likelihood Assessment</a:t>
            </a:r>
            <a:endParaRPr lang="en-US" i="1" dirty="0"/>
          </a:p>
        </p:txBody>
      </p:sp>
      <p:sp>
        <p:nvSpPr>
          <p:cNvPr id="5" name="Rectangle 1027">
            <a:extLst>
              <a:ext uri="{FF2B5EF4-FFF2-40B4-BE49-F238E27FC236}">
                <a16:creationId xmlns:a16="http://schemas.microsoft.com/office/drawing/2014/main" id="{951FF5EB-C486-28A4-773C-12EBF0AB6ACE}"/>
              </a:ext>
            </a:extLst>
          </p:cNvPr>
          <p:cNvSpPr txBox="1">
            <a:spLocks noChangeArrowheads="1"/>
          </p:cNvSpPr>
          <p:nvPr/>
        </p:nvSpPr>
        <p:spPr>
          <a:xfrm>
            <a:off x="457200" y="1331913"/>
            <a:ext cx="8229600" cy="4170372"/>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2400"/>
              </a:spcAft>
              <a:buNone/>
            </a:pPr>
            <a:r>
              <a:rPr lang="en-US" sz="2000" b="1" dirty="0">
                <a:solidFill>
                  <a:srgbClr val="FF0000"/>
                </a:solidFill>
              </a:rPr>
              <a:t>Error Likelihood is based on assessment of ten characteristics: </a:t>
            </a:r>
            <a:endParaRPr lang="en-US" sz="2000" b="1" dirty="0">
              <a:solidFill>
                <a:schemeClr val="tx1"/>
              </a:solidFill>
            </a:endParaRPr>
          </a:p>
          <a:p>
            <a:pPr marL="400050" indent="-400050">
              <a:lnSpc>
                <a:spcPct val="100000"/>
              </a:lnSpc>
              <a:spcBef>
                <a:spcPts val="0"/>
              </a:spcBef>
              <a:spcAft>
                <a:spcPts val="600"/>
              </a:spcAft>
              <a:buFont typeface="+mj-lt"/>
              <a:buAutoNum type="arabicPeriod"/>
            </a:pPr>
            <a:r>
              <a:rPr lang="en-US" sz="1800" b="1" dirty="0">
                <a:solidFill>
                  <a:schemeClr val="tx1"/>
                </a:solidFill>
              </a:rPr>
              <a:t>Well defined Intended Use and Acceptability Criteria</a:t>
            </a:r>
          </a:p>
          <a:p>
            <a:pPr marL="400050" indent="-400050">
              <a:lnSpc>
                <a:spcPct val="100000"/>
              </a:lnSpc>
              <a:spcBef>
                <a:spcPts val="0"/>
              </a:spcBef>
              <a:spcAft>
                <a:spcPts val="600"/>
              </a:spcAft>
              <a:buFont typeface="+mj-lt"/>
              <a:buAutoNum type="arabicPeriod"/>
            </a:pPr>
            <a:r>
              <a:rPr lang="en-US" sz="1800" b="1" dirty="0">
                <a:solidFill>
                  <a:schemeClr val="tx1"/>
                </a:solidFill>
              </a:rPr>
              <a:t>Conceptual Model Validation</a:t>
            </a:r>
          </a:p>
          <a:p>
            <a:pPr marL="400050" indent="-400050">
              <a:lnSpc>
                <a:spcPct val="100000"/>
              </a:lnSpc>
              <a:spcBef>
                <a:spcPts val="0"/>
              </a:spcBef>
              <a:spcAft>
                <a:spcPts val="600"/>
              </a:spcAft>
              <a:buFont typeface="+mj-lt"/>
              <a:buAutoNum type="arabicPeriod"/>
            </a:pPr>
            <a:r>
              <a:rPr lang="en-US" sz="1800" b="1" dirty="0">
                <a:solidFill>
                  <a:schemeClr val="tx1"/>
                </a:solidFill>
              </a:rPr>
              <a:t>Model Fidelity assessment WRT intended use</a:t>
            </a:r>
          </a:p>
          <a:p>
            <a:pPr marL="400050" indent="-400050">
              <a:lnSpc>
                <a:spcPct val="100000"/>
              </a:lnSpc>
              <a:spcBef>
                <a:spcPts val="0"/>
              </a:spcBef>
              <a:spcAft>
                <a:spcPts val="600"/>
              </a:spcAft>
              <a:buFont typeface="+mj-lt"/>
              <a:buAutoNum type="arabicPeriod"/>
            </a:pPr>
            <a:r>
              <a:rPr lang="en-US" sz="1800" b="1" dirty="0">
                <a:solidFill>
                  <a:schemeClr val="tx1"/>
                </a:solidFill>
              </a:rPr>
              <a:t>Software Design Validation</a:t>
            </a:r>
          </a:p>
          <a:p>
            <a:pPr marL="400050" indent="-400050">
              <a:lnSpc>
                <a:spcPct val="100000"/>
              </a:lnSpc>
              <a:spcBef>
                <a:spcPts val="0"/>
              </a:spcBef>
              <a:spcAft>
                <a:spcPts val="600"/>
              </a:spcAft>
              <a:buFont typeface="+mj-lt"/>
              <a:buAutoNum type="arabicPeriod"/>
            </a:pPr>
            <a:r>
              <a:rPr lang="en-US" sz="1800" b="1" dirty="0">
                <a:solidFill>
                  <a:schemeClr val="tx1"/>
                </a:solidFill>
              </a:rPr>
              <a:t>Input and Embedded Data V&amp;V</a:t>
            </a:r>
          </a:p>
          <a:p>
            <a:pPr marL="400050" indent="-400050">
              <a:lnSpc>
                <a:spcPct val="100000"/>
              </a:lnSpc>
              <a:spcBef>
                <a:spcPts val="0"/>
              </a:spcBef>
              <a:spcAft>
                <a:spcPts val="600"/>
              </a:spcAft>
              <a:buFont typeface="+mj-lt"/>
              <a:buAutoNum type="arabicPeriod"/>
            </a:pPr>
            <a:r>
              <a:rPr lang="en-US" sz="1800" b="1" dirty="0">
                <a:solidFill>
                  <a:schemeClr val="tx1"/>
                </a:solidFill>
              </a:rPr>
              <a:t>System/Software Verification</a:t>
            </a:r>
          </a:p>
          <a:p>
            <a:pPr marL="400050" indent="-400050">
              <a:lnSpc>
                <a:spcPct val="100000"/>
              </a:lnSpc>
              <a:spcBef>
                <a:spcPts val="0"/>
              </a:spcBef>
              <a:spcAft>
                <a:spcPts val="600"/>
              </a:spcAft>
              <a:buFont typeface="+mj-lt"/>
              <a:buAutoNum type="arabicPeriod"/>
            </a:pPr>
            <a:r>
              <a:rPr lang="en-US" sz="1800" b="1" dirty="0">
                <a:solidFill>
                  <a:schemeClr val="tx1"/>
                </a:solidFill>
              </a:rPr>
              <a:t>Output Validation </a:t>
            </a:r>
          </a:p>
          <a:p>
            <a:pPr marL="400050" indent="-400050">
              <a:lnSpc>
                <a:spcPct val="100000"/>
              </a:lnSpc>
              <a:spcBef>
                <a:spcPts val="0"/>
              </a:spcBef>
              <a:spcAft>
                <a:spcPts val="600"/>
              </a:spcAft>
              <a:buFont typeface="+mj-lt"/>
              <a:buAutoNum type="arabicPeriod"/>
            </a:pPr>
            <a:r>
              <a:rPr lang="en-US" sz="1800" b="1" dirty="0">
                <a:solidFill>
                  <a:schemeClr val="tx1"/>
                </a:solidFill>
              </a:rPr>
              <a:t>Documented and Demonstrated Configuration Management</a:t>
            </a:r>
          </a:p>
          <a:p>
            <a:pPr marL="400050" indent="-400050">
              <a:lnSpc>
                <a:spcPct val="100000"/>
              </a:lnSpc>
              <a:spcBef>
                <a:spcPts val="0"/>
              </a:spcBef>
              <a:spcAft>
                <a:spcPts val="600"/>
              </a:spcAft>
              <a:buFont typeface="+mj-lt"/>
              <a:buAutoNum type="arabicPeriod"/>
            </a:pPr>
            <a:r>
              <a:rPr lang="en-US" sz="1800" b="1" dirty="0">
                <a:solidFill>
                  <a:schemeClr val="tx1"/>
                </a:solidFill>
              </a:rPr>
              <a:t>Complete and up-to-date Documentation </a:t>
            </a:r>
          </a:p>
          <a:p>
            <a:pPr marL="400050" indent="-400050">
              <a:lnSpc>
                <a:spcPct val="100000"/>
              </a:lnSpc>
              <a:spcBef>
                <a:spcPts val="0"/>
              </a:spcBef>
              <a:spcAft>
                <a:spcPts val="600"/>
              </a:spcAft>
              <a:buFont typeface="+mj-lt"/>
              <a:buAutoNum type="arabicPeriod"/>
            </a:pPr>
            <a:r>
              <a:rPr lang="en-US" sz="1800" b="1" dirty="0">
                <a:solidFill>
                  <a:schemeClr val="tx1"/>
                </a:solidFill>
              </a:rPr>
              <a:t>User Support Functions</a:t>
            </a:r>
          </a:p>
        </p:txBody>
      </p:sp>
      <p:sp>
        <p:nvSpPr>
          <p:cNvPr id="6" name="Slide Number Placeholder 5">
            <a:extLst>
              <a:ext uri="{FF2B5EF4-FFF2-40B4-BE49-F238E27FC236}">
                <a16:creationId xmlns:a16="http://schemas.microsoft.com/office/drawing/2014/main" id="{72A5A7A0-1F26-B43A-E6CB-9504663EC62B}"/>
              </a:ext>
            </a:extLst>
          </p:cNvPr>
          <p:cNvSpPr>
            <a:spLocks noGrp="1"/>
          </p:cNvSpPr>
          <p:nvPr>
            <p:ph type="sldNum" sz="quarter" idx="12"/>
          </p:nvPr>
        </p:nvSpPr>
        <p:spPr/>
        <p:txBody>
          <a:bodyPr/>
          <a:lstStyle/>
          <a:p>
            <a:fld id="{C1DA28E7-6C27-414B-9E47-196AFE27788E}" type="slidenum">
              <a:rPr lang="en-US" smtClean="0"/>
              <a:t>26</a:t>
            </a:fld>
            <a:endParaRPr lang="en-US" dirty="0"/>
          </a:p>
        </p:txBody>
      </p:sp>
    </p:spTree>
    <p:extLst>
      <p:ext uri="{BB962C8B-B14F-4D97-AF65-F5344CB8AC3E}">
        <p14:creationId xmlns:p14="http://schemas.microsoft.com/office/powerpoint/2010/main" val="3064719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6DF3786-6F91-C51C-BF3F-2B54F669E73C}"/>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Error Consequence Assessment</a:t>
            </a:r>
            <a:endParaRPr lang="en-US" i="1" dirty="0"/>
          </a:p>
        </p:txBody>
      </p:sp>
      <p:sp>
        <p:nvSpPr>
          <p:cNvPr id="5" name="Rectangle 1027">
            <a:extLst>
              <a:ext uri="{FF2B5EF4-FFF2-40B4-BE49-F238E27FC236}">
                <a16:creationId xmlns:a16="http://schemas.microsoft.com/office/drawing/2014/main" id="{FE7790C3-F9A8-6376-0625-32BA5C7311C4}"/>
              </a:ext>
            </a:extLst>
          </p:cNvPr>
          <p:cNvSpPr txBox="1">
            <a:spLocks noChangeArrowheads="1"/>
          </p:cNvSpPr>
          <p:nvPr/>
        </p:nvSpPr>
        <p:spPr>
          <a:xfrm>
            <a:off x="457200" y="1331913"/>
            <a:ext cx="8229600" cy="3370153"/>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solidFill>
                  <a:schemeClr val="tx1"/>
                </a:solidFill>
              </a:rPr>
              <a:t>Error consequence based on how much </a:t>
            </a:r>
            <a:r>
              <a:rPr lang="en-US" sz="1800" b="1" u="sng" dirty="0"/>
              <a:t>reliance</a:t>
            </a:r>
            <a:r>
              <a:rPr lang="en-US" sz="1800" b="1" dirty="0">
                <a:solidFill>
                  <a:schemeClr val="tx1"/>
                </a:solidFill>
              </a:rPr>
              <a:t> is placed on M&amp;S results for decision-making and how </a:t>
            </a:r>
            <a:r>
              <a:rPr lang="en-US" sz="1800" b="1" u="sng" dirty="0"/>
              <a:t>important</a:t>
            </a:r>
            <a:r>
              <a:rPr lang="en-US" sz="1800" b="1" dirty="0">
                <a:solidFill>
                  <a:schemeClr val="tx1"/>
                </a:solidFill>
              </a:rPr>
              <a:t> the decision is to program objectives</a:t>
            </a:r>
          </a:p>
          <a:p>
            <a:pPr marL="227013" indent="-227013">
              <a:lnSpc>
                <a:spcPct val="100000"/>
              </a:lnSpc>
              <a:spcBef>
                <a:spcPts val="0"/>
              </a:spcBef>
              <a:spcAft>
                <a:spcPts val="600"/>
              </a:spcAft>
            </a:pPr>
            <a:r>
              <a:rPr lang="en-US" sz="1800" b="1" dirty="0"/>
              <a:t>Reliance level </a:t>
            </a:r>
            <a:r>
              <a:rPr lang="en-US" sz="1800" b="1" dirty="0">
                <a:solidFill>
                  <a:schemeClr val="tx1"/>
                </a:solidFill>
              </a:rPr>
              <a:t>is based on how much information is available (other than the M&amp;S) to support the decision:</a:t>
            </a:r>
          </a:p>
          <a:p>
            <a:pPr marL="574675" lvl="1" indent="-227013">
              <a:lnSpc>
                <a:spcPct val="100000"/>
              </a:lnSpc>
              <a:spcBef>
                <a:spcPts val="0"/>
              </a:spcBef>
              <a:spcAft>
                <a:spcPts val="600"/>
              </a:spcAft>
            </a:pPr>
            <a:r>
              <a:rPr lang="en-US" sz="1600" b="1" dirty="0"/>
              <a:t>Will M&amp;S be the ONLY source of information, or the primary method supplemented by other data, or a secondary method, used to supplement other data, or a supplementary method only? </a:t>
            </a:r>
          </a:p>
          <a:p>
            <a:pPr marL="227013" indent="-227013">
              <a:lnSpc>
                <a:spcPct val="100000"/>
              </a:lnSpc>
              <a:spcBef>
                <a:spcPts val="0"/>
              </a:spcBef>
              <a:spcAft>
                <a:spcPts val="600"/>
              </a:spcAft>
            </a:pPr>
            <a:r>
              <a:rPr lang="en-US" sz="1800" b="1" dirty="0"/>
              <a:t>Importance level </a:t>
            </a:r>
            <a:r>
              <a:rPr lang="en-US" sz="1800" b="1" dirty="0">
                <a:solidFill>
                  <a:schemeClr val="tx1"/>
                </a:solidFill>
              </a:rPr>
              <a:t>is based on the level of program decision involved (ORD threshold, KPP resolution, etc.) and/or on importance levels as described in MIL-STD-882 (systems safety)</a:t>
            </a:r>
          </a:p>
        </p:txBody>
      </p:sp>
      <p:sp>
        <p:nvSpPr>
          <p:cNvPr id="6" name="Slide Number Placeholder 5">
            <a:extLst>
              <a:ext uri="{FF2B5EF4-FFF2-40B4-BE49-F238E27FC236}">
                <a16:creationId xmlns:a16="http://schemas.microsoft.com/office/drawing/2014/main" id="{36A36100-B234-91A7-DA7E-759E277BC519}"/>
              </a:ext>
            </a:extLst>
          </p:cNvPr>
          <p:cNvSpPr>
            <a:spLocks noGrp="1"/>
          </p:cNvSpPr>
          <p:nvPr>
            <p:ph type="sldNum" sz="quarter" idx="12"/>
          </p:nvPr>
        </p:nvSpPr>
        <p:spPr/>
        <p:txBody>
          <a:bodyPr/>
          <a:lstStyle/>
          <a:p>
            <a:fld id="{C1DA28E7-6C27-414B-9E47-196AFE27788E}" type="slidenum">
              <a:rPr lang="en-US" smtClean="0"/>
              <a:t>27</a:t>
            </a:fld>
            <a:endParaRPr lang="en-US" dirty="0"/>
          </a:p>
        </p:txBody>
      </p:sp>
    </p:spTree>
    <p:extLst>
      <p:ext uri="{BB962C8B-B14F-4D97-AF65-F5344CB8AC3E}">
        <p14:creationId xmlns:p14="http://schemas.microsoft.com/office/powerpoint/2010/main" val="7926043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8DF59E1-3036-785B-364E-2432FE965C40}"/>
              </a:ext>
            </a:extLst>
          </p:cNvPr>
          <p:cNvGrpSpPr/>
          <p:nvPr/>
        </p:nvGrpSpPr>
        <p:grpSpPr>
          <a:xfrm>
            <a:off x="975363" y="1661478"/>
            <a:ext cx="7207209" cy="4663122"/>
            <a:chOff x="1404452" y="1779588"/>
            <a:chExt cx="7207209" cy="4663122"/>
          </a:xfrm>
        </p:grpSpPr>
        <p:sp>
          <p:nvSpPr>
            <p:cNvPr id="6" name="Text Box 2"/>
            <p:cNvSpPr txBox="1">
              <a:spLocks noChangeArrowheads="1"/>
            </p:cNvSpPr>
            <p:nvPr/>
          </p:nvSpPr>
          <p:spPr bwMode="auto">
            <a:xfrm>
              <a:off x="1894205" y="5667375"/>
              <a:ext cx="644525" cy="274638"/>
            </a:xfrm>
            <a:prstGeom prst="rect">
              <a:avLst/>
            </a:prstGeom>
            <a:noFill/>
            <a:ln w="9525">
              <a:noFill/>
              <a:miter lim="800000"/>
              <a:headEnd/>
              <a:tailEnd/>
            </a:ln>
          </p:spPr>
          <p:txBody>
            <a:bodyPr>
              <a:spAutoFit/>
            </a:bodyPr>
            <a:lstStyle/>
            <a:p>
              <a:pPr algn="r" eaLnBrk="1" hangingPunct="1">
                <a:lnSpc>
                  <a:spcPct val="100000"/>
                </a:lnSpc>
              </a:pPr>
              <a:r>
                <a:rPr lang="en-US" sz="1200" dirty="0">
                  <a:solidFill>
                    <a:schemeClr val="tx1"/>
                  </a:solidFill>
                </a:rPr>
                <a:t>Low</a:t>
              </a:r>
            </a:p>
          </p:txBody>
        </p:sp>
        <p:sp>
          <p:nvSpPr>
            <p:cNvPr id="7" name="Text Box 3"/>
            <p:cNvSpPr txBox="1">
              <a:spLocks noChangeArrowheads="1"/>
            </p:cNvSpPr>
            <p:nvPr/>
          </p:nvSpPr>
          <p:spPr bwMode="auto">
            <a:xfrm>
              <a:off x="3453130" y="5667375"/>
              <a:ext cx="949325" cy="274638"/>
            </a:xfrm>
            <a:prstGeom prst="rect">
              <a:avLst/>
            </a:prstGeom>
            <a:noFill/>
            <a:ln w="9525">
              <a:noFill/>
              <a:miter lim="800000"/>
              <a:headEnd/>
              <a:tailEnd/>
            </a:ln>
          </p:spPr>
          <p:txBody>
            <a:bodyPr>
              <a:spAutoFit/>
            </a:bodyPr>
            <a:lstStyle/>
            <a:p>
              <a:pPr algn="r" eaLnBrk="1" hangingPunct="1">
                <a:lnSpc>
                  <a:spcPct val="100000"/>
                </a:lnSpc>
              </a:pPr>
              <a:r>
                <a:rPr lang="en-US" sz="1200" dirty="0">
                  <a:solidFill>
                    <a:schemeClr val="tx1"/>
                  </a:solidFill>
                </a:rPr>
                <a:t>Moderate</a:t>
              </a:r>
            </a:p>
          </p:txBody>
        </p:sp>
        <p:sp>
          <p:nvSpPr>
            <p:cNvPr id="8" name="Text Box 4"/>
            <p:cNvSpPr txBox="1">
              <a:spLocks noChangeArrowheads="1"/>
            </p:cNvSpPr>
            <p:nvPr/>
          </p:nvSpPr>
          <p:spPr bwMode="auto">
            <a:xfrm>
              <a:off x="5291455" y="5667375"/>
              <a:ext cx="523875" cy="274638"/>
            </a:xfrm>
            <a:prstGeom prst="rect">
              <a:avLst/>
            </a:prstGeom>
            <a:noFill/>
            <a:ln w="9525">
              <a:noFill/>
              <a:miter lim="800000"/>
              <a:headEnd/>
              <a:tailEnd/>
            </a:ln>
          </p:spPr>
          <p:txBody>
            <a:bodyPr wrap="none">
              <a:spAutoFit/>
            </a:bodyPr>
            <a:lstStyle/>
            <a:p>
              <a:pPr algn="r" eaLnBrk="1" hangingPunct="1">
                <a:lnSpc>
                  <a:spcPct val="100000"/>
                </a:lnSpc>
              </a:pPr>
              <a:r>
                <a:rPr lang="en-US" sz="1200" dirty="0">
                  <a:solidFill>
                    <a:schemeClr val="tx1"/>
                  </a:solidFill>
                </a:rPr>
                <a:t>High</a:t>
              </a:r>
            </a:p>
          </p:txBody>
        </p:sp>
        <p:sp>
          <p:nvSpPr>
            <p:cNvPr id="9" name="Rectangle 5"/>
            <p:cNvSpPr>
              <a:spLocks noChangeArrowheads="1"/>
            </p:cNvSpPr>
            <p:nvPr/>
          </p:nvSpPr>
          <p:spPr bwMode="auto">
            <a:xfrm>
              <a:off x="5883593" y="5665788"/>
              <a:ext cx="388937" cy="277812"/>
            </a:xfrm>
            <a:prstGeom prst="rect">
              <a:avLst/>
            </a:prstGeom>
            <a:solidFill>
              <a:srgbClr val="FF0000"/>
            </a:solidFill>
            <a:ln w="9525">
              <a:solidFill>
                <a:schemeClr val="bg2"/>
              </a:solidFill>
              <a:miter lim="800000"/>
              <a:headEnd/>
              <a:tailEnd/>
            </a:ln>
          </p:spPr>
          <p:txBody>
            <a:bodyPr wrap="none" anchor="ctr"/>
            <a:lstStyle/>
            <a:p>
              <a:endParaRPr lang="en-US" dirty="0"/>
            </a:p>
          </p:txBody>
        </p:sp>
        <p:sp>
          <p:nvSpPr>
            <p:cNvPr id="10" name="Rectangle 6"/>
            <p:cNvSpPr>
              <a:spLocks noChangeArrowheads="1"/>
            </p:cNvSpPr>
            <p:nvPr/>
          </p:nvSpPr>
          <p:spPr bwMode="auto">
            <a:xfrm>
              <a:off x="4511993" y="5665788"/>
              <a:ext cx="388937" cy="276225"/>
            </a:xfrm>
            <a:prstGeom prst="rect">
              <a:avLst/>
            </a:prstGeom>
            <a:solidFill>
              <a:srgbClr val="FFFF00"/>
            </a:solidFill>
            <a:ln w="9525">
              <a:solidFill>
                <a:schemeClr val="bg2"/>
              </a:solidFill>
              <a:miter lim="800000"/>
              <a:headEnd/>
              <a:tailEnd/>
            </a:ln>
          </p:spPr>
          <p:txBody>
            <a:bodyPr wrap="none" anchor="ctr"/>
            <a:lstStyle/>
            <a:p>
              <a:endParaRPr lang="en-US" dirty="0"/>
            </a:p>
          </p:txBody>
        </p:sp>
        <p:sp>
          <p:nvSpPr>
            <p:cNvPr id="11" name="Rectangle 7"/>
            <p:cNvSpPr>
              <a:spLocks noChangeArrowheads="1"/>
            </p:cNvSpPr>
            <p:nvPr/>
          </p:nvSpPr>
          <p:spPr bwMode="auto">
            <a:xfrm>
              <a:off x="2683193" y="5665788"/>
              <a:ext cx="388937" cy="276225"/>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12" name="Rectangle 8"/>
            <p:cNvSpPr>
              <a:spLocks noChangeArrowheads="1"/>
            </p:cNvSpPr>
            <p:nvPr/>
          </p:nvSpPr>
          <p:spPr bwMode="auto">
            <a:xfrm>
              <a:off x="2384743" y="4002088"/>
              <a:ext cx="777875" cy="554037"/>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13" name="Rectangle 9"/>
            <p:cNvSpPr>
              <a:spLocks noChangeArrowheads="1"/>
            </p:cNvSpPr>
            <p:nvPr/>
          </p:nvSpPr>
          <p:spPr bwMode="auto">
            <a:xfrm>
              <a:off x="2384743" y="3449638"/>
              <a:ext cx="777875" cy="552450"/>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14" name="Rectangle 10"/>
            <p:cNvSpPr>
              <a:spLocks noChangeArrowheads="1"/>
            </p:cNvSpPr>
            <p:nvPr/>
          </p:nvSpPr>
          <p:spPr bwMode="auto">
            <a:xfrm>
              <a:off x="2384743" y="2895600"/>
              <a:ext cx="777875" cy="554038"/>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15" name="Rectangle 11"/>
            <p:cNvSpPr>
              <a:spLocks noChangeArrowheads="1"/>
            </p:cNvSpPr>
            <p:nvPr/>
          </p:nvSpPr>
          <p:spPr bwMode="auto">
            <a:xfrm>
              <a:off x="2384743" y="2341563"/>
              <a:ext cx="777875" cy="554037"/>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16" name="Rectangle 12"/>
            <p:cNvSpPr>
              <a:spLocks noChangeArrowheads="1"/>
            </p:cNvSpPr>
            <p:nvPr/>
          </p:nvSpPr>
          <p:spPr bwMode="auto">
            <a:xfrm>
              <a:off x="2384743" y="1787525"/>
              <a:ext cx="777875" cy="554038"/>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17" name="Rectangle 13"/>
            <p:cNvSpPr>
              <a:spLocks noChangeArrowheads="1"/>
            </p:cNvSpPr>
            <p:nvPr/>
          </p:nvSpPr>
          <p:spPr bwMode="auto">
            <a:xfrm>
              <a:off x="3162618" y="4002088"/>
              <a:ext cx="777875" cy="554037"/>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18" name="Rectangle 14"/>
            <p:cNvSpPr>
              <a:spLocks noChangeArrowheads="1"/>
            </p:cNvSpPr>
            <p:nvPr/>
          </p:nvSpPr>
          <p:spPr bwMode="auto">
            <a:xfrm>
              <a:off x="3162618" y="3449638"/>
              <a:ext cx="777875" cy="552450"/>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19" name="Rectangle 15"/>
            <p:cNvSpPr>
              <a:spLocks noChangeArrowheads="1"/>
            </p:cNvSpPr>
            <p:nvPr/>
          </p:nvSpPr>
          <p:spPr bwMode="auto">
            <a:xfrm>
              <a:off x="3162618" y="2895600"/>
              <a:ext cx="777875" cy="554038"/>
            </a:xfrm>
            <a:prstGeom prst="rect">
              <a:avLst/>
            </a:prstGeom>
            <a:solidFill>
              <a:srgbClr val="66FF33"/>
            </a:solidFill>
            <a:ln w="9525">
              <a:solidFill>
                <a:schemeClr val="bg2"/>
              </a:solidFill>
              <a:miter lim="800000"/>
              <a:headEnd/>
              <a:tailEnd/>
            </a:ln>
          </p:spPr>
          <p:txBody>
            <a:bodyPr wrap="none" anchor="ctr"/>
            <a:lstStyle/>
            <a:p>
              <a:endParaRPr lang="en-US" dirty="0"/>
            </a:p>
          </p:txBody>
        </p:sp>
        <p:sp>
          <p:nvSpPr>
            <p:cNvPr id="20" name="Rectangle 16"/>
            <p:cNvSpPr>
              <a:spLocks noChangeArrowheads="1"/>
            </p:cNvSpPr>
            <p:nvPr/>
          </p:nvSpPr>
          <p:spPr bwMode="auto">
            <a:xfrm>
              <a:off x="3162618" y="2341563"/>
              <a:ext cx="777875" cy="554037"/>
            </a:xfrm>
            <a:prstGeom prst="rect">
              <a:avLst/>
            </a:prstGeom>
            <a:solidFill>
              <a:srgbClr val="FFFF00"/>
            </a:solidFill>
            <a:ln w="9525">
              <a:solidFill>
                <a:schemeClr val="bg2"/>
              </a:solidFill>
              <a:miter lim="800000"/>
              <a:headEnd/>
              <a:tailEnd/>
            </a:ln>
          </p:spPr>
          <p:txBody>
            <a:bodyPr wrap="none" anchor="ctr"/>
            <a:lstStyle/>
            <a:p>
              <a:endParaRPr lang="en-US" dirty="0"/>
            </a:p>
          </p:txBody>
        </p:sp>
        <p:sp>
          <p:nvSpPr>
            <p:cNvPr id="21" name="Rectangle 17"/>
            <p:cNvSpPr>
              <a:spLocks noChangeArrowheads="1"/>
            </p:cNvSpPr>
            <p:nvPr/>
          </p:nvSpPr>
          <p:spPr bwMode="auto">
            <a:xfrm>
              <a:off x="3162618" y="1787525"/>
              <a:ext cx="777875" cy="554038"/>
            </a:xfrm>
            <a:prstGeom prst="rect">
              <a:avLst/>
            </a:prstGeom>
            <a:solidFill>
              <a:srgbClr val="FFFF00"/>
            </a:solidFill>
            <a:ln w="9525">
              <a:solidFill>
                <a:schemeClr val="bg2"/>
              </a:solidFill>
              <a:miter lim="800000"/>
              <a:headEnd/>
              <a:tailEnd/>
            </a:ln>
          </p:spPr>
          <p:txBody>
            <a:bodyPr wrap="none" anchor="ctr"/>
            <a:lstStyle/>
            <a:p>
              <a:endParaRPr lang="en-US" dirty="0"/>
            </a:p>
          </p:txBody>
        </p:sp>
        <p:sp>
          <p:nvSpPr>
            <p:cNvPr id="22" name="Rectangle 18"/>
            <p:cNvSpPr>
              <a:spLocks noChangeArrowheads="1"/>
            </p:cNvSpPr>
            <p:nvPr/>
          </p:nvSpPr>
          <p:spPr bwMode="auto">
            <a:xfrm>
              <a:off x="3940493" y="4002088"/>
              <a:ext cx="777875" cy="554037"/>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23" name="Rectangle 19"/>
            <p:cNvSpPr>
              <a:spLocks noChangeArrowheads="1"/>
            </p:cNvSpPr>
            <p:nvPr/>
          </p:nvSpPr>
          <p:spPr bwMode="auto">
            <a:xfrm>
              <a:off x="3940493" y="3449638"/>
              <a:ext cx="777875" cy="552450"/>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24" name="Rectangle 20"/>
            <p:cNvSpPr>
              <a:spLocks noChangeArrowheads="1"/>
            </p:cNvSpPr>
            <p:nvPr/>
          </p:nvSpPr>
          <p:spPr bwMode="auto">
            <a:xfrm>
              <a:off x="3940493" y="2895600"/>
              <a:ext cx="777875" cy="554038"/>
            </a:xfrm>
            <a:prstGeom prst="rect">
              <a:avLst/>
            </a:prstGeom>
            <a:solidFill>
              <a:srgbClr val="FFFF00"/>
            </a:solidFill>
            <a:ln w="9525">
              <a:solidFill>
                <a:schemeClr val="bg2"/>
              </a:solidFill>
              <a:miter lim="800000"/>
              <a:headEnd/>
              <a:tailEnd/>
            </a:ln>
          </p:spPr>
          <p:txBody>
            <a:bodyPr wrap="none" anchor="ctr"/>
            <a:lstStyle/>
            <a:p>
              <a:pPr eaLnBrk="1" hangingPunct="1">
                <a:lnSpc>
                  <a:spcPct val="100000"/>
                </a:lnSpc>
              </a:pPr>
              <a:endParaRPr lang="en-US" sz="1800" b="0" dirty="0">
                <a:solidFill>
                  <a:schemeClr val="bg2"/>
                </a:solidFill>
              </a:endParaRPr>
            </a:p>
          </p:txBody>
        </p:sp>
        <p:sp>
          <p:nvSpPr>
            <p:cNvPr id="25" name="Rectangle 21"/>
            <p:cNvSpPr>
              <a:spLocks noChangeArrowheads="1"/>
            </p:cNvSpPr>
            <p:nvPr/>
          </p:nvSpPr>
          <p:spPr bwMode="auto">
            <a:xfrm>
              <a:off x="3940493" y="2341563"/>
              <a:ext cx="777875" cy="554037"/>
            </a:xfrm>
            <a:prstGeom prst="rect">
              <a:avLst/>
            </a:prstGeom>
            <a:solidFill>
              <a:srgbClr val="FFFF00"/>
            </a:solidFill>
            <a:ln w="9525">
              <a:solidFill>
                <a:schemeClr val="bg2"/>
              </a:solidFill>
              <a:miter lim="800000"/>
              <a:headEnd/>
              <a:tailEnd/>
            </a:ln>
          </p:spPr>
          <p:txBody>
            <a:bodyPr wrap="none" anchor="ctr"/>
            <a:lstStyle/>
            <a:p>
              <a:endParaRPr lang="en-US" dirty="0"/>
            </a:p>
          </p:txBody>
        </p:sp>
        <p:sp>
          <p:nvSpPr>
            <p:cNvPr id="26" name="Rectangle 22"/>
            <p:cNvSpPr>
              <a:spLocks noChangeArrowheads="1"/>
            </p:cNvSpPr>
            <p:nvPr/>
          </p:nvSpPr>
          <p:spPr bwMode="auto">
            <a:xfrm>
              <a:off x="3940493" y="1787525"/>
              <a:ext cx="777875" cy="554038"/>
            </a:xfrm>
            <a:prstGeom prst="rect">
              <a:avLst/>
            </a:prstGeom>
            <a:solidFill>
              <a:srgbClr val="FF0000"/>
            </a:solidFill>
            <a:ln w="9525">
              <a:solidFill>
                <a:schemeClr val="bg2"/>
              </a:solidFill>
              <a:miter lim="800000"/>
              <a:headEnd/>
              <a:tailEnd/>
            </a:ln>
          </p:spPr>
          <p:txBody>
            <a:bodyPr wrap="none" anchor="ctr"/>
            <a:lstStyle/>
            <a:p>
              <a:endParaRPr lang="en-US" dirty="0"/>
            </a:p>
          </p:txBody>
        </p:sp>
        <p:sp>
          <p:nvSpPr>
            <p:cNvPr id="27" name="Rectangle 23"/>
            <p:cNvSpPr>
              <a:spLocks noChangeArrowheads="1"/>
            </p:cNvSpPr>
            <p:nvPr/>
          </p:nvSpPr>
          <p:spPr bwMode="auto">
            <a:xfrm>
              <a:off x="4718368" y="4002088"/>
              <a:ext cx="776287" cy="554037"/>
            </a:xfrm>
            <a:prstGeom prst="rect">
              <a:avLst/>
            </a:prstGeom>
            <a:solidFill>
              <a:srgbClr val="00FF00"/>
            </a:solidFill>
            <a:ln w="9525">
              <a:solidFill>
                <a:schemeClr val="bg2"/>
              </a:solidFill>
              <a:miter lim="800000"/>
              <a:headEnd/>
              <a:tailEnd/>
            </a:ln>
          </p:spPr>
          <p:txBody>
            <a:bodyPr wrap="none" anchor="ctr"/>
            <a:lstStyle/>
            <a:p>
              <a:endParaRPr lang="en-US" dirty="0"/>
            </a:p>
          </p:txBody>
        </p:sp>
        <p:sp>
          <p:nvSpPr>
            <p:cNvPr id="28" name="Rectangle 24"/>
            <p:cNvSpPr>
              <a:spLocks noChangeArrowheads="1"/>
            </p:cNvSpPr>
            <p:nvPr/>
          </p:nvSpPr>
          <p:spPr bwMode="auto">
            <a:xfrm>
              <a:off x="4718368" y="3449638"/>
              <a:ext cx="776287" cy="552450"/>
            </a:xfrm>
            <a:prstGeom prst="rect">
              <a:avLst/>
            </a:prstGeom>
            <a:solidFill>
              <a:srgbClr val="FFFF00"/>
            </a:solidFill>
            <a:ln w="9525">
              <a:solidFill>
                <a:schemeClr val="bg2"/>
              </a:solidFill>
              <a:miter lim="800000"/>
              <a:headEnd/>
              <a:tailEnd/>
            </a:ln>
          </p:spPr>
          <p:txBody>
            <a:bodyPr wrap="none" anchor="ctr"/>
            <a:lstStyle/>
            <a:p>
              <a:endParaRPr lang="en-US" dirty="0"/>
            </a:p>
          </p:txBody>
        </p:sp>
        <p:sp>
          <p:nvSpPr>
            <p:cNvPr id="29" name="Rectangle 25"/>
            <p:cNvSpPr>
              <a:spLocks noChangeArrowheads="1"/>
            </p:cNvSpPr>
            <p:nvPr/>
          </p:nvSpPr>
          <p:spPr bwMode="auto">
            <a:xfrm>
              <a:off x="4718368" y="2895600"/>
              <a:ext cx="776287" cy="554038"/>
            </a:xfrm>
            <a:prstGeom prst="rect">
              <a:avLst/>
            </a:prstGeom>
            <a:solidFill>
              <a:srgbClr val="FFFF00"/>
            </a:solidFill>
            <a:ln w="9525">
              <a:solidFill>
                <a:schemeClr val="bg2"/>
              </a:solidFill>
              <a:miter lim="800000"/>
              <a:headEnd/>
              <a:tailEnd/>
            </a:ln>
          </p:spPr>
          <p:txBody>
            <a:bodyPr wrap="none" anchor="ctr"/>
            <a:lstStyle/>
            <a:p>
              <a:pPr eaLnBrk="1" hangingPunct="1">
                <a:lnSpc>
                  <a:spcPct val="100000"/>
                </a:lnSpc>
              </a:pPr>
              <a:endParaRPr lang="en-US" sz="1800" dirty="0">
                <a:solidFill>
                  <a:schemeClr val="bg2"/>
                </a:solidFill>
              </a:endParaRPr>
            </a:p>
          </p:txBody>
        </p:sp>
        <p:sp>
          <p:nvSpPr>
            <p:cNvPr id="30" name="Rectangle 26"/>
            <p:cNvSpPr>
              <a:spLocks noChangeArrowheads="1"/>
            </p:cNvSpPr>
            <p:nvPr/>
          </p:nvSpPr>
          <p:spPr bwMode="auto">
            <a:xfrm>
              <a:off x="4718368" y="2341563"/>
              <a:ext cx="776287" cy="554037"/>
            </a:xfrm>
            <a:prstGeom prst="rect">
              <a:avLst/>
            </a:prstGeom>
            <a:solidFill>
              <a:srgbClr val="FF0000"/>
            </a:solidFill>
            <a:ln w="9525">
              <a:solidFill>
                <a:schemeClr val="bg2"/>
              </a:solidFill>
              <a:miter lim="800000"/>
              <a:headEnd/>
              <a:tailEnd/>
            </a:ln>
          </p:spPr>
          <p:txBody>
            <a:bodyPr wrap="none" anchor="ctr"/>
            <a:lstStyle/>
            <a:p>
              <a:endParaRPr lang="en-US" dirty="0"/>
            </a:p>
          </p:txBody>
        </p:sp>
        <p:sp>
          <p:nvSpPr>
            <p:cNvPr id="31" name="Rectangle 27"/>
            <p:cNvSpPr>
              <a:spLocks noChangeArrowheads="1"/>
            </p:cNvSpPr>
            <p:nvPr/>
          </p:nvSpPr>
          <p:spPr bwMode="auto">
            <a:xfrm>
              <a:off x="4718368" y="1787525"/>
              <a:ext cx="776287" cy="554038"/>
            </a:xfrm>
            <a:prstGeom prst="rect">
              <a:avLst/>
            </a:prstGeom>
            <a:solidFill>
              <a:srgbClr val="FF0000"/>
            </a:solidFill>
            <a:ln w="9525">
              <a:solidFill>
                <a:schemeClr val="bg2"/>
              </a:solidFill>
              <a:miter lim="800000"/>
              <a:headEnd/>
              <a:tailEnd/>
            </a:ln>
          </p:spPr>
          <p:txBody>
            <a:bodyPr wrap="none" anchor="ctr"/>
            <a:lstStyle/>
            <a:p>
              <a:endParaRPr lang="en-US" dirty="0"/>
            </a:p>
          </p:txBody>
        </p:sp>
        <p:sp>
          <p:nvSpPr>
            <p:cNvPr id="32" name="Rectangle 28"/>
            <p:cNvSpPr>
              <a:spLocks noChangeArrowheads="1"/>
            </p:cNvSpPr>
            <p:nvPr/>
          </p:nvSpPr>
          <p:spPr bwMode="auto">
            <a:xfrm>
              <a:off x="5494655" y="4002088"/>
              <a:ext cx="777875" cy="554037"/>
            </a:xfrm>
            <a:prstGeom prst="rect">
              <a:avLst/>
            </a:prstGeom>
            <a:solidFill>
              <a:srgbClr val="FFFF00"/>
            </a:solidFill>
            <a:ln w="9525">
              <a:solidFill>
                <a:schemeClr val="bg2"/>
              </a:solidFill>
              <a:miter lim="800000"/>
              <a:headEnd/>
              <a:tailEnd/>
            </a:ln>
          </p:spPr>
          <p:txBody>
            <a:bodyPr wrap="none" anchor="ctr"/>
            <a:lstStyle/>
            <a:p>
              <a:endParaRPr lang="en-US" dirty="0"/>
            </a:p>
          </p:txBody>
        </p:sp>
        <p:sp>
          <p:nvSpPr>
            <p:cNvPr id="33" name="Rectangle 29"/>
            <p:cNvSpPr>
              <a:spLocks noChangeArrowheads="1"/>
            </p:cNvSpPr>
            <p:nvPr/>
          </p:nvSpPr>
          <p:spPr bwMode="auto">
            <a:xfrm>
              <a:off x="5494655" y="3449638"/>
              <a:ext cx="777875" cy="552450"/>
            </a:xfrm>
            <a:prstGeom prst="rect">
              <a:avLst/>
            </a:prstGeom>
            <a:solidFill>
              <a:srgbClr val="FFFF00"/>
            </a:solidFill>
            <a:ln w="9525">
              <a:solidFill>
                <a:schemeClr val="bg2"/>
              </a:solidFill>
              <a:miter lim="800000"/>
              <a:headEnd/>
              <a:tailEnd/>
            </a:ln>
          </p:spPr>
          <p:txBody>
            <a:bodyPr wrap="none" anchor="ctr"/>
            <a:lstStyle/>
            <a:p>
              <a:endParaRPr lang="en-US" dirty="0"/>
            </a:p>
          </p:txBody>
        </p:sp>
        <p:sp>
          <p:nvSpPr>
            <p:cNvPr id="34" name="Rectangle 30"/>
            <p:cNvSpPr>
              <a:spLocks noChangeArrowheads="1"/>
            </p:cNvSpPr>
            <p:nvPr/>
          </p:nvSpPr>
          <p:spPr bwMode="auto">
            <a:xfrm>
              <a:off x="5494655" y="2895600"/>
              <a:ext cx="777875" cy="554038"/>
            </a:xfrm>
            <a:prstGeom prst="rect">
              <a:avLst/>
            </a:prstGeom>
            <a:solidFill>
              <a:srgbClr val="FF0000"/>
            </a:solidFill>
            <a:ln w="9525">
              <a:solidFill>
                <a:schemeClr val="bg2"/>
              </a:solidFill>
              <a:miter lim="800000"/>
              <a:headEnd/>
              <a:tailEnd/>
            </a:ln>
          </p:spPr>
          <p:txBody>
            <a:bodyPr wrap="none" anchor="ctr"/>
            <a:lstStyle/>
            <a:p>
              <a:endParaRPr lang="en-US" dirty="0"/>
            </a:p>
          </p:txBody>
        </p:sp>
        <p:sp>
          <p:nvSpPr>
            <p:cNvPr id="35" name="Rectangle 31"/>
            <p:cNvSpPr>
              <a:spLocks noChangeArrowheads="1"/>
            </p:cNvSpPr>
            <p:nvPr/>
          </p:nvSpPr>
          <p:spPr bwMode="auto">
            <a:xfrm>
              <a:off x="5494655" y="2341563"/>
              <a:ext cx="777875" cy="554037"/>
            </a:xfrm>
            <a:prstGeom prst="rect">
              <a:avLst/>
            </a:prstGeom>
            <a:solidFill>
              <a:srgbClr val="FF0000"/>
            </a:solidFill>
            <a:ln w="9525">
              <a:solidFill>
                <a:schemeClr val="bg2"/>
              </a:solidFill>
              <a:miter lim="800000"/>
              <a:headEnd/>
              <a:tailEnd/>
            </a:ln>
          </p:spPr>
          <p:txBody>
            <a:bodyPr wrap="none" anchor="ctr"/>
            <a:lstStyle/>
            <a:p>
              <a:endParaRPr lang="en-US" dirty="0"/>
            </a:p>
          </p:txBody>
        </p:sp>
        <p:sp>
          <p:nvSpPr>
            <p:cNvPr id="36" name="Rectangle 32"/>
            <p:cNvSpPr>
              <a:spLocks noChangeArrowheads="1"/>
            </p:cNvSpPr>
            <p:nvPr/>
          </p:nvSpPr>
          <p:spPr bwMode="auto">
            <a:xfrm>
              <a:off x="5491480" y="1779588"/>
              <a:ext cx="777875" cy="554037"/>
            </a:xfrm>
            <a:prstGeom prst="rect">
              <a:avLst/>
            </a:prstGeom>
            <a:solidFill>
              <a:srgbClr val="FF0000"/>
            </a:solidFill>
            <a:ln w="9525">
              <a:solidFill>
                <a:schemeClr val="bg2"/>
              </a:solidFill>
              <a:miter lim="800000"/>
              <a:headEnd/>
              <a:tailEnd/>
            </a:ln>
          </p:spPr>
          <p:txBody>
            <a:bodyPr wrap="none" anchor="ctr"/>
            <a:lstStyle/>
            <a:p>
              <a:endParaRPr lang="en-US" dirty="0"/>
            </a:p>
          </p:txBody>
        </p:sp>
        <p:sp>
          <p:nvSpPr>
            <p:cNvPr id="37" name="Text Box 33"/>
            <p:cNvSpPr txBox="1">
              <a:spLocks noChangeArrowheads="1"/>
            </p:cNvSpPr>
            <p:nvPr/>
          </p:nvSpPr>
          <p:spPr bwMode="auto">
            <a:xfrm>
              <a:off x="1787843" y="4191000"/>
              <a:ext cx="331787" cy="307777"/>
            </a:xfrm>
            <a:prstGeom prst="rect">
              <a:avLst/>
            </a:prstGeom>
            <a:noFill/>
            <a:ln w="9525">
              <a:noFill/>
              <a:miter lim="800000"/>
              <a:headEnd/>
              <a:tailEnd/>
            </a:ln>
          </p:spPr>
          <p:txBody>
            <a:bodyPr wrap="square">
              <a:spAutoFit/>
            </a:bodyPr>
            <a:lstStyle/>
            <a:p>
              <a:pPr algn="l" eaLnBrk="1" hangingPunct="1">
                <a:lnSpc>
                  <a:spcPct val="100000"/>
                </a:lnSpc>
              </a:pPr>
              <a:r>
                <a:rPr lang="en-US" sz="1400" dirty="0">
                  <a:solidFill>
                    <a:schemeClr val="tx1"/>
                  </a:solidFill>
                </a:rPr>
                <a:t> 1</a:t>
              </a:r>
            </a:p>
          </p:txBody>
        </p:sp>
        <p:sp>
          <p:nvSpPr>
            <p:cNvPr id="38" name="Text Box 34"/>
            <p:cNvSpPr txBox="1">
              <a:spLocks noChangeArrowheads="1"/>
            </p:cNvSpPr>
            <p:nvPr/>
          </p:nvSpPr>
          <p:spPr bwMode="auto">
            <a:xfrm>
              <a:off x="1787843" y="3638550"/>
              <a:ext cx="331787" cy="304800"/>
            </a:xfrm>
            <a:prstGeom prst="rect">
              <a:avLst/>
            </a:prstGeom>
            <a:noFill/>
            <a:ln w="9525">
              <a:noFill/>
              <a:miter lim="800000"/>
              <a:headEnd/>
              <a:tailEnd/>
            </a:ln>
          </p:spPr>
          <p:txBody>
            <a:bodyPr wrap="none">
              <a:spAutoFit/>
            </a:bodyPr>
            <a:lstStyle/>
            <a:p>
              <a:pPr algn="l" eaLnBrk="1" hangingPunct="1">
                <a:lnSpc>
                  <a:spcPct val="100000"/>
                </a:lnSpc>
              </a:pPr>
              <a:r>
                <a:rPr lang="en-US" sz="1400" dirty="0">
                  <a:solidFill>
                    <a:schemeClr val="tx1"/>
                  </a:solidFill>
                </a:rPr>
                <a:t> 2</a:t>
              </a:r>
            </a:p>
          </p:txBody>
        </p:sp>
        <p:sp>
          <p:nvSpPr>
            <p:cNvPr id="39" name="Text Box 35"/>
            <p:cNvSpPr txBox="1">
              <a:spLocks noChangeArrowheads="1"/>
            </p:cNvSpPr>
            <p:nvPr/>
          </p:nvSpPr>
          <p:spPr bwMode="auto">
            <a:xfrm>
              <a:off x="1787843" y="3084513"/>
              <a:ext cx="331787" cy="304800"/>
            </a:xfrm>
            <a:prstGeom prst="rect">
              <a:avLst/>
            </a:prstGeom>
            <a:noFill/>
            <a:ln w="9525">
              <a:noFill/>
              <a:miter lim="800000"/>
              <a:headEnd/>
              <a:tailEnd/>
            </a:ln>
          </p:spPr>
          <p:txBody>
            <a:bodyPr wrap="none">
              <a:spAutoFit/>
            </a:bodyPr>
            <a:lstStyle/>
            <a:p>
              <a:pPr algn="l" eaLnBrk="1" hangingPunct="1">
                <a:lnSpc>
                  <a:spcPct val="100000"/>
                </a:lnSpc>
              </a:pPr>
              <a:r>
                <a:rPr lang="en-US" sz="1400" dirty="0">
                  <a:solidFill>
                    <a:schemeClr val="tx1"/>
                  </a:solidFill>
                </a:rPr>
                <a:t> 3</a:t>
              </a:r>
            </a:p>
          </p:txBody>
        </p:sp>
        <p:sp>
          <p:nvSpPr>
            <p:cNvPr id="40" name="Text Box 36"/>
            <p:cNvSpPr txBox="1">
              <a:spLocks noChangeArrowheads="1"/>
            </p:cNvSpPr>
            <p:nvPr/>
          </p:nvSpPr>
          <p:spPr bwMode="auto">
            <a:xfrm>
              <a:off x="1787843" y="2530475"/>
              <a:ext cx="331787" cy="304800"/>
            </a:xfrm>
            <a:prstGeom prst="rect">
              <a:avLst/>
            </a:prstGeom>
            <a:noFill/>
            <a:ln w="9525">
              <a:noFill/>
              <a:miter lim="800000"/>
              <a:headEnd/>
              <a:tailEnd/>
            </a:ln>
          </p:spPr>
          <p:txBody>
            <a:bodyPr wrap="none">
              <a:spAutoFit/>
            </a:bodyPr>
            <a:lstStyle/>
            <a:p>
              <a:pPr algn="l" eaLnBrk="1" hangingPunct="1">
                <a:lnSpc>
                  <a:spcPct val="100000"/>
                </a:lnSpc>
              </a:pPr>
              <a:r>
                <a:rPr lang="en-US" sz="1400" dirty="0">
                  <a:solidFill>
                    <a:schemeClr val="bg2"/>
                  </a:solidFill>
                </a:rPr>
                <a:t> </a:t>
              </a:r>
              <a:r>
                <a:rPr lang="en-US" sz="1400" dirty="0">
                  <a:solidFill>
                    <a:schemeClr val="tx1"/>
                  </a:solidFill>
                </a:rPr>
                <a:t>4</a:t>
              </a:r>
            </a:p>
          </p:txBody>
        </p:sp>
        <p:sp>
          <p:nvSpPr>
            <p:cNvPr id="41" name="Text Box 37"/>
            <p:cNvSpPr txBox="1">
              <a:spLocks noChangeArrowheads="1"/>
            </p:cNvSpPr>
            <p:nvPr/>
          </p:nvSpPr>
          <p:spPr bwMode="auto">
            <a:xfrm>
              <a:off x="1787843" y="1941513"/>
              <a:ext cx="282575" cy="304800"/>
            </a:xfrm>
            <a:prstGeom prst="rect">
              <a:avLst/>
            </a:prstGeom>
            <a:noFill/>
            <a:ln w="9525">
              <a:noFill/>
              <a:miter lim="800000"/>
              <a:headEnd/>
              <a:tailEnd/>
            </a:ln>
          </p:spPr>
          <p:txBody>
            <a:bodyPr wrap="none">
              <a:spAutoFit/>
            </a:bodyPr>
            <a:lstStyle/>
            <a:p>
              <a:pPr algn="l" eaLnBrk="1" hangingPunct="1">
                <a:lnSpc>
                  <a:spcPct val="100000"/>
                </a:lnSpc>
              </a:pPr>
              <a:r>
                <a:rPr lang="en-US" sz="1400" dirty="0">
                  <a:solidFill>
                    <a:schemeClr val="tx1"/>
                  </a:solidFill>
                </a:rPr>
                <a:t>5</a:t>
              </a:r>
            </a:p>
          </p:txBody>
        </p:sp>
        <p:sp>
          <p:nvSpPr>
            <p:cNvPr id="42" name="Text Box 38"/>
            <p:cNvSpPr txBox="1">
              <a:spLocks noChangeArrowheads="1"/>
            </p:cNvSpPr>
            <p:nvPr/>
          </p:nvSpPr>
          <p:spPr bwMode="auto">
            <a:xfrm>
              <a:off x="2521268" y="4556125"/>
              <a:ext cx="288925" cy="244475"/>
            </a:xfrm>
            <a:prstGeom prst="rect">
              <a:avLst/>
            </a:prstGeom>
            <a:noFill/>
            <a:ln w="9525">
              <a:noFill/>
              <a:miter lim="800000"/>
              <a:headEnd/>
              <a:tailEnd/>
            </a:ln>
          </p:spPr>
          <p:txBody>
            <a:bodyPr wrap="none">
              <a:spAutoFit/>
            </a:bodyPr>
            <a:lstStyle/>
            <a:p>
              <a:pPr eaLnBrk="1" hangingPunct="1">
                <a:lnSpc>
                  <a:spcPct val="100000"/>
                </a:lnSpc>
              </a:pPr>
              <a:r>
                <a:rPr lang="en-US" sz="1000" dirty="0">
                  <a:solidFill>
                    <a:schemeClr val="tx1"/>
                  </a:solidFill>
                </a:rPr>
                <a:t> 1</a:t>
              </a:r>
            </a:p>
          </p:txBody>
        </p:sp>
        <p:sp>
          <p:nvSpPr>
            <p:cNvPr id="43" name="Text Box 39"/>
            <p:cNvSpPr txBox="1">
              <a:spLocks noChangeArrowheads="1"/>
            </p:cNvSpPr>
            <p:nvPr/>
          </p:nvSpPr>
          <p:spPr bwMode="auto">
            <a:xfrm>
              <a:off x="3300730" y="4556125"/>
              <a:ext cx="288925" cy="244475"/>
            </a:xfrm>
            <a:prstGeom prst="rect">
              <a:avLst/>
            </a:prstGeom>
            <a:noFill/>
            <a:ln w="9525">
              <a:noFill/>
              <a:miter lim="800000"/>
              <a:headEnd/>
              <a:tailEnd/>
            </a:ln>
          </p:spPr>
          <p:txBody>
            <a:bodyPr wrap="none">
              <a:spAutoFit/>
            </a:bodyPr>
            <a:lstStyle/>
            <a:p>
              <a:pPr eaLnBrk="1" hangingPunct="1">
                <a:lnSpc>
                  <a:spcPct val="100000"/>
                </a:lnSpc>
              </a:pPr>
              <a:r>
                <a:rPr lang="en-US" sz="1000" dirty="0">
                  <a:solidFill>
                    <a:schemeClr val="bg2"/>
                  </a:solidFill>
                </a:rPr>
                <a:t> </a:t>
              </a:r>
              <a:r>
                <a:rPr lang="en-US" sz="1000" dirty="0">
                  <a:solidFill>
                    <a:schemeClr val="tx1"/>
                  </a:solidFill>
                </a:rPr>
                <a:t>2</a:t>
              </a:r>
            </a:p>
          </p:txBody>
        </p:sp>
        <p:sp>
          <p:nvSpPr>
            <p:cNvPr id="44" name="Text Box 40"/>
            <p:cNvSpPr txBox="1">
              <a:spLocks noChangeArrowheads="1"/>
            </p:cNvSpPr>
            <p:nvPr/>
          </p:nvSpPr>
          <p:spPr bwMode="auto">
            <a:xfrm>
              <a:off x="4078605" y="4556125"/>
              <a:ext cx="288925" cy="244475"/>
            </a:xfrm>
            <a:prstGeom prst="rect">
              <a:avLst/>
            </a:prstGeom>
            <a:noFill/>
            <a:ln w="9525">
              <a:noFill/>
              <a:miter lim="800000"/>
              <a:headEnd/>
              <a:tailEnd/>
            </a:ln>
          </p:spPr>
          <p:txBody>
            <a:bodyPr wrap="none">
              <a:spAutoFit/>
            </a:bodyPr>
            <a:lstStyle/>
            <a:p>
              <a:pPr eaLnBrk="1" hangingPunct="1">
                <a:lnSpc>
                  <a:spcPct val="100000"/>
                </a:lnSpc>
              </a:pPr>
              <a:r>
                <a:rPr lang="en-US" sz="1000" dirty="0">
                  <a:solidFill>
                    <a:schemeClr val="bg2"/>
                  </a:solidFill>
                </a:rPr>
                <a:t> </a:t>
              </a:r>
              <a:r>
                <a:rPr lang="en-US" sz="1000" dirty="0">
                  <a:solidFill>
                    <a:schemeClr val="tx1"/>
                  </a:solidFill>
                </a:rPr>
                <a:t>3</a:t>
              </a:r>
            </a:p>
          </p:txBody>
        </p:sp>
        <p:sp>
          <p:nvSpPr>
            <p:cNvPr id="45" name="Text Box 41"/>
            <p:cNvSpPr txBox="1">
              <a:spLocks noChangeArrowheads="1"/>
            </p:cNvSpPr>
            <p:nvPr/>
          </p:nvSpPr>
          <p:spPr bwMode="auto">
            <a:xfrm>
              <a:off x="4854893" y="4556125"/>
              <a:ext cx="288925" cy="246221"/>
            </a:xfrm>
            <a:prstGeom prst="rect">
              <a:avLst/>
            </a:prstGeom>
            <a:noFill/>
            <a:ln w="9525">
              <a:noFill/>
              <a:miter lim="800000"/>
              <a:headEnd/>
              <a:tailEnd/>
            </a:ln>
          </p:spPr>
          <p:txBody>
            <a:bodyPr wrap="square">
              <a:spAutoFit/>
            </a:bodyPr>
            <a:lstStyle/>
            <a:p>
              <a:pPr eaLnBrk="1" hangingPunct="1">
                <a:lnSpc>
                  <a:spcPct val="100000"/>
                </a:lnSpc>
              </a:pPr>
              <a:r>
                <a:rPr lang="en-US" sz="1000" dirty="0">
                  <a:solidFill>
                    <a:schemeClr val="tx1"/>
                  </a:solidFill>
                </a:rPr>
                <a:t> 4</a:t>
              </a:r>
            </a:p>
          </p:txBody>
        </p:sp>
        <p:sp>
          <p:nvSpPr>
            <p:cNvPr id="46" name="Text Box 42"/>
            <p:cNvSpPr txBox="1">
              <a:spLocks noChangeArrowheads="1"/>
            </p:cNvSpPr>
            <p:nvPr/>
          </p:nvSpPr>
          <p:spPr bwMode="auto">
            <a:xfrm>
              <a:off x="5631180" y="4556125"/>
              <a:ext cx="288925" cy="244475"/>
            </a:xfrm>
            <a:prstGeom prst="rect">
              <a:avLst/>
            </a:prstGeom>
            <a:noFill/>
            <a:ln w="9525">
              <a:noFill/>
              <a:miter lim="800000"/>
              <a:headEnd/>
              <a:tailEnd/>
            </a:ln>
          </p:spPr>
          <p:txBody>
            <a:bodyPr wrap="none">
              <a:spAutoFit/>
            </a:bodyPr>
            <a:lstStyle/>
            <a:p>
              <a:pPr eaLnBrk="1" hangingPunct="1">
                <a:lnSpc>
                  <a:spcPct val="100000"/>
                </a:lnSpc>
              </a:pPr>
              <a:r>
                <a:rPr lang="en-US" sz="1000" dirty="0">
                  <a:solidFill>
                    <a:schemeClr val="tx1"/>
                  </a:solidFill>
                </a:rPr>
                <a:t> 5</a:t>
              </a:r>
            </a:p>
          </p:txBody>
        </p:sp>
        <p:sp>
          <p:nvSpPr>
            <p:cNvPr id="47" name="Text Box 43"/>
            <p:cNvSpPr txBox="1">
              <a:spLocks noChangeArrowheads="1"/>
            </p:cNvSpPr>
            <p:nvPr/>
          </p:nvSpPr>
          <p:spPr bwMode="auto">
            <a:xfrm>
              <a:off x="2991384" y="5074487"/>
              <a:ext cx="3041217" cy="461665"/>
            </a:xfrm>
            <a:prstGeom prst="rect">
              <a:avLst/>
            </a:prstGeom>
            <a:noFill/>
            <a:ln w="9525">
              <a:noFill/>
              <a:miter lim="800000"/>
              <a:headEnd/>
              <a:tailEnd/>
            </a:ln>
          </p:spPr>
          <p:txBody>
            <a:bodyPr wrap="none">
              <a:spAutoFit/>
            </a:bodyPr>
            <a:lstStyle/>
            <a:p>
              <a:pPr algn="l" eaLnBrk="1" hangingPunct="1">
                <a:lnSpc>
                  <a:spcPct val="100000"/>
                </a:lnSpc>
              </a:pPr>
              <a:r>
                <a:rPr lang="en-US" dirty="0">
                  <a:solidFill>
                    <a:schemeClr val="tx1"/>
                  </a:solidFill>
                </a:rPr>
                <a:t>Error Consequence</a:t>
              </a:r>
            </a:p>
          </p:txBody>
        </p:sp>
        <p:sp>
          <p:nvSpPr>
            <p:cNvPr id="48" name="Text Box 44"/>
            <p:cNvSpPr txBox="1">
              <a:spLocks noChangeArrowheads="1"/>
            </p:cNvSpPr>
            <p:nvPr/>
          </p:nvSpPr>
          <p:spPr bwMode="auto">
            <a:xfrm rot="16200000">
              <a:off x="355928" y="2931626"/>
              <a:ext cx="2558714" cy="461665"/>
            </a:xfrm>
            <a:prstGeom prst="rect">
              <a:avLst/>
            </a:prstGeom>
            <a:noFill/>
            <a:ln w="9525">
              <a:noFill/>
              <a:miter lim="800000"/>
              <a:headEnd/>
              <a:tailEnd/>
            </a:ln>
          </p:spPr>
          <p:txBody>
            <a:bodyPr wrap="none">
              <a:spAutoFit/>
            </a:bodyPr>
            <a:lstStyle/>
            <a:p>
              <a:pPr algn="l" eaLnBrk="1" hangingPunct="1">
                <a:lnSpc>
                  <a:spcPct val="100000"/>
                </a:lnSpc>
              </a:pPr>
              <a:r>
                <a:rPr lang="en-US" dirty="0">
                  <a:solidFill>
                    <a:schemeClr val="tx1"/>
                  </a:solidFill>
                </a:rPr>
                <a:t>Error Likelihood</a:t>
              </a:r>
            </a:p>
          </p:txBody>
        </p:sp>
        <p:sp>
          <p:nvSpPr>
            <p:cNvPr id="49" name="Line 46"/>
            <p:cNvSpPr>
              <a:spLocks noChangeShapeType="1"/>
            </p:cNvSpPr>
            <p:nvPr/>
          </p:nvSpPr>
          <p:spPr bwMode="auto">
            <a:xfrm flipH="1">
              <a:off x="3453130" y="2133600"/>
              <a:ext cx="1981200" cy="0"/>
            </a:xfrm>
            <a:prstGeom prst="line">
              <a:avLst/>
            </a:prstGeom>
            <a:noFill/>
            <a:ln w="38100">
              <a:solidFill>
                <a:schemeClr val="tx1"/>
              </a:solidFill>
              <a:round/>
              <a:headEnd/>
              <a:tailEnd type="triangle" w="med" len="med"/>
            </a:ln>
          </p:spPr>
          <p:txBody>
            <a:bodyPr/>
            <a:lstStyle/>
            <a:p>
              <a:endParaRPr lang="en-US" dirty="0"/>
            </a:p>
          </p:txBody>
        </p:sp>
        <p:sp>
          <p:nvSpPr>
            <p:cNvPr id="50" name="Line 47"/>
            <p:cNvSpPr>
              <a:spLocks noChangeShapeType="1"/>
            </p:cNvSpPr>
            <p:nvPr/>
          </p:nvSpPr>
          <p:spPr bwMode="auto">
            <a:xfrm>
              <a:off x="5891530" y="2438400"/>
              <a:ext cx="0" cy="1295400"/>
            </a:xfrm>
            <a:prstGeom prst="line">
              <a:avLst/>
            </a:prstGeom>
            <a:noFill/>
            <a:ln w="28575">
              <a:solidFill>
                <a:schemeClr val="tx1"/>
              </a:solidFill>
              <a:round/>
              <a:headEnd/>
              <a:tailEnd type="triangle" w="med" len="med"/>
            </a:ln>
          </p:spPr>
          <p:txBody>
            <a:bodyPr/>
            <a:lstStyle/>
            <a:p>
              <a:endParaRPr lang="en-US" dirty="0"/>
            </a:p>
          </p:txBody>
        </p:sp>
        <p:sp>
          <p:nvSpPr>
            <p:cNvPr id="51" name="Text Box 48"/>
            <p:cNvSpPr txBox="1">
              <a:spLocks noChangeArrowheads="1"/>
            </p:cNvSpPr>
            <p:nvPr/>
          </p:nvSpPr>
          <p:spPr bwMode="auto">
            <a:xfrm>
              <a:off x="2799080" y="4800600"/>
              <a:ext cx="3402013" cy="336550"/>
            </a:xfrm>
            <a:prstGeom prst="rect">
              <a:avLst/>
            </a:prstGeom>
            <a:noFill/>
            <a:ln w="9525">
              <a:noFill/>
              <a:miter lim="800000"/>
              <a:headEnd/>
              <a:tailEnd/>
            </a:ln>
          </p:spPr>
          <p:txBody>
            <a:bodyPr wrap="none">
              <a:spAutoFit/>
            </a:bodyPr>
            <a:lstStyle/>
            <a:p>
              <a:pPr algn="l" eaLnBrk="1" hangingPunct="1">
                <a:lnSpc>
                  <a:spcPct val="100000"/>
                </a:lnSpc>
              </a:pPr>
              <a:r>
                <a:rPr lang="en-US" sz="1600" dirty="0">
                  <a:solidFill>
                    <a:srgbClr val="003399"/>
                  </a:solidFill>
                </a:rPr>
                <a:t>Reduce reliance on M&amp;S results</a:t>
              </a:r>
            </a:p>
          </p:txBody>
        </p:sp>
        <p:sp>
          <p:nvSpPr>
            <p:cNvPr id="52" name="Line 49"/>
            <p:cNvSpPr>
              <a:spLocks noChangeShapeType="1"/>
            </p:cNvSpPr>
            <p:nvPr/>
          </p:nvSpPr>
          <p:spPr bwMode="auto">
            <a:xfrm flipH="1">
              <a:off x="2494280" y="4997450"/>
              <a:ext cx="304800" cy="0"/>
            </a:xfrm>
            <a:prstGeom prst="line">
              <a:avLst/>
            </a:prstGeom>
            <a:noFill/>
            <a:ln w="28575">
              <a:solidFill>
                <a:srgbClr val="003399"/>
              </a:solidFill>
              <a:round/>
              <a:headEnd/>
              <a:tailEnd type="triangle" w="med" len="med"/>
            </a:ln>
          </p:spPr>
          <p:txBody>
            <a:bodyPr/>
            <a:lstStyle/>
            <a:p>
              <a:endParaRPr lang="en-US" dirty="0"/>
            </a:p>
          </p:txBody>
        </p:sp>
        <p:sp>
          <p:nvSpPr>
            <p:cNvPr id="53" name="Text Box 50"/>
            <p:cNvSpPr txBox="1">
              <a:spLocks noChangeArrowheads="1"/>
            </p:cNvSpPr>
            <p:nvPr/>
          </p:nvSpPr>
          <p:spPr bwMode="auto">
            <a:xfrm rot="16200000">
              <a:off x="5163344" y="3058954"/>
              <a:ext cx="2659062" cy="336550"/>
            </a:xfrm>
            <a:prstGeom prst="rect">
              <a:avLst/>
            </a:prstGeom>
            <a:noFill/>
            <a:ln w="9525">
              <a:noFill/>
              <a:miter lim="800000"/>
              <a:headEnd/>
              <a:tailEnd/>
            </a:ln>
          </p:spPr>
          <p:txBody>
            <a:bodyPr wrap="none">
              <a:spAutoFit/>
            </a:bodyPr>
            <a:lstStyle/>
            <a:p>
              <a:pPr algn="l" eaLnBrk="1" hangingPunct="1">
                <a:lnSpc>
                  <a:spcPct val="100000"/>
                </a:lnSpc>
              </a:pPr>
              <a:r>
                <a:rPr lang="en-US" sz="1600" dirty="0">
                  <a:solidFill>
                    <a:srgbClr val="003399"/>
                  </a:solidFill>
                </a:rPr>
                <a:t>Improve M&amp;S Credibility</a:t>
              </a:r>
            </a:p>
          </p:txBody>
        </p:sp>
        <p:sp>
          <p:nvSpPr>
            <p:cNvPr id="54" name="Line 51"/>
            <p:cNvSpPr>
              <a:spLocks noChangeShapeType="1"/>
            </p:cNvSpPr>
            <p:nvPr/>
          </p:nvSpPr>
          <p:spPr bwMode="auto">
            <a:xfrm>
              <a:off x="6705600" y="3078480"/>
              <a:ext cx="0" cy="457200"/>
            </a:xfrm>
            <a:prstGeom prst="line">
              <a:avLst/>
            </a:prstGeom>
            <a:noFill/>
            <a:ln w="28575">
              <a:solidFill>
                <a:srgbClr val="003399"/>
              </a:solidFill>
              <a:round/>
              <a:headEnd/>
              <a:tailEnd type="triangle" w="med" len="med"/>
            </a:ln>
          </p:spPr>
          <p:txBody>
            <a:bodyPr/>
            <a:lstStyle/>
            <a:p>
              <a:endParaRPr lang="en-US" dirty="0"/>
            </a:p>
          </p:txBody>
        </p:sp>
        <p:sp>
          <p:nvSpPr>
            <p:cNvPr id="55" name="Text Box 52"/>
            <p:cNvSpPr txBox="1">
              <a:spLocks noChangeArrowheads="1"/>
            </p:cNvSpPr>
            <p:nvPr/>
          </p:nvSpPr>
          <p:spPr bwMode="auto">
            <a:xfrm>
              <a:off x="2776538" y="6106160"/>
              <a:ext cx="2744787" cy="336550"/>
            </a:xfrm>
            <a:prstGeom prst="rect">
              <a:avLst/>
            </a:prstGeom>
            <a:noFill/>
            <a:ln w="9525">
              <a:noFill/>
              <a:miter lim="800000"/>
              <a:headEnd/>
              <a:tailEnd/>
            </a:ln>
          </p:spPr>
          <p:txBody>
            <a:bodyPr wrap="none">
              <a:spAutoFit/>
            </a:bodyPr>
            <a:lstStyle/>
            <a:p>
              <a:pPr algn="l" eaLnBrk="1" hangingPunct="1">
                <a:lnSpc>
                  <a:spcPct val="100000"/>
                </a:lnSpc>
              </a:pPr>
              <a:r>
                <a:rPr lang="en-US" sz="1600" dirty="0">
                  <a:solidFill>
                    <a:schemeClr val="tx1"/>
                  </a:solidFill>
                </a:rPr>
                <a:t>Risk = Likelihood x Impact</a:t>
              </a:r>
            </a:p>
          </p:txBody>
        </p:sp>
        <p:sp>
          <p:nvSpPr>
            <p:cNvPr id="56" name="TextBox 55"/>
            <p:cNvSpPr txBox="1"/>
            <p:nvPr/>
          </p:nvSpPr>
          <p:spPr>
            <a:xfrm>
              <a:off x="6431280" y="4602480"/>
              <a:ext cx="1666240" cy="840230"/>
            </a:xfrm>
            <a:prstGeom prst="rect">
              <a:avLst/>
            </a:prstGeom>
            <a:noFill/>
            <a:ln w="28575">
              <a:solidFill>
                <a:srgbClr val="003399"/>
              </a:solidFill>
            </a:ln>
          </p:spPr>
          <p:txBody>
            <a:bodyPr wrap="square" rtlCol="0">
              <a:spAutoFit/>
            </a:bodyPr>
            <a:lstStyle/>
            <a:p>
              <a:pPr algn="ctr"/>
              <a:r>
                <a:rPr lang="en-US" sz="1800" dirty="0">
                  <a:solidFill>
                    <a:srgbClr val="003399"/>
                  </a:solidFill>
                </a:rPr>
                <a:t>Risk Reduction</a:t>
              </a:r>
            </a:p>
            <a:p>
              <a:pPr algn="ctr"/>
              <a:r>
                <a:rPr lang="en-US" sz="1800" dirty="0">
                  <a:solidFill>
                    <a:srgbClr val="003399"/>
                  </a:solidFill>
                </a:rPr>
                <a:t>Strategies</a:t>
              </a:r>
            </a:p>
          </p:txBody>
        </p:sp>
        <p:sp>
          <p:nvSpPr>
            <p:cNvPr id="57" name="Bent Arrow 56"/>
            <p:cNvSpPr/>
            <p:nvPr/>
          </p:nvSpPr>
          <p:spPr bwMode="auto">
            <a:xfrm flipH="1">
              <a:off x="6939279" y="3180079"/>
              <a:ext cx="366867" cy="1400973"/>
            </a:xfrm>
            <a:prstGeom prst="bentArrow">
              <a:avLst>
                <a:gd name="adj1" fmla="val 25000"/>
                <a:gd name="adj2" fmla="val 25000"/>
                <a:gd name="adj3" fmla="val 25000"/>
                <a:gd name="adj4" fmla="val 43750"/>
              </a:avLst>
            </a:prstGeom>
            <a:solidFill>
              <a:srgbClr val="0033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cap="none" normalizeH="0" baseline="0" dirty="0">
                <a:ln>
                  <a:noFill/>
                </a:ln>
                <a:solidFill>
                  <a:srgbClr val="FFFF00"/>
                </a:solidFill>
                <a:effectLst/>
                <a:latin typeface="Arial" charset="0"/>
              </a:endParaRPr>
            </a:p>
          </p:txBody>
        </p:sp>
        <p:sp>
          <p:nvSpPr>
            <p:cNvPr id="58" name="Left Arrow 57"/>
            <p:cNvSpPr/>
            <p:nvPr/>
          </p:nvSpPr>
          <p:spPr bwMode="auto">
            <a:xfrm>
              <a:off x="6075680" y="4907279"/>
              <a:ext cx="325120" cy="153607"/>
            </a:xfrm>
            <a:prstGeom prst="leftArrow">
              <a:avLst/>
            </a:prstGeom>
            <a:solidFill>
              <a:srgbClr val="003399"/>
            </a:solidFill>
            <a:ln w="28575" cap="flat" cmpd="sng" algn="ctr">
              <a:solidFill>
                <a:srgbClr val="00339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en-US" sz="2400" b="1" i="0" u="none" strike="noStrike" cap="none" normalizeH="0" baseline="0" dirty="0">
                <a:ln>
                  <a:noFill/>
                </a:ln>
                <a:solidFill>
                  <a:srgbClr val="FFFF00"/>
                </a:solidFill>
                <a:effectLst/>
                <a:latin typeface="Arial" charset="0"/>
              </a:endParaRPr>
            </a:p>
          </p:txBody>
        </p:sp>
        <p:sp>
          <p:nvSpPr>
            <p:cNvPr id="59" name="TextBox 58"/>
            <p:cNvSpPr txBox="1"/>
            <p:nvPr/>
          </p:nvSpPr>
          <p:spPr>
            <a:xfrm>
              <a:off x="6945421" y="1931294"/>
              <a:ext cx="1666240" cy="341632"/>
            </a:xfrm>
            <a:prstGeom prst="rect">
              <a:avLst/>
            </a:prstGeom>
            <a:noFill/>
            <a:ln w="28575">
              <a:solidFill>
                <a:srgbClr val="003399"/>
              </a:solidFill>
            </a:ln>
          </p:spPr>
          <p:txBody>
            <a:bodyPr wrap="square" rtlCol="0">
              <a:spAutoFit/>
            </a:bodyPr>
            <a:lstStyle/>
            <a:p>
              <a:pPr algn="ctr"/>
              <a:r>
                <a:rPr lang="en-US" sz="1800" dirty="0">
                  <a:solidFill>
                    <a:srgbClr val="003399"/>
                  </a:solidFill>
                </a:rPr>
                <a:t>V&amp;V Results</a:t>
              </a:r>
            </a:p>
          </p:txBody>
        </p:sp>
        <p:cxnSp>
          <p:nvCxnSpPr>
            <p:cNvPr id="61" name="Straight Arrow Connector 60"/>
            <p:cNvCxnSpPr/>
            <p:nvPr/>
          </p:nvCxnSpPr>
          <p:spPr bwMode="auto">
            <a:xfrm flipH="1">
              <a:off x="6993652" y="2321169"/>
              <a:ext cx="753626" cy="432079"/>
            </a:xfrm>
            <a:prstGeom prst="straightConnector1">
              <a:avLst/>
            </a:prstGeom>
            <a:solidFill>
              <a:srgbClr val="FFFFFF"/>
            </a:solidFill>
            <a:ln w="57150" cap="flat" cmpd="sng" algn="ctr">
              <a:solidFill>
                <a:srgbClr val="003399"/>
              </a:solidFill>
              <a:prstDash val="solid"/>
              <a:round/>
              <a:headEnd type="none" w="med" len="med"/>
              <a:tailEnd type="arrow"/>
            </a:ln>
            <a:effectLst/>
          </p:spPr>
        </p:cxnSp>
      </p:grpSp>
      <p:sp>
        <p:nvSpPr>
          <p:cNvPr id="60" name="Title 1">
            <a:extLst>
              <a:ext uri="{FF2B5EF4-FFF2-40B4-BE49-F238E27FC236}">
                <a16:creationId xmlns:a16="http://schemas.microsoft.com/office/drawing/2014/main" id="{AE439190-2CF2-B6CD-3630-51CFA3DEAE64}"/>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Reducing the Risk of</a:t>
            </a:r>
            <a:br>
              <a:rPr lang="en-US" dirty="0"/>
            </a:br>
            <a:r>
              <a:rPr lang="en-US" dirty="0"/>
              <a:t>M&amp;S Use</a:t>
            </a:r>
            <a:endParaRPr lang="en-US" i="1" dirty="0"/>
          </a:p>
        </p:txBody>
      </p:sp>
      <p:sp>
        <p:nvSpPr>
          <p:cNvPr id="4" name="Slide Number Placeholder 3">
            <a:extLst>
              <a:ext uri="{FF2B5EF4-FFF2-40B4-BE49-F238E27FC236}">
                <a16:creationId xmlns:a16="http://schemas.microsoft.com/office/drawing/2014/main" id="{CB09F944-1370-FF01-9EF5-2D0501D31EA7}"/>
              </a:ext>
            </a:extLst>
          </p:cNvPr>
          <p:cNvSpPr>
            <a:spLocks noGrp="1"/>
          </p:cNvSpPr>
          <p:nvPr>
            <p:ph type="sldNum" sz="quarter" idx="12"/>
          </p:nvPr>
        </p:nvSpPr>
        <p:spPr/>
        <p:txBody>
          <a:bodyPr/>
          <a:lstStyle/>
          <a:p>
            <a:fld id="{C1DA28E7-6C27-414B-9E47-196AFE27788E}" type="slidenum">
              <a:rPr lang="en-US" smtClean="0"/>
              <a:t>28</a:t>
            </a:fld>
            <a:endParaRPr lang="en-US" dirty="0"/>
          </a:p>
        </p:txBody>
      </p:sp>
    </p:spTree>
    <p:extLst>
      <p:ext uri="{BB962C8B-B14F-4D97-AF65-F5344CB8AC3E}">
        <p14:creationId xmlns:p14="http://schemas.microsoft.com/office/powerpoint/2010/main" val="248042646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3" name="Rectangle 3"/>
          <p:cNvSpPr>
            <a:spLocks noGrp="1" noChangeArrowheads="1"/>
          </p:cNvSpPr>
          <p:nvPr>
            <p:ph type="body" idx="1"/>
          </p:nvPr>
        </p:nvSpPr>
        <p:spPr>
          <a:xfrm>
            <a:off x="228600" y="1384300"/>
            <a:ext cx="8534400" cy="4087813"/>
          </a:xfrm>
        </p:spPr>
        <p:txBody>
          <a:bodyPr>
            <a:normAutofit/>
          </a:bodyPr>
          <a:lstStyle/>
          <a:p>
            <a:pPr marL="227013" indent="-227013">
              <a:lnSpc>
                <a:spcPct val="100000"/>
              </a:lnSpc>
              <a:spcBef>
                <a:spcPts val="0"/>
              </a:spcBef>
              <a:spcAft>
                <a:spcPts val="600"/>
              </a:spcAft>
            </a:pPr>
            <a:r>
              <a:rPr lang="en-US" sz="1800" b="1" dirty="0"/>
              <a:t>Establish Risk Levels For Each Application</a:t>
            </a:r>
          </a:p>
          <a:p>
            <a:pPr marL="574675" lvl="1" indent="-227013">
              <a:lnSpc>
                <a:spcPct val="100000"/>
              </a:lnSpc>
              <a:spcBef>
                <a:spcPts val="0"/>
              </a:spcBef>
              <a:spcAft>
                <a:spcPts val="600"/>
              </a:spcAft>
            </a:pPr>
            <a:r>
              <a:rPr lang="en-US" sz="1600" b="1" dirty="0"/>
              <a:t>Identify Risk Types</a:t>
            </a:r>
          </a:p>
          <a:p>
            <a:pPr marL="574675" lvl="1" indent="-227013">
              <a:lnSpc>
                <a:spcPct val="100000"/>
              </a:lnSpc>
              <a:spcBef>
                <a:spcPts val="0"/>
              </a:spcBef>
              <a:spcAft>
                <a:spcPts val="600"/>
              </a:spcAft>
            </a:pPr>
            <a:r>
              <a:rPr lang="en-US" sz="1600" b="1" dirty="0"/>
              <a:t>Determine Impacts and Likelihoods</a:t>
            </a:r>
          </a:p>
          <a:p>
            <a:pPr marL="574675" lvl="1" indent="-227013">
              <a:lnSpc>
                <a:spcPct val="100000"/>
              </a:lnSpc>
              <a:spcBef>
                <a:spcPts val="0"/>
              </a:spcBef>
              <a:spcAft>
                <a:spcPts val="600"/>
              </a:spcAft>
            </a:pPr>
            <a:r>
              <a:rPr lang="en-US" sz="1600" b="1" dirty="0"/>
              <a:t>Determine Risk Level</a:t>
            </a:r>
          </a:p>
          <a:p>
            <a:pPr marL="227013" indent="-227013">
              <a:lnSpc>
                <a:spcPct val="100000"/>
              </a:lnSpc>
              <a:spcBef>
                <a:spcPts val="1200"/>
              </a:spcBef>
              <a:spcAft>
                <a:spcPts val="600"/>
              </a:spcAft>
            </a:pPr>
            <a:r>
              <a:rPr lang="en-US" sz="1800" b="1" dirty="0"/>
              <a:t>Determine Appropriate Information Products Needed based on risk</a:t>
            </a:r>
          </a:p>
          <a:p>
            <a:pPr marL="574675" lvl="1" indent="-227013">
              <a:lnSpc>
                <a:spcPct val="100000"/>
              </a:lnSpc>
              <a:spcBef>
                <a:spcPts val="0"/>
              </a:spcBef>
              <a:spcAft>
                <a:spcPts val="600"/>
              </a:spcAft>
            </a:pPr>
            <a:r>
              <a:rPr lang="en-US" sz="1600" b="1" dirty="0"/>
              <a:t>AIRGuide = Accreditation Information Requirements Guide</a:t>
            </a:r>
          </a:p>
          <a:p>
            <a:pPr marL="574675" lvl="1" indent="-227013">
              <a:lnSpc>
                <a:spcPct val="100000"/>
              </a:lnSpc>
              <a:spcBef>
                <a:spcPts val="0"/>
              </a:spcBef>
              <a:spcAft>
                <a:spcPts val="600"/>
              </a:spcAft>
            </a:pPr>
            <a:r>
              <a:rPr lang="en-US" sz="1600" b="1" dirty="0"/>
              <a:t>Helps prioritize V&amp;V tasking based on an assessment of risk levels</a:t>
            </a:r>
          </a:p>
          <a:p>
            <a:pPr marL="574675" lvl="2" indent="-227013">
              <a:lnSpc>
                <a:spcPct val="100000"/>
              </a:lnSpc>
              <a:spcBef>
                <a:spcPts val="0"/>
              </a:spcBef>
              <a:spcAft>
                <a:spcPts val="600"/>
              </a:spcAft>
            </a:pPr>
            <a:r>
              <a:rPr lang="en-US" sz="1600" b="1" dirty="0"/>
              <a:t>For Each Credibility Component (Capability, Accuracy, Usability)</a:t>
            </a:r>
          </a:p>
          <a:p>
            <a:pPr marL="574675" lvl="1" indent="-227013">
              <a:lnSpc>
                <a:spcPct val="100000"/>
              </a:lnSpc>
              <a:spcBef>
                <a:spcPts val="0"/>
              </a:spcBef>
              <a:spcAft>
                <a:spcPts val="600"/>
              </a:spcAft>
            </a:pPr>
            <a:r>
              <a:rPr lang="en-US" sz="1600" b="1" dirty="0"/>
              <a:t>Greater Risk Levels Dictate More In-depth Information and more formal documentation</a:t>
            </a:r>
          </a:p>
          <a:p>
            <a:pPr marL="574675" lvl="1" indent="-227013">
              <a:lnSpc>
                <a:spcPct val="100000"/>
              </a:lnSpc>
              <a:spcBef>
                <a:spcPts val="0"/>
              </a:spcBef>
              <a:spcAft>
                <a:spcPts val="600"/>
              </a:spcAft>
            </a:pPr>
            <a:r>
              <a:rPr lang="en-US" sz="1600" b="1" dirty="0"/>
              <a:t>Based on interviews with 40+ programs and refined over 25+ years of use</a:t>
            </a:r>
            <a:endParaRPr lang="en-US" sz="1800" b="1" dirty="0"/>
          </a:p>
        </p:txBody>
      </p:sp>
      <p:sp>
        <p:nvSpPr>
          <p:cNvPr id="399364" name="Text Box 4"/>
          <p:cNvSpPr txBox="1">
            <a:spLocks noChangeArrowheads="1"/>
          </p:cNvSpPr>
          <p:nvPr/>
        </p:nvSpPr>
        <p:spPr bwMode="auto">
          <a:xfrm>
            <a:off x="1600200" y="5486400"/>
            <a:ext cx="5943600" cy="646331"/>
          </a:xfrm>
          <a:prstGeom prst="rect">
            <a:avLst/>
          </a:prstGeom>
          <a:noFill/>
          <a:ln w="25400">
            <a:solidFill>
              <a:srgbClr val="000000"/>
            </a:solidFill>
            <a:miter lim="800000"/>
            <a:headEnd/>
            <a:tailEnd/>
          </a:ln>
          <a:effectLst/>
        </p:spPr>
        <p:txBody>
          <a:bodyPr wrap="square">
            <a:spAutoFit/>
          </a:bodyPr>
          <a:lstStyle/>
          <a:p>
            <a:pPr eaLnBrk="1" hangingPunct="1">
              <a:lnSpc>
                <a:spcPct val="100000"/>
              </a:lnSpc>
              <a:spcBef>
                <a:spcPct val="20000"/>
              </a:spcBef>
            </a:pPr>
            <a:r>
              <a:rPr lang="en-US" sz="1800" dirty="0">
                <a:solidFill>
                  <a:srgbClr val="FF0000"/>
                </a:solidFill>
              </a:rPr>
              <a:t>Determine Appropriate V&amp;V Activity For Each Information Product and develop V&amp;V Plan</a:t>
            </a:r>
            <a:endParaRPr lang="en-US" sz="2000" dirty="0">
              <a:solidFill>
                <a:srgbClr val="FF0000"/>
              </a:solidFill>
            </a:endParaRPr>
          </a:p>
        </p:txBody>
      </p:sp>
      <p:sp>
        <p:nvSpPr>
          <p:cNvPr id="5" name="Title 1">
            <a:extLst>
              <a:ext uri="{FF2B5EF4-FFF2-40B4-BE49-F238E27FC236}">
                <a16:creationId xmlns:a16="http://schemas.microsoft.com/office/drawing/2014/main" id="{3FE0268E-6575-A493-C650-BBEA988D93F1}"/>
              </a:ext>
            </a:extLst>
          </p:cNvPr>
          <p:cNvSpPr txBox="1">
            <a:spLocks/>
          </p:cNvSpPr>
          <p:nvPr/>
        </p:nvSpPr>
        <p:spPr>
          <a:xfrm>
            <a:off x="628650" y="438835"/>
            <a:ext cx="7886700" cy="646331"/>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VV&amp;A Planning</a:t>
            </a:r>
            <a:endParaRPr lang="en-US" i="1" dirty="0"/>
          </a:p>
        </p:txBody>
      </p:sp>
      <p:sp>
        <p:nvSpPr>
          <p:cNvPr id="2" name="Slide Number Placeholder 1">
            <a:extLst>
              <a:ext uri="{FF2B5EF4-FFF2-40B4-BE49-F238E27FC236}">
                <a16:creationId xmlns:a16="http://schemas.microsoft.com/office/drawing/2014/main" id="{C424F094-528F-D23C-7336-28B1BF1778FE}"/>
              </a:ext>
            </a:extLst>
          </p:cNvPr>
          <p:cNvSpPr>
            <a:spLocks noGrp="1"/>
          </p:cNvSpPr>
          <p:nvPr>
            <p:ph type="sldNum" sz="quarter" idx="12"/>
          </p:nvPr>
        </p:nvSpPr>
        <p:spPr/>
        <p:txBody>
          <a:bodyPr/>
          <a:lstStyle/>
          <a:p>
            <a:fld id="{C1DA28E7-6C27-414B-9E47-196AFE27788E}" type="slidenum">
              <a:rPr lang="en-US" smtClean="0"/>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228600" y="1188720"/>
            <a:ext cx="8001000" cy="4878259"/>
          </a:xfrm>
        </p:spPr>
        <p:txBody>
          <a:bodyPr>
            <a:spAutoFit/>
          </a:bodyPr>
          <a:lstStyle/>
          <a:p>
            <a:pPr marL="227013" indent="-227013">
              <a:lnSpc>
                <a:spcPct val="100000"/>
              </a:lnSpc>
              <a:spcBef>
                <a:spcPts val="0"/>
              </a:spcBef>
              <a:spcAft>
                <a:spcPts val="400"/>
              </a:spcAft>
            </a:pPr>
            <a:r>
              <a:rPr lang="en-US" sz="1800" b="1" dirty="0"/>
              <a:t>Verification:</a:t>
            </a:r>
            <a:r>
              <a:rPr lang="en-US" sz="1800" dirty="0"/>
              <a:t>  </a:t>
            </a:r>
            <a:r>
              <a:rPr lang="en-US" sz="1800" b="1" dirty="0"/>
              <a:t>The process of determining that a model </a:t>
            </a:r>
            <a:r>
              <a:rPr lang="en-US" sz="1800" b="1" u="sng" dirty="0"/>
              <a:t>implementation</a:t>
            </a:r>
            <a:r>
              <a:rPr lang="en-US" sz="1800" b="1" dirty="0"/>
              <a:t> and its associated data </a:t>
            </a:r>
            <a:r>
              <a:rPr lang="en-US" sz="1800" b="1" u="sng" dirty="0"/>
              <a:t>accurately represents</a:t>
            </a:r>
            <a:r>
              <a:rPr lang="en-US" sz="1800" b="1" dirty="0"/>
              <a:t> the developer's conceptual description and </a:t>
            </a:r>
            <a:r>
              <a:rPr lang="en-US" sz="1800" b="1" u="sng" dirty="0"/>
              <a:t>specifications</a:t>
            </a:r>
            <a:r>
              <a:rPr lang="en-US" sz="1800" b="1" dirty="0"/>
              <a:t>. </a:t>
            </a:r>
          </a:p>
          <a:p>
            <a:pPr marL="574675" lvl="1" indent="-225425">
              <a:lnSpc>
                <a:spcPct val="100000"/>
              </a:lnSpc>
              <a:spcBef>
                <a:spcPts val="0"/>
              </a:spcBef>
              <a:spcAft>
                <a:spcPts val="400"/>
              </a:spcAft>
            </a:pPr>
            <a:r>
              <a:rPr lang="en-US" sz="1600" b="1" dirty="0"/>
              <a:t>Does the model do what the originator intended, and is it relatively error free?</a:t>
            </a:r>
          </a:p>
          <a:p>
            <a:pPr marL="0" lvl="1">
              <a:lnSpc>
                <a:spcPct val="100000"/>
              </a:lnSpc>
              <a:spcBef>
                <a:spcPts val="0"/>
              </a:spcBef>
              <a:spcAft>
                <a:spcPts val="400"/>
              </a:spcAft>
            </a:pPr>
            <a:endParaRPr lang="en-US" sz="1800" dirty="0">
              <a:solidFill>
                <a:srgbClr val="FF3300"/>
              </a:solidFill>
            </a:endParaRPr>
          </a:p>
          <a:p>
            <a:pPr marL="227013" indent="-227013">
              <a:lnSpc>
                <a:spcPct val="100000"/>
              </a:lnSpc>
              <a:spcBef>
                <a:spcPts val="0"/>
              </a:spcBef>
              <a:spcAft>
                <a:spcPts val="400"/>
              </a:spcAft>
            </a:pPr>
            <a:r>
              <a:rPr lang="en-US" sz="1800" b="1" dirty="0"/>
              <a:t>Validation:</a:t>
            </a:r>
            <a:r>
              <a:rPr lang="en-US" sz="1800" dirty="0"/>
              <a:t>  </a:t>
            </a:r>
            <a:r>
              <a:rPr lang="en-US" sz="1800" b="1" dirty="0"/>
              <a:t>The process of determining the degree to which a </a:t>
            </a:r>
            <a:r>
              <a:rPr lang="en-US" sz="1800" b="1" u="sng" dirty="0"/>
              <a:t>model</a:t>
            </a:r>
            <a:r>
              <a:rPr lang="en-US" sz="1800" b="1" dirty="0"/>
              <a:t> and its associated data are an </a:t>
            </a:r>
            <a:r>
              <a:rPr lang="en-US" sz="1800" b="1" u="sng" dirty="0"/>
              <a:t>accurate representation of the real world</a:t>
            </a:r>
            <a:r>
              <a:rPr lang="en-US" sz="1800" b="1" dirty="0"/>
              <a:t> </a:t>
            </a:r>
            <a:r>
              <a:rPr lang="en-US" sz="1800" b="1" i="1" dirty="0">
                <a:solidFill>
                  <a:srgbClr val="009900"/>
                </a:solidFill>
              </a:rPr>
              <a:t>from the perspective of the intended uses of the model.</a:t>
            </a:r>
          </a:p>
          <a:p>
            <a:pPr marL="574675" lvl="1" indent="-225425">
              <a:lnSpc>
                <a:spcPct val="100000"/>
              </a:lnSpc>
              <a:spcBef>
                <a:spcPts val="0"/>
              </a:spcBef>
              <a:spcAft>
                <a:spcPts val="400"/>
              </a:spcAft>
            </a:pPr>
            <a:r>
              <a:rPr lang="en-US" sz="1600" b="1" dirty="0"/>
              <a:t>How well do model results match real world data, in the context of your needs?</a:t>
            </a:r>
          </a:p>
          <a:p>
            <a:pPr marL="227013" indent="-227013">
              <a:lnSpc>
                <a:spcPct val="100000"/>
              </a:lnSpc>
              <a:spcBef>
                <a:spcPts val="1800"/>
              </a:spcBef>
              <a:spcAft>
                <a:spcPts val="400"/>
              </a:spcAft>
            </a:pPr>
            <a:r>
              <a:rPr lang="en-US" sz="1800" b="1" dirty="0"/>
              <a:t>Accreditation:</a:t>
            </a:r>
            <a:r>
              <a:rPr lang="en-US" sz="1800" dirty="0"/>
              <a:t>  </a:t>
            </a:r>
            <a:r>
              <a:rPr lang="en-US" sz="1800" b="1" dirty="0"/>
              <a:t>The official certification [determination] that a model, simulation, or federation of models and simulations and its associated data are </a:t>
            </a:r>
            <a:r>
              <a:rPr lang="en-US" sz="1800" b="1" u="sng" dirty="0"/>
              <a:t>acceptable for use for a specific purpose.</a:t>
            </a:r>
          </a:p>
          <a:p>
            <a:pPr marL="574675" lvl="1" indent="-225425">
              <a:lnSpc>
                <a:spcPct val="100000"/>
              </a:lnSpc>
              <a:spcBef>
                <a:spcPts val="0"/>
              </a:spcBef>
              <a:spcAft>
                <a:spcPts val="400"/>
              </a:spcAft>
            </a:pPr>
            <a:r>
              <a:rPr lang="en-US" sz="1600" b="1" dirty="0"/>
              <a:t>Does the accreditation authority have adequate evidence to be confident that a model is fit for purpose?</a:t>
            </a:r>
            <a:endParaRPr lang="en-US" sz="1800" b="1" u="sng" dirty="0"/>
          </a:p>
        </p:txBody>
      </p:sp>
      <p:sp>
        <p:nvSpPr>
          <p:cNvPr id="82948" name="Text Box 4"/>
          <p:cNvSpPr txBox="1">
            <a:spLocks noChangeArrowheads="1"/>
          </p:cNvSpPr>
          <p:nvPr/>
        </p:nvSpPr>
        <p:spPr bwMode="auto">
          <a:xfrm>
            <a:off x="2576646" y="6604609"/>
            <a:ext cx="4000500" cy="244682"/>
          </a:xfrm>
          <a:prstGeom prst="rect">
            <a:avLst/>
          </a:prstGeom>
          <a:noFill/>
          <a:ln w="12700">
            <a:noFill/>
            <a:miter lim="800000"/>
            <a:headEnd/>
            <a:tailEnd/>
          </a:ln>
          <a:effectLst/>
        </p:spPr>
        <p:txBody>
          <a:bodyPr wrap="square">
            <a:spAutoFit/>
          </a:bodyPr>
          <a:lstStyle/>
          <a:p>
            <a:pPr lvl="1" eaLnBrk="1" hangingPunct="1">
              <a:spcBef>
                <a:spcPct val="20000"/>
              </a:spcBef>
            </a:pPr>
            <a:r>
              <a:rPr lang="en-US" sz="1050" dirty="0">
                <a:solidFill>
                  <a:srgbClr val="0033CC"/>
                </a:solidFill>
              </a:rPr>
              <a:t>Definitions from DODI 5000.61 dated 13 May 2003</a:t>
            </a:r>
            <a:endParaRPr lang="en-US" sz="1200" dirty="0">
              <a:solidFill>
                <a:srgbClr val="0033CC"/>
              </a:solidFill>
              <a:latin typeface="Times New Roman" pitchFamily="18" charset="0"/>
            </a:endParaRPr>
          </a:p>
        </p:txBody>
      </p:sp>
      <p:sp>
        <p:nvSpPr>
          <p:cNvPr id="82951" name="Text Box 7"/>
          <p:cNvSpPr txBox="1">
            <a:spLocks noChangeArrowheads="1"/>
          </p:cNvSpPr>
          <p:nvPr/>
        </p:nvSpPr>
        <p:spPr bwMode="auto">
          <a:xfrm>
            <a:off x="2895600" y="2611933"/>
            <a:ext cx="3352800" cy="283667"/>
          </a:xfrm>
          <a:prstGeom prst="rect">
            <a:avLst/>
          </a:prstGeom>
          <a:noFill/>
          <a:ln w="12700">
            <a:solidFill>
              <a:srgbClr val="FF0000"/>
            </a:solidFill>
            <a:miter lim="800000"/>
            <a:headEnd/>
            <a:tailEnd/>
          </a:ln>
          <a:effectLst/>
        </p:spPr>
        <p:txBody>
          <a:bodyPr lIns="90488" tIns="44450" rIns="90488" bIns="44450">
            <a:spAutoFit/>
          </a:bodyPr>
          <a:lstStyle/>
          <a:p>
            <a:pPr>
              <a:spcBef>
                <a:spcPct val="50000"/>
              </a:spcBef>
            </a:pPr>
            <a:r>
              <a:rPr lang="en-US" sz="1400" dirty="0">
                <a:solidFill>
                  <a:srgbClr val="FF0000"/>
                </a:solidFill>
              </a:rPr>
              <a:t>Did you build the model right?</a:t>
            </a:r>
          </a:p>
        </p:txBody>
      </p:sp>
      <p:sp>
        <p:nvSpPr>
          <p:cNvPr id="82952" name="Text Box 8"/>
          <p:cNvSpPr txBox="1">
            <a:spLocks noChangeArrowheads="1"/>
          </p:cNvSpPr>
          <p:nvPr/>
        </p:nvSpPr>
        <p:spPr bwMode="auto">
          <a:xfrm>
            <a:off x="2895600" y="4212133"/>
            <a:ext cx="3352800" cy="283667"/>
          </a:xfrm>
          <a:prstGeom prst="rect">
            <a:avLst/>
          </a:prstGeom>
          <a:noFill/>
          <a:ln w="12700">
            <a:solidFill>
              <a:srgbClr val="FF0000"/>
            </a:solidFill>
            <a:miter lim="800000"/>
            <a:headEnd/>
            <a:tailEnd/>
          </a:ln>
          <a:effectLst/>
        </p:spPr>
        <p:txBody>
          <a:bodyPr lIns="90488" tIns="44450" rIns="90488" bIns="44450">
            <a:spAutoFit/>
          </a:bodyPr>
          <a:lstStyle/>
          <a:p>
            <a:pPr>
              <a:spcBef>
                <a:spcPct val="50000"/>
              </a:spcBef>
            </a:pPr>
            <a:r>
              <a:rPr lang="en-US" sz="1400" dirty="0">
                <a:solidFill>
                  <a:srgbClr val="FF0000"/>
                </a:solidFill>
              </a:rPr>
              <a:t>Did you build the right model?</a:t>
            </a:r>
          </a:p>
        </p:txBody>
      </p:sp>
      <p:sp>
        <p:nvSpPr>
          <p:cNvPr id="82953" name="Text Box 9"/>
          <p:cNvSpPr txBox="1">
            <a:spLocks noChangeArrowheads="1"/>
          </p:cNvSpPr>
          <p:nvPr/>
        </p:nvSpPr>
        <p:spPr bwMode="auto">
          <a:xfrm>
            <a:off x="2019300" y="6075633"/>
            <a:ext cx="5105400" cy="477567"/>
          </a:xfrm>
          <a:prstGeom prst="rect">
            <a:avLst/>
          </a:prstGeom>
          <a:noFill/>
          <a:ln w="12700">
            <a:solidFill>
              <a:srgbClr val="FF0000"/>
            </a:solidFill>
            <a:miter lim="800000"/>
            <a:headEnd/>
            <a:tailEnd/>
          </a:ln>
          <a:effectLst/>
        </p:spPr>
        <p:txBody>
          <a:bodyPr wrap="square" lIns="90488" tIns="44450" rIns="90488" bIns="44450">
            <a:spAutoFit/>
          </a:bodyPr>
          <a:lstStyle/>
          <a:p>
            <a:pPr>
              <a:spcBef>
                <a:spcPct val="50000"/>
              </a:spcBef>
            </a:pPr>
            <a:r>
              <a:rPr lang="en-US" sz="1400" dirty="0">
                <a:solidFill>
                  <a:srgbClr val="FF0000"/>
                </a:solidFill>
              </a:rPr>
              <a:t>Did your customer accept it as sufficiently </a:t>
            </a:r>
            <a:r>
              <a:rPr lang="en-US" sz="1400" u="sng" dirty="0">
                <a:solidFill>
                  <a:srgbClr val="FF0000"/>
                </a:solidFill>
              </a:rPr>
              <a:t>credible</a:t>
            </a:r>
            <a:r>
              <a:rPr lang="en-US" sz="1400" dirty="0">
                <a:solidFill>
                  <a:srgbClr val="FF0000"/>
                </a:solidFill>
              </a:rPr>
              <a:t> </a:t>
            </a:r>
            <a:br>
              <a:rPr lang="en-US" sz="1400" dirty="0">
                <a:solidFill>
                  <a:srgbClr val="FF0000"/>
                </a:solidFill>
              </a:rPr>
            </a:br>
            <a:r>
              <a:rPr lang="en-US" sz="1400" dirty="0">
                <a:solidFill>
                  <a:srgbClr val="FF0000"/>
                </a:solidFill>
              </a:rPr>
              <a:t>to be “fit for purpose?”</a:t>
            </a:r>
          </a:p>
        </p:txBody>
      </p:sp>
      <p:graphicFrame>
        <p:nvGraphicFramePr>
          <p:cNvPr id="82954" name="Object 10">
            <a:hlinkClick r:id="" action="ppaction://ole?verb=0"/>
          </p:cNvPr>
          <p:cNvGraphicFramePr>
            <a:graphicFrameLocks/>
          </p:cNvGraphicFramePr>
          <p:nvPr>
            <p:extLst>
              <p:ext uri="{D42A27DB-BD31-4B8C-83A1-F6EECF244321}">
                <p14:modId xmlns:p14="http://schemas.microsoft.com/office/powerpoint/2010/main" val="3642173478"/>
              </p:ext>
            </p:extLst>
          </p:nvPr>
        </p:nvGraphicFramePr>
        <p:xfrm>
          <a:off x="7966075" y="4854719"/>
          <a:ext cx="958850" cy="1373147"/>
        </p:xfrm>
        <a:graphic>
          <a:graphicData uri="http://schemas.openxmlformats.org/presentationml/2006/ole">
            <mc:AlternateContent xmlns:mc="http://schemas.openxmlformats.org/markup-compatibility/2006">
              <mc:Choice xmlns:v="urn:schemas-microsoft-com:vml" Requires="v">
                <p:oleObj name="Microsoft ClipArt Gallery" r:id="rId3" imgW="1914525" imgH="2695575" progId="">
                  <p:embed/>
                </p:oleObj>
              </mc:Choice>
              <mc:Fallback>
                <p:oleObj name="Microsoft ClipArt Gallery" r:id="rId3" imgW="1914525" imgH="2695575" progId="">
                  <p:embed/>
                  <p:pic>
                    <p:nvPicPr>
                      <p:cNvPr id="0" name="Picture 1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66075" y="4854719"/>
                        <a:ext cx="958850" cy="1373147"/>
                      </a:xfrm>
                      <a:prstGeom prst="rect">
                        <a:avLst/>
                      </a:prstGeom>
                      <a:noFill/>
                      <a:ln>
                        <a:noFill/>
                      </a:ln>
                      <a:effectLst/>
                    </p:spPr>
                  </p:pic>
                </p:oleObj>
              </mc:Fallback>
            </mc:AlternateContent>
          </a:graphicData>
        </a:graphic>
      </p:graphicFrame>
      <p:sp>
        <p:nvSpPr>
          <p:cNvPr id="10" name="Title 1">
            <a:extLst>
              <a:ext uri="{FF2B5EF4-FFF2-40B4-BE49-F238E27FC236}">
                <a16:creationId xmlns:a16="http://schemas.microsoft.com/office/drawing/2014/main" id="{DCEB841D-24D8-F649-6FF8-55D4922468C7}"/>
              </a:ext>
            </a:extLst>
          </p:cNvPr>
          <p:cNvSpPr txBox="1">
            <a:spLocks/>
          </p:cNvSpPr>
          <p:nvPr/>
        </p:nvSpPr>
        <p:spPr>
          <a:xfrm>
            <a:off x="628650" y="438835"/>
            <a:ext cx="7886700" cy="646331"/>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What is M&amp;S VV&amp;A?</a:t>
            </a:r>
          </a:p>
        </p:txBody>
      </p:sp>
      <p:sp>
        <p:nvSpPr>
          <p:cNvPr id="2" name="Slide Number Placeholder 1">
            <a:extLst>
              <a:ext uri="{FF2B5EF4-FFF2-40B4-BE49-F238E27FC236}">
                <a16:creationId xmlns:a16="http://schemas.microsoft.com/office/drawing/2014/main" id="{F5F708E4-FA9E-A00A-C605-32AA664E50B3}"/>
              </a:ext>
            </a:extLst>
          </p:cNvPr>
          <p:cNvSpPr>
            <a:spLocks noGrp="1"/>
          </p:cNvSpPr>
          <p:nvPr>
            <p:ph type="sldNum" sz="quarter" idx="12"/>
          </p:nvPr>
        </p:nvSpPr>
        <p:spPr/>
        <p:txBody>
          <a:bodyPr/>
          <a:lstStyle/>
          <a:p>
            <a:fld id="{C1DA28E7-6C27-414B-9E47-196AFE27788E}" type="slidenum">
              <a:rPr lang="en-US" smtClean="0"/>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4" name="Picture 4"/>
          <p:cNvPicPr>
            <a:picLocks noChangeAspect="1" noChangeArrowheads="1"/>
          </p:cNvPicPr>
          <p:nvPr/>
        </p:nvPicPr>
        <p:blipFill>
          <a:blip r:embed="rId3" cstate="print"/>
          <a:srcRect/>
          <a:stretch>
            <a:fillRect/>
          </a:stretch>
        </p:blipFill>
        <p:spPr bwMode="auto">
          <a:xfrm>
            <a:off x="114300" y="1493838"/>
            <a:ext cx="8915400" cy="3875087"/>
          </a:xfrm>
          <a:prstGeom prst="rect">
            <a:avLst/>
          </a:prstGeom>
          <a:noFill/>
          <a:ln w="12700" cap="flat" cmpd="sng">
            <a:noFill/>
            <a:prstDash val="solid"/>
            <a:miter lim="800000"/>
            <a:headEnd/>
            <a:tailEnd/>
          </a:ln>
          <a:effectLst/>
        </p:spPr>
      </p:pic>
      <p:sp>
        <p:nvSpPr>
          <p:cNvPr id="5" name="TextBox 4"/>
          <p:cNvSpPr txBox="1"/>
          <p:nvPr/>
        </p:nvSpPr>
        <p:spPr>
          <a:xfrm>
            <a:off x="1127763" y="5520696"/>
            <a:ext cx="6893169" cy="827919"/>
          </a:xfrm>
          <a:prstGeom prst="rect">
            <a:avLst/>
          </a:prstGeom>
          <a:noFill/>
        </p:spPr>
        <p:txBody>
          <a:bodyPr wrap="square" rtlCol="0">
            <a:spAutoFit/>
          </a:bodyPr>
          <a:lstStyle/>
          <a:p>
            <a:pPr marL="227013" indent="-227013" algn="l">
              <a:spcAft>
                <a:spcPts val="600"/>
              </a:spcAft>
              <a:buFont typeface="Arial" pitchFamily="34" charset="0"/>
              <a:buChar char="•"/>
            </a:pPr>
            <a:r>
              <a:rPr lang="en-US" sz="1400" b="0" dirty="0">
                <a:solidFill>
                  <a:schemeClr val="tx1"/>
                </a:solidFill>
              </a:rPr>
              <a:t>Example from Accreditation Information Requirements Guide (AIRGuide)</a:t>
            </a:r>
          </a:p>
          <a:p>
            <a:pPr marL="227013" indent="-227013" algn="l">
              <a:spcAft>
                <a:spcPts val="600"/>
              </a:spcAft>
              <a:buFont typeface="Arial" pitchFamily="34" charset="0"/>
              <a:buChar char="•"/>
            </a:pPr>
            <a:r>
              <a:rPr lang="en-US" sz="1400" b="0" dirty="0">
                <a:solidFill>
                  <a:schemeClr val="tx1"/>
                </a:solidFill>
              </a:rPr>
              <a:t>AIRGuide covers M&amp;S Capability, Accuracy &amp; Usability Issues</a:t>
            </a:r>
          </a:p>
          <a:p>
            <a:pPr marL="227013" indent="-227013" algn="l">
              <a:spcAft>
                <a:spcPts val="600"/>
              </a:spcAft>
              <a:buFont typeface="Arial" pitchFamily="34" charset="0"/>
              <a:buChar char="•"/>
            </a:pPr>
            <a:r>
              <a:rPr lang="en-US" sz="1400" b="0" dirty="0">
                <a:solidFill>
                  <a:schemeClr val="tx1"/>
                </a:solidFill>
              </a:rPr>
              <a:t>AIRGuide requirements are based on interviews with 40+ DOD Programs  </a:t>
            </a:r>
          </a:p>
        </p:txBody>
      </p:sp>
      <p:sp>
        <p:nvSpPr>
          <p:cNvPr id="6" name="Title 1">
            <a:extLst>
              <a:ext uri="{FF2B5EF4-FFF2-40B4-BE49-F238E27FC236}">
                <a16:creationId xmlns:a16="http://schemas.microsoft.com/office/drawing/2014/main" id="{7BAECD19-8E8B-19AC-2C9B-31B1C4131779}"/>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Correlating Risk with</a:t>
            </a:r>
            <a:br>
              <a:rPr lang="en-US" dirty="0"/>
            </a:br>
            <a:r>
              <a:rPr lang="en-US" dirty="0"/>
              <a:t>V&amp;V Activities</a:t>
            </a:r>
            <a:endParaRPr lang="en-US" i="1" dirty="0"/>
          </a:p>
        </p:txBody>
      </p:sp>
      <p:sp>
        <p:nvSpPr>
          <p:cNvPr id="7" name="Slide Number Placeholder 1">
            <a:extLst>
              <a:ext uri="{FF2B5EF4-FFF2-40B4-BE49-F238E27FC236}">
                <a16:creationId xmlns:a16="http://schemas.microsoft.com/office/drawing/2014/main" id="{413E3B41-B1C6-EEF1-D09D-412BB1839DF2}"/>
              </a:ext>
            </a:extLst>
          </p:cNvPr>
          <p:cNvSpPr>
            <a:spLocks noGrp="1"/>
          </p:cNvSpPr>
          <p:nvPr>
            <p:ph type="sldNum" sz="quarter" idx="12"/>
          </p:nvPr>
        </p:nvSpPr>
        <p:spPr>
          <a:xfrm>
            <a:off x="6457950" y="6356350"/>
            <a:ext cx="2057400" cy="365125"/>
          </a:xfrm>
        </p:spPr>
        <p:txBody>
          <a:bodyPr/>
          <a:lstStyle/>
          <a:p>
            <a:fld id="{C1DA28E7-6C27-414B-9E47-196AFE27788E}" type="slidenum">
              <a:rPr lang="en-US" smtClean="0"/>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771"/>
            <a:ext cx="3962400" cy="3870290"/>
          </a:xfrm>
        </p:spPr>
        <p:txBody>
          <a:bodyPr wrap="square">
            <a:spAutoFit/>
          </a:bodyPr>
          <a:lstStyle/>
          <a:p>
            <a:pPr marL="227013" lvl="0" indent="-227013">
              <a:lnSpc>
                <a:spcPct val="100000"/>
              </a:lnSpc>
              <a:spcBef>
                <a:spcPts val="0"/>
              </a:spcBef>
            </a:pPr>
            <a:r>
              <a:rPr lang="en-US" sz="1600" b="1" dirty="0"/>
              <a:t>Capability:</a:t>
            </a:r>
          </a:p>
          <a:p>
            <a:pPr marL="574675" lvl="1" indent="-227013">
              <a:lnSpc>
                <a:spcPct val="100000"/>
              </a:lnSpc>
              <a:spcBef>
                <a:spcPts val="0"/>
              </a:spcBef>
              <a:spcAft>
                <a:spcPts val="300"/>
              </a:spcAft>
            </a:pPr>
            <a:r>
              <a:rPr lang="en-US" sz="1400" b="1" dirty="0">
                <a:solidFill>
                  <a:srgbClr val="000000"/>
                </a:solidFill>
              </a:rPr>
              <a:t>Functional breakdown and description of simulation</a:t>
            </a:r>
          </a:p>
          <a:p>
            <a:pPr marL="574675" lvl="1" indent="-227013">
              <a:lnSpc>
                <a:spcPct val="100000"/>
              </a:lnSpc>
              <a:spcBef>
                <a:spcPts val="0"/>
              </a:spcBef>
              <a:spcAft>
                <a:spcPts val="300"/>
              </a:spcAft>
            </a:pPr>
            <a:r>
              <a:rPr lang="en-US" sz="1400" b="1" dirty="0">
                <a:solidFill>
                  <a:srgbClr val="000000"/>
                </a:solidFill>
              </a:rPr>
              <a:t>Summary of assumptions, limitations and errors</a:t>
            </a:r>
          </a:p>
          <a:p>
            <a:pPr marL="227013" lvl="0" indent="-227013">
              <a:lnSpc>
                <a:spcPct val="100000"/>
              </a:lnSpc>
              <a:spcBef>
                <a:spcPts val="0"/>
              </a:spcBef>
            </a:pPr>
            <a:r>
              <a:rPr lang="en-US" sz="1600" b="1" dirty="0"/>
              <a:t>Usability:</a:t>
            </a:r>
          </a:p>
          <a:p>
            <a:pPr marL="574675" lvl="1" indent="-227013">
              <a:lnSpc>
                <a:spcPct val="100000"/>
              </a:lnSpc>
              <a:spcBef>
                <a:spcPts val="0"/>
              </a:spcBef>
              <a:spcAft>
                <a:spcPts val="300"/>
              </a:spcAft>
            </a:pPr>
            <a:r>
              <a:rPr lang="en-US" sz="1400" b="1" dirty="0">
                <a:solidFill>
                  <a:srgbClr val="000000"/>
                </a:solidFill>
              </a:rPr>
              <a:t>Demonstration of the computer hardware and operating system suitability</a:t>
            </a:r>
          </a:p>
          <a:p>
            <a:pPr marL="574675" lvl="1" indent="-227013">
              <a:lnSpc>
                <a:spcPct val="100000"/>
              </a:lnSpc>
              <a:spcBef>
                <a:spcPts val="0"/>
              </a:spcBef>
              <a:spcAft>
                <a:spcPts val="300"/>
              </a:spcAft>
            </a:pPr>
            <a:r>
              <a:rPr lang="en-US" sz="1400" b="1" dirty="0">
                <a:solidFill>
                  <a:srgbClr val="000000"/>
                </a:solidFill>
              </a:rPr>
              <a:t>Evidence of proper interface </a:t>
            </a:r>
            <a:br>
              <a:rPr lang="en-US" sz="1400" b="1" dirty="0">
                <a:solidFill>
                  <a:srgbClr val="000000"/>
                </a:solidFill>
              </a:rPr>
            </a:br>
            <a:r>
              <a:rPr lang="en-US" sz="1400" b="1" dirty="0">
                <a:solidFill>
                  <a:srgbClr val="000000"/>
                </a:solidFill>
              </a:rPr>
              <a:t>and operation of pre- and </a:t>
            </a:r>
            <a:br>
              <a:rPr lang="en-US" sz="1400" b="1" dirty="0">
                <a:solidFill>
                  <a:srgbClr val="000000"/>
                </a:solidFill>
              </a:rPr>
            </a:br>
            <a:r>
              <a:rPr lang="en-US" sz="1400" b="1" dirty="0">
                <a:solidFill>
                  <a:srgbClr val="000000"/>
                </a:solidFill>
              </a:rPr>
              <a:t>post- processors</a:t>
            </a:r>
          </a:p>
          <a:p>
            <a:pPr marL="574675" lvl="1" indent="-227013">
              <a:lnSpc>
                <a:spcPct val="100000"/>
              </a:lnSpc>
              <a:spcBef>
                <a:spcPts val="0"/>
              </a:spcBef>
              <a:spcAft>
                <a:spcPts val="300"/>
              </a:spcAft>
            </a:pPr>
            <a:r>
              <a:rPr lang="en-US" sz="1400" b="1" dirty="0">
                <a:solidFill>
                  <a:srgbClr val="000000"/>
                </a:solidFill>
              </a:rPr>
              <a:t>Operator qualifications</a:t>
            </a:r>
          </a:p>
          <a:p>
            <a:pPr marL="574675" lvl="1" indent="-227013">
              <a:lnSpc>
                <a:spcPct val="100000"/>
              </a:lnSpc>
              <a:spcBef>
                <a:spcPts val="0"/>
              </a:spcBef>
              <a:spcAft>
                <a:spcPts val="300"/>
              </a:spcAft>
            </a:pPr>
            <a:r>
              <a:rPr lang="en-US" sz="1400" b="1" dirty="0">
                <a:solidFill>
                  <a:srgbClr val="000000"/>
                </a:solidFill>
              </a:rPr>
              <a:t>Analyst qualifications</a:t>
            </a:r>
          </a:p>
          <a:p>
            <a:pPr marL="574675" lvl="1" indent="-227013">
              <a:lnSpc>
                <a:spcPct val="100000"/>
              </a:lnSpc>
              <a:spcBef>
                <a:spcPts val="0"/>
              </a:spcBef>
              <a:spcAft>
                <a:spcPts val="300"/>
              </a:spcAft>
            </a:pPr>
            <a:r>
              <a:rPr lang="en-US" sz="1400" b="1" dirty="0">
                <a:solidFill>
                  <a:srgbClr val="000000"/>
                </a:solidFill>
              </a:rPr>
              <a:t>Availability of user support services</a:t>
            </a:r>
          </a:p>
          <a:p>
            <a:pPr marL="574675" lvl="1" indent="-227013">
              <a:lnSpc>
                <a:spcPct val="100000"/>
              </a:lnSpc>
              <a:spcBef>
                <a:spcPts val="0"/>
              </a:spcBef>
              <a:spcAft>
                <a:spcPts val="300"/>
              </a:spcAft>
            </a:pPr>
            <a:r>
              <a:rPr lang="en-US" sz="1400" b="1" dirty="0">
                <a:solidFill>
                  <a:srgbClr val="000000"/>
                </a:solidFill>
              </a:rPr>
              <a:t>Usage/accreditation history</a:t>
            </a:r>
          </a:p>
        </p:txBody>
      </p:sp>
      <p:sp>
        <p:nvSpPr>
          <p:cNvPr id="6" name="TextBox 5"/>
          <p:cNvSpPr txBox="1"/>
          <p:nvPr/>
        </p:nvSpPr>
        <p:spPr>
          <a:xfrm>
            <a:off x="1143000" y="5821760"/>
            <a:ext cx="1957973" cy="313932"/>
          </a:xfrm>
          <a:prstGeom prst="rect">
            <a:avLst/>
          </a:prstGeom>
          <a:noFill/>
        </p:spPr>
        <p:txBody>
          <a:bodyPr wrap="none" rtlCol="0">
            <a:spAutoFit/>
          </a:bodyPr>
          <a:lstStyle/>
          <a:p>
            <a:r>
              <a:rPr lang="en-US" sz="1600" dirty="0">
                <a:solidFill>
                  <a:srgbClr val="000000"/>
                </a:solidFill>
              </a:rPr>
              <a:t>(* From AIRGuide)</a:t>
            </a:r>
          </a:p>
        </p:txBody>
      </p:sp>
      <p:sp>
        <p:nvSpPr>
          <p:cNvPr id="7" name="Title 1">
            <a:extLst>
              <a:ext uri="{FF2B5EF4-FFF2-40B4-BE49-F238E27FC236}">
                <a16:creationId xmlns:a16="http://schemas.microsoft.com/office/drawing/2014/main" id="{AB6D7368-185C-4BBC-3271-C9C51A5F6896}"/>
              </a:ext>
            </a:extLst>
          </p:cNvPr>
          <p:cNvSpPr txBox="1">
            <a:spLocks/>
          </p:cNvSpPr>
          <p:nvPr/>
        </p:nvSpPr>
        <p:spPr>
          <a:xfrm>
            <a:off x="628650" y="0"/>
            <a:ext cx="7886700" cy="1569660"/>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Accreditation Information Requirements* </a:t>
            </a:r>
            <a:br>
              <a:rPr lang="en-US" dirty="0"/>
            </a:br>
            <a:r>
              <a:rPr lang="en-US" sz="2400" dirty="0"/>
              <a:t>(for initial assessment of moderate risk)</a:t>
            </a:r>
            <a:endParaRPr lang="en-US" i="1" dirty="0"/>
          </a:p>
        </p:txBody>
      </p:sp>
      <p:sp>
        <p:nvSpPr>
          <p:cNvPr id="8" name="Content Placeholder 2">
            <a:extLst>
              <a:ext uri="{FF2B5EF4-FFF2-40B4-BE49-F238E27FC236}">
                <a16:creationId xmlns:a16="http://schemas.microsoft.com/office/drawing/2014/main" id="{D8A5A9AC-50E3-CCB0-D44B-AE7C89D83F4B}"/>
              </a:ext>
            </a:extLst>
          </p:cNvPr>
          <p:cNvSpPr txBox="1">
            <a:spLocks/>
          </p:cNvSpPr>
          <p:nvPr/>
        </p:nvSpPr>
        <p:spPr>
          <a:xfrm>
            <a:off x="4476206" y="1569660"/>
            <a:ext cx="3962400" cy="49167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defRPr/>
            </a:pPr>
            <a:r>
              <a:rPr lang="en-US" sz="1600" dirty="0"/>
              <a:t>Software (S/W) Accuracy:</a:t>
            </a:r>
          </a:p>
          <a:p>
            <a:pPr marL="574675" marR="0" lvl="1" indent="-227013" fontAlgn="base">
              <a:lnSpc>
                <a:spcPct val="100000"/>
              </a:lnSpc>
              <a:spcBef>
                <a:spcPts val="0"/>
              </a:spcBef>
              <a:spcAft>
                <a:spcPts val="300"/>
              </a:spcAft>
              <a:buClrTx/>
              <a:buSzTx/>
              <a:tabLst/>
              <a:defRPr/>
            </a:pPr>
            <a:r>
              <a:rPr lang="en-US" sz="1400" dirty="0"/>
              <a:t>S/W development and maintenance process description</a:t>
            </a:r>
          </a:p>
          <a:p>
            <a:pPr marL="574675" lvl="1" indent="-227013">
              <a:lnSpc>
                <a:spcPct val="100000"/>
              </a:lnSpc>
              <a:spcBef>
                <a:spcPts val="0"/>
              </a:spcBef>
              <a:spcAft>
                <a:spcPts val="300"/>
              </a:spcAft>
              <a:defRPr/>
            </a:pPr>
            <a:r>
              <a:rPr lang="en-US" sz="1400" dirty="0"/>
              <a:t>S/W development and management resources description</a:t>
            </a:r>
          </a:p>
          <a:p>
            <a:pPr marL="574675" lvl="1" indent="-227013">
              <a:lnSpc>
                <a:spcPct val="100000"/>
              </a:lnSpc>
              <a:spcBef>
                <a:spcPts val="0"/>
              </a:spcBef>
              <a:spcAft>
                <a:spcPts val="300"/>
              </a:spcAft>
              <a:defRPr/>
            </a:pPr>
            <a:r>
              <a:rPr lang="en-US" sz="1400" dirty="0"/>
              <a:t>S/W development and management artifacts and documentation</a:t>
            </a:r>
          </a:p>
          <a:p>
            <a:pPr marL="574675" lvl="1" indent="-227013">
              <a:lnSpc>
                <a:spcPct val="100000"/>
              </a:lnSpc>
              <a:spcBef>
                <a:spcPts val="0"/>
              </a:spcBef>
              <a:spcAft>
                <a:spcPts val="300"/>
              </a:spcAft>
              <a:defRPr/>
            </a:pPr>
            <a:r>
              <a:rPr lang="en-US" sz="1400" dirty="0"/>
              <a:t>S/W verification results</a:t>
            </a:r>
          </a:p>
          <a:p>
            <a:pPr marL="574675" lvl="1" indent="-227013">
              <a:lnSpc>
                <a:spcPct val="100000"/>
              </a:lnSpc>
              <a:spcBef>
                <a:spcPts val="0"/>
              </a:spcBef>
              <a:spcAft>
                <a:spcPts val="300"/>
              </a:spcAft>
              <a:defRPr/>
            </a:pPr>
            <a:r>
              <a:rPr lang="en-US" sz="1400" dirty="0"/>
              <a:t>S/W Quality Assessment</a:t>
            </a:r>
          </a:p>
          <a:p>
            <a:pPr marL="227013" marR="0" lvl="0" indent="-227013">
              <a:lnSpc>
                <a:spcPct val="100000"/>
              </a:lnSpc>
              <a:spcBef>
                <a:spcPts val="0"/>
              </a:spcBef>
              <a:buClrTx/>
              <a:buSzTx/>
              <a:tabLst/>
              <a:defRPr/>
            </a:pPr>
            <a:r>
              <a:rPr lang="en-US" sz="1600" dirty="0"/>
              <a:t>Data Accuracy:</a:t>
            </a:r>
          </a:p>
          <a:p>
            <a:pPr marL="574675" lvl="1" indent="-227013">
              <a:lnSpc>
                <a:spcPct val="100000"/>
              </a:lnSpc>
              <a:spcBef>
                <a:spcPts val="0"/>
              </a:spcBef>
              <a:spcAft>
                <a:spcPts val="300"/>
              </a:spcAft>
              <a:defRPr/>
            </a:pPr>
            <a:r>
              <a:rPr lang="en-US" sz="1400" dirty="0"/>
              <a:t>Indications of data quality</a:t>
            </a:r>
          </a:p>
          <a:p>
            <a:pPr marL="574675" lvl="1" indent="-227013">
              <a:lnSpc>
                <a:spcPct val="100000"/>
              </a:lnSpc>
              <a:spcBef>
                <a:spcPts val="0"/>
              </a:spcBef>
              <a:spcAft>
                <a:spcPts val="300"/>
              </a:spcAft>
              <a:defRPr/>
            </a:pPr>
            <a:r>
              <a:rPr lang="en-US" sz="1400" dirty="0"/>
              <a:t>Indications of quality assurance in the data generation process </a:t>
            </a:r>
          </a:p>
          <a:p>
            <a:pPr marL="574675" lvl="1" indent="-227013">
              <a:lnSpc>
                <a:spcPct val="100000"/>
              </a:lnSpc>
              <a:spcBef>
                <a:spcPts val="0"/>
              </a:spcBef>
              <a:spcAft>
                <a:spcPts val="300"/>
              </a:spcAft>
              <a:defRPr/>
            </a:pPr>
            <a:r>
              <a:rPr lang="en-US" sz="1400" dirty="0"/>
              <a:t>Indications of data manipulation accuracy</a:t>
            </a:r>
          </a:p>
          <a:p>
            <a:pPr marL="227013" indent="-227013">
              <a:lnSpc>
                <a:spcPct val="100000"/>
              </a:lnSpc>
              <a:spcBef>
                <a:spcPts val="0"/>
              </a:spcBef>
              <a:defRPr/>
            </a:pPr>
            <a:r>
              <a:rPr lang="en-US" sz="1600" dirty="0"/>
              <a:t>Output Accuracy:</a:t>
            </a:r>
          </a:p>
          <a:p>
            <a:pPr marL="574675" lvl="1" indent="-227013">
              <a:lnSpc>
                <a:spcPct val="100000"/>
              </a:lnSpc>
              <a:spcBef>
                <a:spcPts val="0"/>
              </a:spcBef>
              <a:spcAft>
                <a:spcPts val="300"/>
              </a:spcAft>
              <a:defRPr/>
            </a:pPr>
            <a:r>
              <a:rPr lang="en-US" sz="1400" dirty="0"/>
              <a:t>Benchmarking Results</a:t>
            </a:r>
          </a:p>
          <a:p>
            <a:pPr marL="574675" marR="0" lvl="1" indent="-227013">
              <a:lnSpc>
                <a:spcPct val="100000"/>
              </a:lnSpc>
              <a:spcBef>
                <a:spcPts val="0"/>
              </a:spcBef>
              <a:spcAft>
                <a:spcPts val="300"/>
              </a:spcAft>
              <a:buClrTx/>
              <a:buSzTx/>
              <a:tabLst/>
              <a:defRPr/>
            </a:pPr>
            <a:r>
              <a:rPr lang="en-US" sz="1400" dirty="0"/>
              <a:t>Face Validation Results</a:t>
            </a:r>
          </a:p>
          <a:p>
            <a:pPr marL="574675" marR="0" lvl="1" indent="-227013">
              <a:lnSpc>
                <a:spcPct val="100000"/>
              </a:lnSpc>
              <a:spcBef>
                <a:spcPts val="0"/>
              </a:spcBef>
              <a:spcAft>
                <a:spcPts val="300"/>
              </a:spcAft>
              <a:buClrTx/>
              <a:buSzTx/>
              <a:tabLst/>
              <a:defRPr/>
            </a:pPr>
            <a:r>
              <a:rPr lang="en-US" sz="1400" dirty="0"/>
              <a:t>Results Validation Documentation</a:t>
            </a:r>
          </a:p>
          <a:p>
            <a:pPr marL="574675" marR="0" lvl="1" indent="-227013">
              <a:lnSpc>
                <a:spcPct val="100000"/>
              </a:lnSpc>
              <a:spcBef>
                <a:spcPts val="0"/>
              </a:spcBef>
              <a:spcAft>
                <a:spcPts val="300"/>
              </a:spcAft>
              <a:buClrTx/>
              <a:buSzTx/>
              <a:tabLst/>
              <a:defRPr/>
            </a:pPr>
            <a:r>
              <a:rPr lang="en-US" sz="1400" dirty="0"/>
              <a:t>Sensitivity Analysis Results</a:t>
            </a:r>
          </a:p>
        </p:txBody>
      </p:sp>
      <p:sp>
        <p:nvSpPr>
          <p:cNvPr id="10" name="Slide Number Placeholder 9">
            <a:extLst>
              <a:ext uri="{FF2B5EF4-FFF2-40B4-BE49-F238E27FC236}">
                <a16:creationId xmlns:a16="http://schemas.microsoft.com/office/drawing/2014/main" id="{C09B4D46-58A0-C6AE-E99B-F98F70F10799}"/>
              </a:ext>
            </a:extLst>
          </p:cNvPr>
          <p:cNvSpPr>
            <a:spLocks noGrp="1"/>
          </p:cNvSpPr>
          <p:nvPr>
            <p:ph type="sldNum" sz="quarter" idx="12"/>
          </p:nvPr>
        </p:nvSpPr>
        <p:spPr/>
        <p:txBody>
          <a:bodyPr/>
          <a:lstStyle/>
          <a:p>
            <a:fld id="{C1DA28E7-6C27-414B-9E47-196AFE27788E}" type="slidenum">
              <a:rPr lang="en-US" smtClean="0"/>
              <a:t>31</a:t>
            </a:fld>
            <a:endParaRPr lang="en-US" dirty="0"/>
          </a:p>
        </p:txBody>
      </p:sp>
    </p:spTree>
    <p:extLst>
      <p:ext uri="{BB962C8B-B14F-4D97-AF65-F5344CB8AC3E}">
        <p14:creationId xmlns:p14="http://schemas.microsoft.com/office/powerpoint/2010/main" val="18669439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4"/>
          <p:cNvGrpSpPr>
            <a:grpSpLocks/>
          </p:cNvGrpSpPr>
          <p:nvPr/>
        </p:nvGrpSpPr>
        <p:grpSpPr bwMode="auto">
          <a:xfrm>
            <a:off x="6250735" y="5480651"/>
            <a:ext cx="1524000" cy="1086167"/>
            <a:chOff x="4130" y="2910"/>
            <a:chExt cx="881" cy="590"/>
          </a:xfrm>
        </p:grpSpPr>
        <p:graphicFrame>
          <p:nvGraphicFramePr>
            <p:cNvPr id="6" name="Object 1024"/>
            <p:cNvGraphicFramePr>
              <a:graphicFrameLocks noChangeAspect="1"/>
            </p:cNvGraphicFramePr>
            <p:nvPr>
              <p:extLst>
                <p:ext uri="{D42A27DB-BD31-4B8C-83A1-F6EECF244321}">
                  <p14:modId xmlns:p14="http://schemas.microsoft.com/office/powerpoint/2010/main" val="141242419"/>
                </p:ext>
              </p:extLst>
            </p:nvPr>
          </p:nvGraphicFramePr>
          <p:xfrm>
            <a:off x="4130" y="2910"/>
            <a:ext cx="881" cy="590"/>
          </p:xfrm>
          <a:graphic>
            <a:graphicData uri="http://schemas.openxmlformats.org/presentationml/2006/ole">
              <mc:AlternateContent xmlns:mc="http://schemas.openxmlformats.org/markup-compatibility/2006">
                <mc:Choice xmlns:v="urn:schemas-microsoft-com:vml" Requires="v">
                  <p:oleObj name="Clip" r:id="rId3" imgW="4716000" imgH="3161880" progId="">
                    <p:embed/>
                  </p:oleObj>
                </mc:Choice>
                <mc:Fallback>
                  <p:oleObj name="Clip" r:id="rId3" imgW="4716000" imgH="3161880" progId="">
                    <p:embed/>
                    <p:pic>
                      <p:nvPicPr>
                        <p:cNvPr id="6"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0" y="2910"/>
                          <a:ext cx="881" cy="5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1025"/>
            <p:cNvGraphicFramePr>
              <a:graphicFrameLocks/>
            </p:cNvGraphicFramePr>
            <p:nvPr/>
          </p:nvGraphicFramePr>
          <p:xfrm>
            <a:off x="4401" y="2924"/>
            <a:ext cx="373" cy="538"/>
          </p:xfrm>
          <a:graphic>
            <a:graphicData uri="http://schemas.openxmlformats.org/presentationml/2006/ole">
              <mc:AlternateContent xmlns:mc="http://schemas.openxmlformats.org/markup-compatibility/2006">
                <mc:Choice xmlns:v="urn:schemas-microsoft-com:vml" Requires="v">
                  <p:oleObj name="Microsoft ClipArt Gallery" r:id="rId5" imgW="2413000" imgH="3454400" progId="">
                    <p:embed/>
                  </p:oleObj>
                </mc:Choice>
                <mc:Fallback>
                  <p:oleObj name="Microsoft ClipArt Gallery" r:id="rId5" imgW="2413000" imgH="3454400" progId="">
                    <p:embed/>
                    <p:pic>
                      <p:nvPicPr>
                        <p:cNvPr id="7" name="Object 102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ltGray">
                        <a:xfrm>
                          <a:off x="4401" y="2924"/>
                          <a:ext cx="373" cy="538"/>
                        </a:xfrm>
                        <a:prstGeom prst="rect">
                          <a:avLst/>
                        </a:prstGeom>
                        <a:noFill/>
                        <a:ln>
                          <a:noFill/>
                        </a:ln>
                        <a:effectLst/>
                        <a:extLst>
                          <a:ext uri="{909E8E84-426E-40DD-AFC4-6F175D3DCCD1}">
                            <a14:hiddenFill xmlns:a14="http://schemas.microsoft.com/office/drawing/2010/main">
                              <a:solidFill>
                                <a:srgbClr val="001A6A"/>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ectangle 17"/>
            <p:cNvSpPr>
              <a:spLocks noChangeArrowheads="1"/>
            </p:cNvSpPr>
            <p:nvPr/>
          </p:nvSpPr>
          <p:spPr bwMode="ltGray">
            <a:xfrm>
              <a:off x="4440" y="2980"/>
              <a:ext cx="264" cy="160"/>
            </a:xfrm>
            <a:prstGeom prst="rect">
              <a:avLst/>
            </a:prstGeom>
            <a:noFill/>
            <a:ln w="12700">
              <a:noFill/>
              <a:miter lim="800000"/>
              <a:headEnd/>
              <a:tailEnd/>
            </a:ln>
            <a:effectLst/>
          </p:spPr>
          <p:txBody>
            <a:bodyPr wrap="none" lIns="90623" tIns="44517" rIns="90623" bIns="44517">
              <a:spAutoFit/>
            </a:bodyPr>
            <a:lstStyle/>
            <a:p>
              <a:pPr defTabSz="915988"/>
              <a:r>
                <a:rPr lang="en-US" sz="1200" dirty="0">
                  <a:solidFill>
                    <a:schemeClr val="tx1"/>
                  </a:solidFill>
                  <a:latin typeface="Times New Roman" pitchFamily="18" charset="0"/>
                </a:rPr>
                <a:t>OK</a:t>
              </a:r>
            </a:p>
          </p:txBody>
        </p:sp>
      </p:grpSp>
      <p:sp>
        <p:nvSpPr>
          <p:cNvPr id="9" name="Title 1">
            <a:extLst>
              <a:ext uri="{FF2B5EF4-FFF2-40B4-BE49-F238E27FC236}">
                <a16:creationId xmlns:a16="http://schemas.microsoft.com/office/drawing/2014/main" id="{5C1F38C6-D2A0-748C-D990-CBD33B587451}"/>
              </a:ext>
            </a:extLst>
          </p:cNvPr>
          <p:cNvSpPr txBox="1">
            <a:spLocks/>
          </p:cNvSpPr>
          <p:nvPr/>
        </p:nvSpPr>
        <p:spPr>
          <a:xfrm>
            <a:off x="628650" y="438835"/>
            <a:ext cx="7886700" cy="646331"/>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pt-BR" dirty="0"/>
              <a:t>ETOS M&amp;S V&amp;V Example</a:t>
            </a:r>
            <a:endParaRPr lang="en-US" i="1" dirty="0"/>
          </a:p>
        </p:txBody>
      </p:sp>
      <p:sp>
        <p:nvSpPr>
          <p:cNvPr id="10" name="Rectangle 3">
            <a:extLst>
              <a:ext uri="{FF2B5EF4-FFF2-40B4-BE49-F238E27FC236}">
                <a16:creationId xmlns:a16="http://schemas.microsoft.com/office/drawing/2014/main" id="{03C8F30A-376D-8B47-1C8E-E90765F5EE87}"/>
              </a:ext>
            </a:extLst>
          </p:cNvPr>
          <p:cNvSpPr txBox="1">
            <a:spLocks noChangeArrowheads="1"/>
          </p:cNvSpPr>
          <p:nvPr/>
        </p:nvSpPr>
        <p:spPr>
          <a:xfrm>
            <a:off x="228600" y="1143000"/>
            <a:ext cx="8534400" cy="40878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300"/>
              </a:spcAft>
              <a:buFontTx/>
              <a:buNone/>
              <a:defRPr/>
            </a:pPr>
            <a:r>
              <a:rPr lang="en-US" sz="1600" b="1" dirty="0"/>
              <a:t>V&amp;V began with ETOS M&amp;S Version 1:</a:t>
            </a:r>
          </a:p>
          <a:p>
            <a:pPr marL="227013" indent="-227013">
              <a:lnSpc>
                <a:spcPct val="100000"/>
              </a:lnSpc>
              <a:spcBef>
                <a:spcPts val="0"/>
              </a:spcBef>
              <a:spcAft>
                <a:spcPts val="300"/>
              </a:spcAft>
              <a:defRPr/>
            </a:pPr>
            <a:r>
              <a:rPr lang="en-US" sz="1600" b="1" dirty="0"/>
              <a:t>Verification test procedures were developed using the software requirements document we created</a:t>
            </a:r>
          </a:p>
          <a:p>
            <a:pPr marL="574675" lvl="1" indent="-227013">
              <a:lnSpc>
                <a:spcPct val="100000"/>
              </a:lnSpc>
              <a:spcBef>
                <a:spcPts val="0"/>
              </a:spcBef>
              <a:spcAft>
                <a:spcPts val="300"/>
              </a:spcAft>
              <a:defRPr/>
            </a:pPr>
            <a:r>
              <a:rPr lang="en-US" sz="1400" b="1" dirty="0"/>
              <a:t>Multiple errors were discovered and documented  </a:t>
            </a:r>
          </a:p>
          <a:p>
            <a:pPr marL="227013" indent="-227013">
              <a:lnSpc>
                <a:spcPct val="100000"/>
              </a:lnSpc>
              <a:spcBef>
                <a:spcPts val="0"/>
              </a:spcBef>
              <a:spcAft>
                <a:spcPts val="300"/>
              </a:spcAft>
              <a:defRPr/>
            </a:pPr>
            <a:r>
              <a:rPr lang="en-US" sz="1600" b="1" dirty="0"/>
              <a:t>Software Quality Assessment (SQA) was performed via manual code review </a:t>
            </a:r>
          </a:p>
          <a:p>
            <a:pPr marL="574675" lvl="1" indent="-227013">
              <a:lnSpc>
                <a:spcPct val="100000"/>
              </a:lnSpc>
              <a:spcBef>
                <a:spcPts val="0"/>
              </a:spcBef>
              <a:spcAft>
                <a:spcPts val="300"/>
              </a:spcAft>
              <a:defRPr/>
            </a:pPr>
            <a:r>
              <a:rPr lang="en-US" sz="1400" dirty="0"/>
              <a:t>Relatively small code</a:t>
            </a:r>
          </a:p>
          <a:p>
            <a:pPr marL="574675" lvl="1" indent="-227013">
              <a:lnSpc>
                <a:spcPct val="100000"/>
              </a:lnSpc>
              <a:spcBef>
                <a:spcPts val="0"/>
              </a:spcBef>
              <a:spcAft>
                <a:spcPts val="300"/>
              </a:spcAft>
              <a:defRPr/>
            </a:pPr>
            <a:r>
              <a:rPr lang="en-US" sz="1400" dirty="0"/>
              <a:t>Biggest issue was lack of objects</a:t>
            </a:r>
          </a:p>
          <a:p>
            <a:pPr marL="227013" indent="-227013">
              <a:lnSpc>
                <a:spcPct val="100000"/>
              </a:lnSpc>
              <a:spcBef>
                <a:spcPts val="0"/>
              </a:spcBef>
              <a:spcAft>
                <a:spcPts val="300"/>
              </a:spcAft>
              <a:defRPr/>
            </a:pPr>
            <a:r>
              <a:rPr lang="en-US" sz="1600" b="1" dirty="0"/>
              <a:t>Subject Matter Expert (SME) Review was performed</a:t>
            </a:r>
          </a:p>
          <a:p>
            <a:pPr marL="574675" lvl="1" indent="-227013">
              <a:lnSpc>
                <a:spcPct val="100000"/>
              </a:lnSpc>
              <a:spcBef>
                <a:spcPts val="0"/>
              </a:spcBef>
              <a:spcAft>
                <a:spcPts val="300"/>
              </a:spcAft>
              <a:defRPr/>
            </a:pPr>
            <a:r>
              <a:rPr lang="en-US" sz="1400" dirty="0"/>
              <a:t>Verification errors were confirmed</a:t>
            </a:r>
          </a:p>
          <a:p>
            <a:pPr marL="574675" lvl="1" indent="-227013">
              <a:lnSpc>
                <a:spcPct val="100000"/>
              </a:lnSpc>
              <a:spcBef>
                <a:spcPts val="0"/>
              </a:spcBef>
              <a:spcAft>
                <a:spcPts val="300"/>
              </a:spcAft>
              <a:defRPr/>
            </a:pPr>
            <a:r>
              <a:rPr lang="en-US" sz="1400" dirty="0"/>
              <a:t>Sensitivity analyses were reviewed</a:t>
            </a:r>
          </a:p>
          <a:p>
            <a:pPr marL="574675" lvl="1" indent="-227013">
              <a:lnSpc>
                <a:spcPct val="100000"/>
              </a:lnSpc>
              <a:spcBef>
                <a:spcPts val="0"/>
              </a:spcBef>
              <a:spcAft>
                <a:spcPts val="300"/>
              </a:spcAft>
              <a:defRPr/>
            </a:pPr>
            <a:r>
              <a:rPr lang="en-US" sz="1400" dirty="0"/>
              <a:t>In general, SMEs agreed that M&amp;S was realistic enough for the intended use if known errors were corrected</a:t>
            </a:r>
          </a:p>
          <a:p>
            <a:pPr marL="227013" indent="-227013">
              <a:lnSpc>
                <a:spcPct val="100000"/>
              </a:lnSpc>
              <a:spcBef>
                <a:spcPts val="0"/>
              </a:spcBef>
              <a:spcAft>
                <a:spcPts val="300"/>
              </a:spcAft>
              <a:defRPr/>
            </a:pPr>
            <a:r>
              <a:rPr lang="en-US" sz="1600" b="1" dirty="0"/>
              <a:t>The developer addressed multiple errors (bugs)</a:t>
            </a:r>
          </a:p>
          <a:p>
            <a:pPr marL="574675" lvl="1" indent="-227013">
              <a:lnSpc>
                <a:spcPct val="100000"/>
              </a:lnSpc>
              <a:spcBef>
                <a:spcPts val="0"/>
              </a:spcBef>
              <a:spcAft>
                <a:spcPts val="300"/>
              </a:spcAft>
              <a:defRPr/>
            </a:pPr>
            <a:r>
              <a:rPr lang="en-US" sz="1400" dirty="0"/>
              <a:t>Developer can address software issues using the following justifications:  User Error, Software Test Error, Software Requirements change, No Fix and Software Update</a:t>
            </a:r>
          </a:p>
          <a:p>
            <a:pPr marL="574675" lvl="1" indent="-227013">
              <a:lnSpc>
                <a:spcPct val="100000"/>
              </a:lnSpc>
              <a:spcBef>
                <a:spcPts val="0"/>
              </a:spcBef>
              <a:spcAft>
                <a:spcPts val="300"/>
              </a:spcAft>
              <a:defRPr/>
            </a:pPr>
            <a:r>
              <a:rPr lang="en-US" sz="1400" dirty="0"/>
              <a:t>All major bugs should be fixed through a software update. Non major bugs can become new assumptions, limitations or known issues </a:t>
            </a:r>
          </a:p>
          <a:p>
            <a:pPr marL="0" lvl="1" indent="0">
              <a:lnSpc>
                <a:spcPct val="100000"/>
              </a:lnSpc>
              <a:spcBef>
                <a:spcPts val="0"/>
              </a:spcBef>
              <a:spcAft>
                <a:spcPts val="300"/>
              </a:spcAft>
              <a:buFontTx/>
              <a:buNone/>
              <a:defRPr/>
            </a:pPr>
            <a:r>
              <a:rPr lang="en-US" sz="1600" b="1" dirty="0">
                <a:solidFill>
                  <a:srgbClr val="0033CC"/>
                </a:solidFill>
              </a:rPr>
              <a:t>V&amp;V continued with ETOS M&amp;S Version 2:</a:t>
            </a:r>
          </a:p>
          <a:p>
            <a:pPr marL="227013" lvl="1" indent="-227013">
              <a:lnSpc>
                <a:spcPct val="100000"/>
              </a:lnSpc>
              <a:spcBef>
                <a:spcPts val="0"/>
              </a:spcBef>
              <a:spcAft>
                <a:spcPts val="300"/>
              </a:spcAft>
              <a:defRPr/>
            </a:pPr>
            <a:r>
              <a:rPr lang="en-US" sz="1600" dirty="0">
                <a:solidFill>
                  <a:srgbClr val="0033CC"/>
                </a:solidFill>
              </a:rPr>
              <a:t>Verification test procedure was used again</a:t>
            </a:r>
          </a:p>
          <a:p>
            <a:pPr marL="574675" lvl="1" indent="-227013">
              <a:lnSpc>
                <a:spcPct val="100000"/>
              </a:lnSpc>
              <a:spcBef>
                <a:spcPts val="0"/>
              </a:spcBef>
              <a:spcAft>
                <a:spcPts val="300"/>
              </a:spcAft>
              <a:defRPr/>
            </a:pPr>
            <a:r>
              <a:rPr lang="en-US" sz="1400" dirty="0"/>
              <a:t>Multiple new errors were discovered</a:t>
            </a:r>
          </a:p>
          <a:p>
            <a:pPr marL="574675" lvl="1" indent="-227013">
              <a:lnSpc>
                <a:spcPct val="100000"/>
              </a:lnSpc>
              <a:spcBef>
                <a:spcPts val="0"/>
              </a:spcBef>
              <a:spcAft>
                <a:spcPts val="300"/>
              </a:spcAft>
              <a:defRPr/>
            </a:pPr>
            <a:r>
              <a:rPr lang="en-US" sz="1400" dirty="0"/>
              <a:t>Corrected in Version 3</a:t>
            </a:r>
          </a:p>
        </p:txBody>
      </p:sp>
      <p:sp>
        <p:nvSpPr>
          <p:cNvPr id="11" name="Slide Number Placeholder 10">
            <a:extLst>
              <a:ext uri="{FF2B5EF4-FFF2-40B4-BE49-F238E27FC236}">
                <a16:creationId xmlns:a16="http://schemas.microsoft.com/office/drawing/2014/main" id="{CFACCB8F-3CFB-8BDC-3DA3-1FCA8E3FEF3C}"/>
              </a:ext>
            </a:extLst>
          </p:cNvPr>
          <p:cNvSpPr>
            <a:spLocks noGrp="1"/>
          </p:cNvSpPr>
          <p:nvPr>
            <p:ph type="sldNum" sz="quarter" idx="12"/>
          </p:nvPr>
        </p:nvSpPr>
        <p:spPr/>
        <p:txBody>
          <a:bodyPr/>
          <a:lstStyle/>
          <a:p>
            <a:fld id="{C1DA28E7-6C27-414B-9E47-196AFE27788E}" type="slidenum">
              <a:rPr lang="en-US" smtClean="0"/>
              <a:t>32</a:t>
            </a:fld>
            <a:endParaRPr lang="en-US" dirty="0"/>
          </a:p>
        </p:txBody>
      </p:sp>
    </p:spTree>
    <p:extLst>
      <p:ext uri="{BB962C8B-B14F-4D97-AF65-F5344CB8AC3E}">
        <p14:creationId xmlns:p14="http://schemas.microsoft.com/office/powerpoint/2010/main" val="1239711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a:extLst>
              <a:ext uri="{FF2B5EF4-FFF2-40B4-BE49-F238E27FC236}">
                <a16:creationId xmlns:a16="http://schemas.microsoft.com/office/drawing/2014/main" id="{35229C61-C942-994E-4746-709A316535BF}"/>
              </a:ext>
            </a:extLst>
          </p:cNvPr>
          <p:cNvSpPr txBox="1">
            <a:spLocks noChangeArrowheads="1"/>
          </p:cNvSpPr>
          <p:nvPr/>
        </p:nvSpPr>
        <p:spPr>
          <a:xfrm>
            <a:off x="228600" y="1384300"/>
            <a:ext cx="8534400" cy="40878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600"/>
              </a:spcAft>
              <a:buNone/>
            </a:pPr>
            <a:r>
              <a:rPr lang="en-US" sz="2000" dirty="0">
                <a:solidFill>
                  <a:srgbClr val="FF0000"/>
                </a:solidFill>
              </a:rPr>
              <a:t>It works best when everybody pulls together</a:t>
            </a:r>
          </a:p>
          <a:p>
            <a:pPr marL="227013" indent="-227013">
              <a:lnSpc>
                <a:spcPct val="100000"/>
              </a:lnSpc>
              <a:spcBef>
                <a:spcPts val="0"/>
              </a:spcBef>
              <a:spcAft>
                <a:spcPts val="600"/>
              </a:spcAft>
            </a:pPr>
            <a:r>
              <a:rPr lang="en-US" sz="1800" b="1" dirty="0"/>
              <a:t>Each team member brings different expertise:</a:t>
            </a:r>
          </a:p>
          <a:p>
            <a:pPr marL="574675" lvl="1" indent="-227013">
              <a:lnSpc>
                <a:spcPct val="100000"/>
              </a:lnSpc>
              <a:spcBef>
                <a:spcPts val="0"/>
              </a:spcBef>
              <a:spcAft>
                <a:spcPts val="600"/>
              </a:spcAft>
            </a:pPr>
            <a:r>
              <a:rPr lang="en-US" sz="1600" b="1" dirty="0"/>
              <a:t>Developer knows the specific M&amp;S</a:t>
            </a:r>
          </a:p>
          <a:p>
            <a:pPr marL="574675" lvl="1" indent="-227013">
              <a:lnSpc>
                <a:spcPct val="100000"/>
              </a:lnSpc>
              <a:spcBef>
                <a:spcPts val="0"/>
              </a:spcBef>
              <a:spcAft>
                <a:spcPts val="600"/>
              </a:spcAft>
            </a:pPr>
            <a:r>
              <a:rPr lang="en-US" sz="1600" b="1" dirty="0"/>
              <a:t>V&amp;V Team knows cost-effective V&amp;V principles</a:t>
            </a:r>
          </a:p>
          <a:p>
            <a:pPr marL="574675" lvl="1" indent="-227013">
              <a:lnSpc>
                <a:spcPct val="100000"/>
              </a:lnSpc>
              <a:spcBef>
                <a:spcPts val="0"/>
              </a:spcBef>
              <a:spcAft>
                <a:spcPts val="600"/>
              </a:spcAft>
            </a:pPr>
            <a:r>
              <a:rPr lang="en-US" sz="1600" b="1" dirty="0"/>
              <a:t>SME know the technical area</a:t>
            </a:r>
          </a:p>
          <a:p>
            <a:pPr marL="227013" indent="-227013">
              <a:lnSpc>
                <a:spcPct val="100000"/>
              </a:lnSpc>
              <a:spcBef>
                <a:spcPts val="0"/>
              </a:spcBef>
              <a:spcAft>
                <a:spcPts val="600"/>
              </a:spcAft>
            </a:pPr>
            <a:r>
              <a:rPr lang="en-US" sz="1800" b="1" dirty="0"/>
              <a:t>But they don’t always work and play well together</a:t>
            </a:r>
          </a:p>
          <a:p>
            <a:pPr marL="574675" lvl="1" indent="-227013">
              <a:lnSpc>
                <a:spcPct val="100000"/>
              </a:lnSpc>
              <a:spcBef>
                <a:spcPts val="0"/>
              </a:spcBef>
              <a:spcAft>
                <a:spcPts val="600"/>
              </a:spcAft>
            </a:pPr>
            <a:r>
              <a:rPr lang="en-US" sz="1600" b="1" dirty="0"/>
              <a:t>Developer can get defensive about their M&amp;S</a:t>
            </a:r>
          </a:p>
          <a:p>
            <a:pPr marL="574675" lvl="1" indent="-227013">
              <a:lnSpc>
                <a:spcPct val="100000"/>
              </a:lnSpc>
              <a:spcBef>
                <a:spcPts val="0"/>
              </a:spcBef>
              <a:spcAft>
                <a:spcPts val="600"/>
              </a:spcAft>
            </a:pPr>
            <a:r>
              <a:rPr lang="en-US" sz="1600" b="1" dirty="0"/>
              <a:t>V&amp;V Team can be perceived as hyper-critical</a:t>
            </a:r>
          </a:p>
          <a:p>
            <a:pPr marL="574675" lvl="1" indent="-227013">
              <a:lnSpc>
                <a:spcPct val="100000"/>
              </a:lnSpc>
              <a:spcBef>
                <a:spcPts val="0"/>
              </a:spcBef>
              <a:spcAft>
                <a:spcPts val="600"/>
              </a:spcAft>
            </a:pPr>
            <a:r>
              <a:rPr lang="en-US" sz="1600" b="1" dirty="0"/>
              <a:t>SME can get stuck on, “I’d have done it this other way”</a:t>
            </a:r>
          </a:p>
          <a:p>
            <a:pPr marL="227013" indent="-227013">
              <a:lnSpc>
                <a:spcPct val="100000"/>
              </a:lnSpc>
              <a:spcBef>
                <a:spcPts val="0"/>
              </a:spcBef>
              <a:spcAft>
                <a:spcPts val="600"/>
              </a:spcAft>
            </a:pPr>
            <a:r>
              <a:rPr lang="en-US" sz="1800" b="1" dirty="0"/>
              <a:t>V&amp;V Works best when:</a:t>
            </a:r>
          </a:p>
          <a:p>
            <a:pPr marL="574675" lvl="1" indent="-227013">
              <a:lnSpc>
                <a:spcPct val="100000"/>
              </a:lnSpc>
              <a:spcBef>
                <a:spcPts val="0"/>
              </a:spcBef>
              <a:spcAft>
                <a:spcPts val="600"/>
              </a:spcAft>
            </a:pPr>
            <a:r>
              <a:rPr lang="en-US" sz="1600" b="1" dirty="0">
                <a:solidFill>
                  <a:srgbClr val="FF0000"/>
                </a:solidFill>
              </a:rPr>
              <a:t>V&amp;V Team objective is to help the M&amp;S work for the user</a:t>
            </a:r>
          </a:p>
          <a:p>
            <a:pPr marL="574675" lvl="1" indent="-227013">
              <a:lnSpc>
                <a:spcPct val="100000"/>
              </a:lnSpc>
              <a:spcBef>
                <a:spcPts val="0"/>
              </a:spcBef>
              <a:spcAft>
                <a:spcPts val="600"/>
              </a:spcAft>
            </a:pPr>
            <a:r>
              <a:rPr lang="en-US" sz="1600" b="1" dirty="0"/>
              <a:t>Developer recognizes the benefits of V&amp;V improving the M&amp;S</a:t>
            </a:r>
          </a:p>
          <a:p>
            <a:pPr marL="574675" lvl="1" indent="-227013">
              <a:lnSpc>
                <a:spcPct val="100000"/>
              </a:lnSpc>
              <a:spcBef>
                <a:spcPts val="0"/>
              </a:spcBef>
              <a:spcAft>
                <a:spcPts val="600"/>
              </a:spcAft>
            </a:pPr>
            <a:r>
              <a:rPr lang="en-US" sz="1600" b="1" dirty="0"/>
              <a:t>SME make constructive suggestions based on review of sensitivity analyses and all V&amp;V results</a:t>
            </a:r>
          </a:p>
          <a:p>
            <a:pPr marL="574675" lvl="1" indent="-227013">
              <a:lnSpc>
                <a:spcPct val="100000"/>
              </a:lnSpc>
              <a:spcBef>
                <a:spcPts val="0"/>
              </a:spcBef>
              <a:spcAft>
                <a:spcPts val="600"/>
              </a:spcAft>
            </a:pPr>
            <a:r>
              <a:rPr lang="en-US" sz="1600" b="1" dirty="0"/>
              <a:t>All V&amp;V activities focus on reducing the risk of using the M&amp;S for the specific intended use</a:t>
            </a:r>
          </a:p>
        </p:txBody>
      </p:sp>
      <p:sp>
        <p:nvSpPr>
          <p:cNvPr id="10" name="Title 1">
            <a:extLst>
              <a:ext uri="{FF2B5EF4-FFF2-40B4-BE49-F238E27FC236}">
                <a16:creationId xmlns:a16="http://schemas.microsoft.com/office/drawing/2014/main" id="{5DAB5BE2-4886-DF23-5A7A-F8FC13706851}"/>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Effective V&amp;V Calls for</a:t>
            </a:r>
            <a:br>
              <a:rPr lang="en-US" dirty="0"/>
            </a:br>
            <a:r>
              <a:rPr lang="en-US" dirty="0"/>
              <a:t>a Team Approach</a:t>
            </a:r>
            <a:endParaRPr lang="en-US" i="1" dirty="0"/>
          </a:p>
        </p:txBody>
      </p:sp>
      <p:graphicFrame>
        <p:nvGraphicFramePr>
          <p:cNvPr id="9" name="Object 9">
            <a:hlinkClick r:id="" action="ppaction://ole?verb=0"/>
          </p:cNvPr>
          <p:cNvGraphicFramePr>
            <a:graphicFrameLocks noChangeAspect="1"/>
          </p:cNvGraphicFramePr>
          <p:nvPr>
            <p:extLst>
              <p:ext uri="{D42A27DB-BD31-4B8C-83A1-F6EECF244321}">
                <p14:modId xmlns:p14="http://schemas.microsoft.com/office/powerpoint/2010/main" val="1014524881"/>
              </p:ext>
            </p:extLst>
          </p:nvPr>
        </p:nvGraphicFramePr>
        <p:xfrm>
          <a:off x="6858000" y="2133600"/>
          <a:ext cx="1744602" cy="1943421"/>
        </p:xfrm>
        <a:graphic>
          <a:graphicData uri="http://schemas.openxmlformats.org/presentationml/2006/ole">
            <mc:AlternateContent xmlns:mc="http://schemas.openxmlformats.org/markup-compatibility/2006">
              <mc:Choice xmlns:v="urn:schemas-microsoft-com:vml" Requires="v">
                <p:oleObj name="Microsoft ClipArt Gallery" r:id="rId3" imgW="3867150" imgH="4210050" progId="">
                  <p:embed/>
                </p:oleObj>
              </mc:Choice>
              <mc:Fallback>
                <p:oleObj name="Microsoft ClipArt Gallery" r:id="rId3" imgW="3867150" imgH="4210050" progId="">
                  <p:embed/>
                  <p:pic>
                    <p:nvPicPr>
                      <p:cNvPr id="0"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2133600"/>
                        <a:ext cx="1744602" cy="1943421"/>
                      </a:xfrm>
                      <a:prstGeom prst="rect">
                        <a:avLst/>
                      </a:prstGeom>
                      <a:noFill/>
                      <a:ln>
                        <a:noFill/>
                      </a:ln>
                      <a:effectLst/>
                    </p:spPr>
                  </p:pic>
                </p:oleObj>
              </mc:Fallback>
            </mc:AlternateContent>
          </a:graphicData>
        </a:graphic>
      </p:graphicFrame>
      <p:sp>
        <p:nvSpPr>
          <p:cNvPr id="4" name="Slide Number Placeholder 3">
            <a:extLst>
              <a:ext uri="{FF2B5EF4-FFF2-40B4-BE49-F238E27FC236}">
                <a16:creationId xmlns:a16="http://schemas.microsoft.com/office/drawing/2014/main" id="{59A6305D-909B-233F-75DC-41C7E2CBCB89}"/>
              </a:ext>
            </a:extLst>
          </p:cNvPr>
          <p:cNvSpPr>
            <a:spLocks noGrp="1"/>
          </p:cNvSpPr>
          <p:nvPr>
            <p:ph type="sldNum" sz="quarter" idx="12"/>
          </p:nvPr>
        </p:nvSpPr>
        <p:spPr/>
        <p:txBody>
          <a:bodyPr/>
          <a:lstStyle/>
          <a:p>
            <a:fld id="{C1DA28E7-6C27-414B-9E47-196AFE27788E}" type="slidenum">
              <a:rPr lang="en-US" smtClean="0"/>
              <a:t>33</a:t>
            </a:fld>
            <a:endParaRPr lang="en-US"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24" name="Picture 4" descr="j0178816"/>
          <p:cNvPicPr>
            <a:picLocks noChangeAspect="1" noChangeArrowheads="1"/>
          </p:cNvPicPr>
          <p:nvPr/>
        </p:nvPicPr>
        <p:blipFill>
          <a:blip r:embed="rId3" cstate="print"/>
          <a:srcRect/>
          <a:stretch>
            <a:fillRect/>
          </a:stretch>
        </p:blipFill>
        <p:spPr bwMode="auto">
          <a:xfrm>
            <a:off x="3238500" y="4114800"/>
            <a:ext cx="2667000" cy="1767898"/>
          </a:xfrm>
          <a:prstGeom prst="rect">
            <a:avLst/>
          </a:prstGeom>
          <a:ln>
            <a:noFill/>
          </a:ln>
          <a:effectLst>
            <a:outerShdw blurRad="292100" dist="139700" dir="2700000" algn="tl" rotWithShape="0">
              <a:srgbClr val="333333">
                <a:alpha val="65000"/>
              </a:srgbClr>
            </a:outerShdw>
          </a:effectLst>
        </p:spPr>
      </p:pic>
      <p:sp>
        <p:nvSpPr>
          <p:cNvPr id="5" name="Title 1">
            <a:extLst>
              <a:ext uri="{FF2B5EF4-FFF2-40B4-BE49-F238E27FC236}">
                <a16:creationId xmlns:a16="http://schemas.microsoft.com/office/drawing/2014/main" id="{A4A06E46-85AF-DB41-E6BF-05CDE09D88B2}"/>
              </a:ext>
            </a:extLst>
          </p:cNvPr>
          <p:cNvSpPr txBox="1">
            <a:spLocks/>
          </p:cNvSpPr>
          <p:nvPr/>
        </p:nvSpPr>
        <p:spPr>
          <a:xfrm>
            <a:off x="628650" y="438835"/>
            <a:ext cx="7886700" cy="646331"/>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Accreditation</a:t>
            </a:r>
            <a:endParaRPr lang="en-US" i="1" dirty="0"/>
          </a:p>
        </p:txBody>
      </p:sp>
      <p:sp>
        <p:nvSpPr>
          <p:cNvPr id="7" name="Rectangle 3">
            <a:extLst>
              <a:ext uri="{FF2B5EF4-FFF2-40B4-BE49-F238E27FC236}">
                <a16:creationId xmlns:a16="http://schemas.microsoft.com/office/drawing/2014/main" id="{372F2E50-01F0-6C37-20F8-7F0D9E5A1ABB}"/>
              </a:ext>
            </a:extLst>
          </p:cNvPr>
          <p:cNvSpPr txBox="1">
            <a:spLocks noChangeArrowheads="1"/>
          </p:cNvSpPr>
          <p:nvPr/>
        </p:nvSpPr>
        <p:spPr>
          <a:xfrm>
            <a:off x="228600" y="1384300"/>
            <a:ext cx="8534400" cy="40878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An Accreditation Decision is based upon an assessment</a:t>
            </a:r>
          </a:p>
          <a:p>
            <a:pPr marL="574675" lvl="2" indent="-234950">
              <a:lnSpc>
                <a:spcPct val="100000"/>
              </a:lnSpc>
              <a:spcBef>
                <a:spcPts val="0"/>
              </a:spcBef>
              <a:spcAft>
                <a:spcPts val="600"/>
              </a:spcAft>
            </a:pPr>
            <a:r>
              <a:rPr lang="en-US" sz="1600" b="1" dirty="0"/>
              <a:t>Using information available from existing resources and the results of any new V&amp;V, does the M&amp;S meet the acceptability criteria for the application?</a:t>
            </a:r>
          </a:p>
          <a:p>
            <a:pPr marL="574675" lvl="2" indent="-234950">
              <a:lnSpc>
                <a:spcPct val="100000"/>
              </a:lnSpc>
              <a:spcBef>
                <a:spcPts val="0"/>
              </a:spcBef>
              <a:spcAft>
                <a:spcPts val="600"/>
              </a:spcAft>
            </a:pPr>
            <a:r>
              <a:rPr lang="en-US" sz="1600" b="1" dirty="0"/>
              <a:t>What workarounds are needed for the application?</a:t>
            </a:r>
          </a:p>
          <a:p>
            <a:pPr marL="574675" lvl="2" indent="-234950">
              <a:lnSpc>
                <a:spcPct val="100000"/>
              </a:lnSpc>
              <a:spcBef>
                <a:spcPts val="0"/>
              </a:spcBef>
              <a:spcAft>
                <a:spcPts val="600"/>
              </a:spcAft>
            </a:pPr>
            <a:r>
              <a:rPr lang="en-US" sz="1600" b="1" dirty="0"/>
              <a:t>Is there adequate supporting documentation? </a:t>
            </a:r>
          </a:p>
          <a:p>
            <a:pPr marL="574675" lvl="2" indent="-234950">
              <a:lnSpc>
                <a:spcPct val="100000"/>
              </a:lnSpc>
              <a:spcBef>
                <a:spcPts val="0"/>
              </a:spcBef>
              <a:spcAft>
                <a:spcPts val="600"/>
              </a:spcAft>
            </a:pPr>
            <a:r>
              <a:rPr lang="en-US" sz="1600" b="1" dirty="0"/>
              <a:t>What is the </a:t>
            </a:r>
            <a:r>
              <a:rPr lang="en-US" sz="1600" b="1" u="sng" dirty="0"/>
              <a:t>residual risk </a:t>
            </a:r>
            <a:r>
              <a:rPr lang="en-US" sz="1600" b="1" dirty="0"/>
              <a:t>remaining after all VV&amp;A results are in?</a:t>
            </a:r>
          </a:p>
          <a:p>
            <a:pPr marL="227013" indent="-227013">
              <a:lnSpc>
                <a:spcPct val="100000"/>
              </a:lnSpc>
              <a:spcBef>
                <a:spcPts val="0"/>
              </a:spcBef>
              <a:spcAft>
                <a:spcPts val="600"/>
              </a:spcAft>
            </a:pPr>
            <a:r>
              <a:rPr lang="en-US" sz="1800" b="1" dirty="0"/>
              <a:t>The user, the program office and the M&amp;S developers need to work in cooperation to develop a meaningful accreditation case</a:t>
            </a:r>
          </a:p>
        </p:txBody>
      </p:sp>
      <p:sp>
        <p:nvSpPr>
          <p:cNvPr id="2" name="Slide Number Placeholder 1">
            <a:extLst>
              <a:ext uri="{FF2B5EF4-FFF2-40B4-BE49-F238E27FC236}">
                <a16:creationId xmlns:a16="http://schemas.microsoft.com/office/drawing/2014/main" id="{95E35D5D-8326-3787-F989-B54C0D2CFF72}"/>
              </a:ext>
            </a:extLst>
          </p:cNvPr>
          <p:cNvSpPr>
            <a:spLocks noGrp="1"/>
          </p:cNvSpPr>
          <p:nvPr>
            <p:ph type="sldNum" sz="quarter" idx="12"/>
          </p:nvPr>
        </p:nvSpPr>
        <p:spPr/>
        <p:txBody>
          <a:bodyPr/>
          <a:lstStyle/>
          <a:p>
            <a:fld id="{C1DA28E7-6C27-414B-9E47-196AFE27788E}" type="slidenum">
              <a:rPr lang="en-US" smtClean="0"/>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3376686"/>
              </p:ext>
            </p:extLst>
          </p:nvPr>
        </p:nvGraphicFramePr>
        <p:xfrm>
          <a:off x="228600" y="1752600"/>
          <a:ext cx="8686800" cy="4663441"/>
        </p:xfrm>
        <a:graphic>
          <a:graphicData uri="http://schemas.openxmlformats.org/drawingml/2006/table">
            <a:tbl>
              <a:tblPr firstRow="1" bandRow="1">
                <a:tableStyleId>{5C22544A-7EE6-4342-B048-85BDC9FD1C3A}</a:tableStyleId>
              </a:tblPr>
              <a:tblGrid>
                <a:gridCol w="1592580">
                  <a:extLst>
                    <a:ext uri="{9D8B030D-6E8A-4147-A177-3AD203B41FA5}">
                      <a16:colId xmlns:a16="http://schemas.microsoft.com/office/drawing/2014/main" val="20000"/>
                    </a:ext>
                  </a:extLst>
                </a:gridCol>
                <a:gridCol w="1954530">
                  <a:extLst>
                    <a:ext uri="{9D8B030D-6E8A-4147-A177-3AD203B41FA5}">
                      <a16:colId xmlns:a16="http://schemas.microsoft.com/office/drawing/2014/main" val="20001"/>
                    </a:ext>
                  </a:extLst>
                </a:gridCol>
                <a:gridCol w="2388870">
                  <a:extLst>
                    <a:ext uri="{9D8B030D-6E8A-4147-A177-3AD203B41FA5}">
                      <a16:colId xmlns:a16="http://schemas.microsoft.com/office/drawing/2014/main" val="20002"/>
                    </a:ext>
                  </a:extLst>
                </a:gridCol>
                <a:gridCol w="2750820">
                  <a:extLst>
                    <a:ext uri="{9D8B030D-6E8A-4147-A177-3AD203B41FA5}">
                      <a16:colId xmlns:a16="http://schemas.microsoft.com/office/drawing/2014/main" val="20003"/>
                    </a:ext>
                  </a:extLst>
                </a:gridCol>
              </a:tblGrid>
              <a:tr h="382078">
                <a:tc>
                  <a:txBody>
                    <a:bodyPr/>
                    <a:lstStyle/>
                    <a:p>
                      <a:pPr marL="0" marR="0" indent="0" algn="ctr">
                        <a:spcBef>
                          <a:spcPts val="300"/>
                        </a:spcBef>
                        <a:spcAft>
                          <a:spcPts val="300"/>
                        </a:spcAft>
                      </a:pPr>
                      <a:r>
                        <a:rPr lang="en-US" sz="1000" b="1" dirty="0">
                          <a:latin typeface="Arial" pitchFamily="34" charset="0"/>
                          <a:ea typeface="Calibri"/>
                          <a:cs typeface="Arial" pitchFamily="34" charset="0"/>
                        </a:rPr>
                        <a:t>M&amp;S Requirement</a:t>
                      </a:r>
                    </a:p>
                  </a:txBody>
                  <a:tcPr marL="68580" marR="68580" marT="0" marB="0" anchor="ctr"/>
                </a:tc>
                <a:tc>
                  <a:txBody>
                    <a:bodyPr/>
                    <a:lstStyle/>
                    <a:p>
                      <a:pPr marL="0" marR="0" indent="0" algn="ctr">
                        <a:spcBef>
                          <a:spcPts val="300"/>
                        </a:spcBef>
                        <a:spcAft>
                          <a:spcPts val="300"/>
                        </a:spcAft>
                      </a:pPr>
                      <a:r>
                        <a:rPr lang="en-US" sz="1000" b="1" dirty="0">
                          <a:latin typeface="Arial" pitchFamily="34" charset="0"/>
                          <a:ea typeface="Calibri"/>
                          <a:cs typeface="Arial" pitchFamily="34" charset="0"/>
                        </a:rPr>
                        <a:t>Acceptability Criteria</a:t>
                      </a:r>
                    </a:p>
                  </a:txBody>
                  <a:tcPr marL="68580" marR="68580" marT="0" marB="0" anchor="ctr"/>
                </a:tc>
                <a:tc>
                  <a:txBody>
                    <a:bodyPr/>
                    <a:lstStyle/>
                    <a:p>
                      <a:pPr marL="0" marR="0" indent="0" algn="ctr">
                        <a:spcBef>
                          <a:spcPts val="300"/>
                        </a:spcBef>
                        <a:spcAft>
                          <a:spcPts val="300"/>
                        </a:spcAft>
                      </a:pPr>
                      <a:r>
                        <a:rPr lang="en-US" sz="1000" b="1" dirty="0">
                          <a:latin typeface="Arial" pitchFamily="34" charset="0"/>
                          <a:ea typeface="Calibri"/>
                          <a:cs typeface="Arial" pitchFamily="34" charset="0"/>
                        </a:rPr>
                        <a:t>Metrics/Measures</a:t>
                      </a:r>
                    </a:p>
                  </a:txBody>
                  <a:tcPr marL="68580" marR="68580" marT="0" marB="0" anchor="ctr"/>
                </a:tc>
                <a:tc>
                  <a:txBody>
                    <a:bodyPr/>
                    <a:lstStyle/>
                    <a:p>
                      <a:pPr marL="0" marR="0" indent="0" algn="ctr">
                        <a:spcBef>
                          <a:spcPts val="300"/>
                        </a:spcBef>
                        <a:spcAft>
                          <a:spcPts val="300"/>
                        </a:spcAft>
                      </a:pPr>
                      <a:r>
                        <a:rPr lang="en-US" sz="1000" b="1" dirty="0">
                          <a:latin typeface="Arial" pitchFamily="34" charset="0"/>
                          <a:ea typeface="Calibri"/>
                          <a:cs typeface="Arial" pitchFamily="34" charset="0"/>
                        </a:rPr>
                        <a:t>Assessment</a:t>
                      </a:r>
                    </a:p>
                  </a:txBody>
                  <a:tcPr marL="68580" marR="68580" marT="0" marB="0" anchor="ctr"/>
                </a:tc>
                <a:extLst>
                  <a:ext uri="{0D108BD9-81ED-4DB2-BD59-A6C34878D82A}">
                    <a16:rowId xmlns:a16="http://schemas.microsoft.com/office/drawing/2014/main" val="10000"/>
                  </a:ext>
                </a:extLst>
              </a:tr>
              <a:tr h="382078">
                <a:tc>
                  <a:txBody>
                    <a:bodyPr/>
                    <a:lstStyle/>
                    <a:p>
                      <a:pPr marL="0" marR="0" indent="0">
                        <a:spcBef>
                          <a:spcPts val="300"/>
                        </a:spcBef>
                        <a:spcAft>
                          <a:spcPts val="300"/>
                        </a:spcAft>
                      </a:pPr>
                      <a:r>
                        <a:rPr lang="en-US" sz="1000" b="1" i="1" dirty="0">
                          <a:latin typeface="Arial" pitchFamily="34" charset="0"/>
                          <a:ea typeface="Calibri"/>
                          <a:cs typeface="Arial" pitchFamily="34" charset="0"/>
                        </a:rPr>
                        <a:t>A.  Atmospherics</a:t>
                      </a:r>
                      <a:endParaRPr lang="en-US" sz="1000" b="1" dirty="0">
                        <a:latin typeface="Arial" pitchFamily="34" charset="0"/>
                        <a:ea typeface="Calibri"/>
                        <a:cs typeface="Arial" pitchFamily="34" charset="0"/>
                      </a:endParaRPr>
                    </a:p>
                  </a:txBody>
                  <a:tcPr marL="68580" marR="68580" marT="0" marB="0"/>
                </a:tc>
                <a:tc>
                  <a:txBody>
                    <a:bodyPr/>
                    <a:lstStyle/>
                    <a:p>
                      <a:pPr marL="0" marR="0" indent="0">
                        <a:spcBef>
                          <a:spcPts val="300"/>
                        </a:spcBef>
                        <a:spcAft>
                          <a:spcPts val="300"/>
                        </a:spcAft>
                      </a:pPr>
                      <a:endParaRPr lang="en-US" sz="1000" b="1" dirty="0">
                        <a:latin typeface="Arial" pitchFamily="34" charset="0"/>
                        <a:ea typeface="Calibri"/>
                        <a:cs typeface="Arial" pitchFamily="34" charset="0"/>
                      </a:endParaRPr>
                    </a:p>
                  </a:txBody>
                  <a:tcPr marL="68580" marR="68580" marT="0" marB="0"/>
                </a:tc>
                <a:tc>
                  <a:txBody>
                    <a:bodyPr/>
                    <a:lstStyle/>
                    <a:p>
                      <a:pPr marL="0" marR="0" indent="0">
                        <a:spcBef>
                          <a:spcPts val="300"/>
                        </a:spcBef>
                        <a:spcAft>
                          <a:spcPts val="300"/>
                        </a:spcAft>
                      </a:pPr>
                      <a:endParaRPr lang="en-US" sz="1000" b="1" dirty="0">
                        <a:latin typeface="Arial" pitchFamily="34" charset="0"/>
                        <a:ea typeface="Calibri"/>
                        <a:cs typeface="Arial" pitchFamily="34" charset="0"/>
                      </a:endParaRPr>
                    </a:p>
                  </a:txBody>
                  <a:tcPr marL="68580" marR="68580" marT="0" marB="0"/>
                </a:tc>
                <a:tc>
                  <a:txBody>
                    <a:bodyPr/>
                    <a:lstStyle/>
                    <a:p>
                      <a:pPr marL="0" marR="0" indent="0">
                        <a:spcBef>
                          <a:spcPts val="300"/>
                        </a:spcBef>
                        <a:spcAft>
                          <a:spcPts val="300"/>
                        </a:spcAft>
                      </a:pPr>
                      <a:endParaRPr lang="en-US" sz="1000" b="1"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1"/>
                  </a:ext>
                </a:extLst>
              </a:tr>
              <a:tr h="942109">
                <a:tc>
                  <a:txBody>
                    <a:bodyPr/>
                    <a:lstStyle/>
                    <a:p>
                      <a:pPr marL="0" marR="0" indent="0">
                        <a:spcBef>
                          <a:spcPts val="300"/>
                        </a:spcBef>
                        <a:spcAft>
                          <a:spcPts val="300"/>
                        </a:spcAft>
                      </a:pPr>
                      <a:r>
                        <a:rPr lang="en-US" sz="1000" b="1" dirty="0">
                          <a:latin typeface="Arial" pitchFamily="34" charset="0"/>
                          <a:ea typeface="Calibri"/>
                          <a:cs typeface="Arial" pitchFamily="34" charset="0"/>
                        </a:rPr>
                        <a:t>A1  Shall simulate turbulent environmental conditions using either the von Karman or the Dryden Formulas</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A1  The M&amp;S incorporates either the Von Karman or the Dryden form of turbulence model</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A1  SME review of comparisons between the wind output data (aircraft velocity, etc.) from the selected turbulence model and the expected turbulence form (Von Karman or Dryden)</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Inspection has been documented; SME review identified no issues from a flying quality perspective; turbulence is subjective, and SME are supportive of what’s in the model.  Acceptable</a:t>
                      </a:r>
                    </a:p>
                  </a:txBody>
                  <a:tcPr marL="68580" marR="68580" marT="0" marB="0"/>
                </a:tc>
                <a:extLst>
                  <a:ext uri="{0D108BD9-81ED-4DB2-BD59-A6C34878D82A}">
                    <a16:rowId xmlns:a16="http://schemas.microsoft.com/office/drawing/2014/main" val="10002"/>
                  </a:ext>
                </a:extLst>
              </a:tr>
              <a:tr h="785091">
                <a:tc>
                  <a:txBody>
                    <a:bodyPr/>
                    <a:lstStyle/>
                    <a:p>
                      <a:pPr marL="0" marR="0" indent="0">
                        <a:spcBef>
                          <a:spcPts val="300"/>
                        </a:spcBef>
                        <a:spcAft>
                          <a:spcPts val="300"/>
                        </a:spcAft>
                      </a:pPr>
                      <a:r>
                        <a:rPr lang="en-US" sz="1000" b="1" dirty="0">
                          <a:latin typeface="Arial" pitchFamily="34" charset="0"/>
                          <a:ea typeface="Calibri"/>
                          <a:cs typeface="Arial" pitchFamily="34" charset="0"/>
                        </a:rPr>
                        <a:t>A2  Shall simulate the Air Vehicle response to varying levels of wind gusts</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A2  The M&amp;S incorporates an ability to induce varying strength gusts onto the Air Vehicle</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A2  SME review comparing the wind output data (aircraft velocity, altitude, wind velocity, etc.) from the gust model with expected gust model results</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Government and contractor SME are in agreement on how to handle gusting for purposes of spec compliance:  Acceptable </a:t>
                      </a:r>
                    </a:p>
                  </a:txBody>
                  <a:tcPr marL="68580" marR="68580" marT="0" marB="0"/>
                </a:tc>
                <a:extLst>
                  <a:ext uri="{0D108BD9-81ED-4DB2-BD59-A6C34878D82A}">
                    <a16:rowId xmlns:a16="http://schemas.microsoft.com/office/drawing/2014/main" val="10003"/>
                  </a:ext>
                </a:extLst>
              </a:tr>
              <a:tr h="209358">
                <a:tc>
                  <a:txBody>
                    <a:bodyPr/>
                    <a:lstStyle/>
                    <a:p>
                      <a:pPr marL="0" marR="0" indent="0">
                        <a:spcBef>
                          <a:spcPts val="300"/>
                        </a:spcBef>
                        <a:spcAft>
                          <a:spcPts val="300"/>
                        </a:spcAft>
                      </a:pPr>
                      <a:r>
                        <a:rPr lang="en-US" sz="1000" b="1" i="1" dirty="0">
                          <a:latin typeface="Arial" pitchFamily="34" charset="0"/>
                          <a:ea typeface="Calibri"/>
                          <a:cs typeface="Arial" pitchFamily="34" charset="0"/>
                        </a:rPr>
                        <a:t>B.</a:t>
                      </a:r>
                      <a:r>
                        <a:rPr lang="en-US" sz="1000" b="1" i="1" baseline="0" dirty="0">
                          <a:latin typeface="Arial" pitchFamily="34" charset="0"/>
                          <a:ea typeface="Calibri"/>
                          <a:cs typeface="Arial" pitchFamily="34" charset="0"/>
                        </a:rPr>
                        <a:t>  Air Vehicle</a:t>
                      </a:r>
                      <a:endParaRPr lang="en-US" sz="1000" b="1" dirty="0">
                        <a:latin typeface="Arial" pitchFamily="34" charset="0"/>
                        <a:ea typeface="Calibri"/>
                        <a:cs typeface="Arial" pitchFamily="34" charset="0"/>
                      </a:endParaRPr>
                    </a:p>
                  </a:txBody>
                  <a:tcPr marL="68580" marR="68580" marT="0" marB="0"/>
                </a:tc>
                <a:tc>
                  <a:txBody>
                    <a:bodyPr/>
                    <a:lstStyle/>
                    <a:p>
                      <a:pPr marL="0" marR="0" indent="0">
                        <a:spcBef>
                          <a:spcPts val="300"/>
                        </a:spcBef>
                        <a:spcAft>
                          <a:spcPts val="300"/>
                        </a:spcAft>
                      </a:pPr>
                      <a:endParaRPr lang="en-US" sz="1000" b="1" dirty="0">
                        <a:latin typeface="Arial" pitchFamily="34" charset="0"/>
                        <a:ea typeface="Calibri"/>
                        <a:cs typeface="Arial" pitchFamily="34" charset="0"/>
                      </a:endParaRPr>
                    </a:p>
                  </a:txBody>
                  <a:tcPr marL="68580" marR="68580" marT="0" marB="0"/>
                </a:tc>
                <a:tc>
                  <a:txBody>
                    <a:bodyPr/>
                    <a:lstStyle/>
                    <a:p>
                      <a:pPr marL="0" marR="0" indent="0">
                        <a:spcBef>
                          <a:spcPts val="300"/>
                        </a:spcBef>
                        <a:spcAft>
                          <a:spcPts val="300"/>
                        </a:spcAft>
                      </a:pPr>
                      <a:endParaRPr lang="en-US" sz="1000" b="1" dirty="0">
                        <a:latin typeface="Arial" pitchFamily="34" charset="0"/>
                        <a:ea typeface="Calibri"/>
                        <a:cs typeface="Arial" pitchFamily="34" charset="0"/>
                      </a:endParaRPr>
                    </a:p>
                  </a:txBody>
                  <a:tcPr marL="68580" marR="68580" marT="0" marB="0"/>
                </a:tc>
                <a:tc>
                  <a:txBody>
                    <a:bodyPr/>
                    <a:lstStyle/>
                    <a:p>
                      <a:pPr marL="0" marR="0" indent="0">
                        <a:spcBef>
                          <a:spcPts val="300"/>
                        </a:spcBef>
                        <a:spcAft>
                          <a:spcPts val="300"/>
                        </a:spcAft>
                      </a:pPr>
                      <a:endParaRPr lang="en-US" sz="1000" b="1"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4"/>
                  </a:ext>
                </a:extLst>
              </a:tr>
              <a:tr h="628073">
                <a:tc rowSpan="2">
                  <a:txBody>
                    <a:bodyPr/>
                    <a:lstStyle/>
                    <a:p>
                      <a:pPr marL="0" marR="0" indent="0">
                        <a:spcBef>
                          <a:spcPts val="300"/>
                        </a:spcBef>
                        <a:spcAft>
                          <a:spcPts val="300"/>
                        </a:spcAft>
                      </a:pPr>
                      <a:r>
                        <a:rPr lang="en-US" sz="1000" b="1" dirty="0">
                          <a:latin typeface="Arial" pitchFamily="34" charset="0"/>
                          <a:ea typeface="Calibri"/>
                          <a:cs typeface="Arial" pitchFamily="34" charset="0"/>
                        </a:rPr>
                        <a:t>B1  Shall simulate mass properties of the Air Vehicle</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B1.1  The M&amp;S accepts a mass properties database</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B1.1  SME review of documentation describing the process to incorporate a mass properties database file </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Documentation meets the requirement per SME Review:  Acceptable</a:t>
                      </a:r>
                    </a:p>
                  </a:txBody>
                  <a:tcPr marL="68580" marR="68580" marT="0" marB="0"/>
                </a:tc>
                <a:extLst>
                  <a:ext uri="{0D108BD9-81ED-4DB2-BD59-A6C34878D82A}">
                    <a16:rowId xmlns:a16="http://schemas.microsoft.com/office/drawing/2014/main" val="10005"/>
                  </a:ext>
                </a:extLst>
              </a:tr>
              <a:tr h="1334654">
                <a:tc vMerge="1">
                  <a:txBody>
                    <a:bodyPr/>
                    <a:lstStyle/>
                    <a:p>
                      <a:endParaRPr lang="en-US"/>
                    </a:p>
                  </a:txBody>
                  <a:tcPr/>
                </a:tc>
                <a:tc>
                  <a:txBody>
                    <a:bodyPr/>
                    <a:lstStyle/>
                    <a:p>
                      <a:pPr marL="0" marR="0" indent="0">
                        <a:spcBef>
                          <a:spcPts val="300"/>
                        </a:spcBef>
                        <a:spcAft>
                          <a:spcPts val="300"/>
                        </a:spcAft>
                      </a:pPr>
                      <a:r>
                        <a:rPr lang="en-US" sz="1000" b="1" dirty="0">
                          <a:latin typeface="Arial" pitchFamily="34" charset="0"/>
                          <a:ea typeface="Calibri"/>
                          <a:cs typeface="Arial" pitchFamily="34" charset="0"/>
                        </a:rPr>
                        <a:t>B1.2  Mass property parameters output from the M&amp;S agree with the expected output according to the database model</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B1.2.1  Verify that the mass property parameters output from the M&amp;S agree with the expected output according to the database model</a:t>
                      </a:r>
                    </a:p>
                    <a:p>
                      <a:pPr marL="0" marR="0" indent="0">
                        <a:spcBef>
                          <a:spcPts val="300"/>
                        </a:spcBef>
                        <a:spcAft>
                          <a:spcPts val="300"/>
                        </a:spcAft>
                      </a:pPr>
                      <a:r>
                        <a:rPr lang="en-US" sz="1000" b="1" dirty="0">
                          <a:latin typeface="Arial" pitchFamily="34" charset="0"/>
                          <a:ea typeface="Calibri"/>
                          <a:cs typeface="Arial" pitchFamily="34" charset="0"/>
                        </a:rPr>
                        <a:t>B1.2.2  SME Review of documentation supporting the validation of the process used to create mass property database files</a:t>
                      </a:r>
                    </a:p>
                  </a:txBody>
                  <a:tcPr marL="68580" marR="68580" marT="0" marB="0"/>
                </a:tc>
                <a:tc>
                  <a:txBody>
                    <a:bodyPr/>
                    <a:lstStyle/>
                    <a:p>
                      <a:pPr marL="0" marR="0" indent="0">
                        <a:spcBef>
                          <a:spcPts val="300"/>
                        </a:spcBef>
                        <a:spcAft>
                          <a:spcPts val="300"/>
                        </a:spcAft>
                      </a:pPr>
                      <a:r>
                        <a:rPr lang="en-US" sz="1000" b="1" dirty="0">
                          <a:latin typeface="Arial" pitchFamily="34" charset="0"/>
                          <a:ea typeface="Calibri"/>
                          <a:cs typeface="Arial" pitchFamily="34" charset="0"/>
                        </a:rPr>
                        <a:t>The V&amp;V Report provides a clear-cut example of how they match. The SMEs are comfortable with mass properties representations in documentation.  One additional document should be added to the list of supporting references – to be provided.</a:t>
                      </a:r>
                      <a:r>
                        <a:rPr lang="en-US" sz="1000" b="1" baseline="0" dirty="0">
                          <a:latin typeface="Arial" pitchFamily="34" charset="0"/>
                          <a:ea typeface="Calibri"/>
                          <a:cs typeface="Arial" pitchFamily="34" charset="0"/>
                        </a:rPr>
                        <a:t>  </a:t>
                      </a:r>
                      <a:r>
                        <a:rPr lang="en-US" sz="1000" b="1" dirty="0">
                          <a:latin typeface="Arial" pitchFamily="34" charset="0"/>
                          <a:ea typeface="Calibri"/>
                          <a:cs typeface="Arial" pitchFamily="34" charset="0"/>
                        </a:rPr>
                        <a:t>Acceptable</a:t>
                      </a:r>
                    </a:p>
                  </a:txBody>
                  <a:tcPr marL="68580" marR="68580" marT="0" marB="0"/>
                </a:tc>
                <a:extLst>
                  <a:ext uri="{0D108BD9-81ED-4DB2-BD59-A6C34878D82A}">
                    <a16:rowId xmlns:a16="http://schemas.microsoft.com/office/drawing/2014/main" val="10006"/>
                  </a:ext>
                </a:extLst>
              </a:tr>
            </a:tbl>
          </a:graphicData>
        </a:graphic>
      </p:graphicFrame>
      <p:sp>
        <p:nvSpPr>
          <p:cNvPr id="5" name="Title 1">
            <a:extLst>
              <a:ext uri="{FF2B5EF4-FFF2-40B4-BE49-F238E27FC236}">
                <a16:creationId xmlns:a16="http://schemas.microsoft.com/office/drawing/2014/main" id="{436096E3-BACF-E644-93E6-7E26F3A27C0A}"/>
              </a:ext>
            </a:extLst>
          </p:cNvPr>
          <p:cNvSpPr txBox="1">
            <a:spLocks/>
          </p:cNvSpPr>
          <p:nvPr/>
        </p:nvSpPr>
        <p:spPr>
          <a:xfrm>
            <a:off x="628650" y="0"/>
            <a:ext cx="7886700" cy="1754326"/>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Specific Capability/Accuracy Assessment </a:t>
            </a:r>
            <a:r>
              <a:rPr lang="en-US" i="1" dirty="0"/>
              <a:t>6-dof Example (SME Review)</a:t>
            </a:r>
          </a:p>
        </p:txBody>
      </p:sp>
      <p:sp>
        <p:nvSpPr>
          <p:cNvPr id="3" name="Slide Number Placeholder 2">
            <a:extLst>
              <a:ext uri="{FF2B5EF4-FFF2-40B4-BE49-F238E27FC236}">
                <a16:creationId xmlns:a16="http://schemas.microsoft.com/office/drawing/2014/main" id="{EB215999-F341-2080-971F-D82CEA09C522}"/>
              </a:ext>
            </a:extLst>
          </p:cNvPr>
          <p:cNvSpPr>
            <a:spLocks noGrp="1"/>
          </p:cNvSpPr>
          <p:nvPr>
            <p:ph type="sldNum" sz="quarter" idx="12"/>
          </p:nvPr>
        </p:nvSpPr>
        <p:spPr/>
        <p:txBody>
          <a:bodyPr/>
          <a:lstStyle/>
          <a:p>
            <a:fld id="{C1DA28E7-6C27-414B-9E47-196AFE27788E}" type="slidenum">
              <a:rPr lang="en-US" smtClean="0"/>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7"/>
          <p:cNvSpPr txBox="1">
            <a:spLocks noChangeArrowheads="1"/>
          </p:cNvSpPr>
          <p:nvPr/>
        </p:nvSpPr>
        <p:spPr bwMode="auto">
          <a:xfrm>
            <a:off x="602732" y="5105400"/>
            <a:ext cx="8394700" cy="1431161"/>
          </a:xfrm>
          <a:prstGeom prst="rect">
            <a:avLst/>
          </a:prstGeom>
          <a:noFill/>
          <a:ln w="9525">
            <a:noFill/>
            <a:miter lim="800000"/>
            <a:headEnd/>
            <a:tailEnd/>
          </a:ln>
        </p:spPr>
        <p:txBody>
          <a:bodyPr wrap="square">
            <a:spAutoFit/>
          </a:bodyPr>
          <a:lstStyle/>
          <a:p>
            <a:pPr algn="l">
              <a:lnSpc>
                <a:spcPct val="100000"/>
              </a:lnSpc>
              <a:spcAft>
                <a:spcPts val="600"/>
              </a:spcAft>
              <a:defRPr/>
            </a:pPr>
            <a:r>
              <a:rPr lang="en-US" sz="1200" dirty="0">
                <a:solidFill>
                  <a:srgbClr val="000000"/>
                </a:solidFill>
                <a:latin typeface="Arial" pitchFamily="34" charset="0"/>
                <a:cs typeface="Arial" pitchFamily="34" charset="0"/>
              </a:rPr>
              <a:t>Example: </a:t>
            </a:r>
          </a:p>
          <a:p>
            <a:pPr marL="227013" indent="-114300" algn="l">
              <a:lnSpc>
                <a:spcPct val="100000"/>
              </a:lnSpc>
              <a:spcAft>
                <a:spcPts val="600"/>
              </a:spcAft>
              <a:buFont typeface="Arial" pitchFamily="34" charset="0"/>
              <a:buChar char="•"/>
              <a:defRPr/>
            </a:pPr>
            <a:r>
              <a:rPr lang="en-US" sz="1200" dirty="0">
                <a:solidFill>
                  <a:srgbClr val="000000"/>
                </a:solidFill>
                <a:latin typeface="Arial" pitchFamily="34" charset="0"/>
                <a:cs typeface="Arial" pitchFamily="34" charset="0"/>
              </a:rPr>
              <a:t>Effective Time on Station (ETOS) should increase monotonically with endurance</a:t>
            </a:r>
          </a:p>
          <a:p>
            <a:pPr marL="227013" indent="-114300" algn="l">
              <a:lnSpc>
                <a:spcPct val="100000"/>
              </a:lnSpc>
              <a:spcAft>
                <a:spcPts val="600"/>
              </a:spcAft>
              <a:buFont typeface="Arial" pitchFamily="34" charset="0"/>
              <a:buChar char="•"/>
              <a:defRPr/>
            </a:pPr>
            <a:r>
              <a:rPr lang="en-US" sz="1200" dirty="0">
                <a:solidFill>
                  <a:srgbClr val="000000"/>
                </a:solidFill>
                <a:latin typeface="Arial" pitchFamily="34" charset="0"/>
                <a:cs typeface="Arial" pitchFamily="34" charset="0"/>
              </a:rPr>
              <a:t>Sensitivity Analysis revealed a bug: M&amp;S called </a:t>
            </a:r>
            <a:r>
              <a:rPr lang="en-US" sz="1200" dirty="0">
                <a:solidFill>
                  <a:srgbClr val="000000"/>
                </a:solidFill>
                <a:cs typeface="Arial" pitchFamily="34" charset="0"/>
              </a:rPr>
              <a:t>vehicle back from </a:t>
            </a:r>
            <a:r>
              <a:rPr lang="en-US" sz="1200" dirty="0">
                <a:solidFill>
                  <a:srgbClr val="000000"/>
                </a:solidFill>
                <a:latin typeface="Arial" pitchFamily="34" charset="0"/>
                <a:cs typeface="Arial" pitchFamily="34" charset="0"/>
              </a:rPr>
              <a:t>sortie for scheduled maintenance, and </a:t>
            </a:r>
            <a:br>
              <a:rPr lang="en-US" sz="1200" dirty="0">
                <a:solidFill>
                  <a:srgbClr val="000000"/>
                </a:solidFill>
                <a:latin typeface="Arial" pitchFamily="34" charset="0"/>
                <a:cs typeface="Arial" pitchFamily="34" charset="0"/>
              </a:rPr>
            </a:br>
            <a:r>
              <a:rPr lang="en-US" sz="1200" dirty="0">
                <a:solidFill>
                  <a:srgbClr val="000000"/>
                </a:solidFill>
                <a:latin typeface="Arial" pitchFamily="34" charset="0"/>
                <a:cs typeface="Arial" pitchFamily="34" charset="0"/>
              </a:rPr>
              <a:t>re-launch would have been at night (deck closed for 12 hours); scheduled maintenance events should wait until sortie is completed</a:t>
            </a:r>
          </a:p>
          <a:p>
            <a:pPr marL="227013" indent="-114300" algn="l">
              <a:lnSpc>
                <a:spcPct val="100000"/>
              </a:lnSpc>
              <a:spcAft>
                <a:spcPts val="600"/>
              </a:spcAft>
              <a:buFont typeface="Arial" pitchFamily="34" charset="0"/>
              <a:buChar char="•"/>
              <a:defRPr/>
            </a:pPr>
            <a:r>
              <a:rPr lang="en-US" sz="1200" dirty="0">
                <a:solidFill>
                  <a:srgbClr val="000000"/>
                </a:solidFill>
                <a:latin typeface="Arial" pitchFamily="34" charset="0"/>
                <a:cs typeface="Arial" pitchFamily="34" charset="0"/>
              </a:rPr>
              <a:t>That bug had not been identified by other V&amp;V activities</a:t>
            </a:r>
          </a:p>
        </p:txBody>
      </p:sp>
      <p:sp>
        <p:nvSpPr>
          <p:cNvPr id="7" name="Title 1">
            <a:extLst>
              <a:ext uri="{FF2B5EF4-FFF2-40B4-BE49-F238E27FC236}">
                <a16:creationId xmlns:a16="http://schemas.microsoft.com/office/drawing/2014/main" id="{A5C57A2F-4DA7-1BFA-58B1-7796967D8EEE}"/>
              </a:ext>
            </a:extLst>
          </p:cNvPr>
          <p:cNvSpPr txBox="1">
            <a:spLocks/>
          </p:cNvSpPr>
          <p:nvPr/>
        </p:nvSpPr>
        <p:spPr>
          <a:xfrm>
            <a:off x="628650" y="153888"/>
            <a:ext cx="7886700" cy="2000548"/>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sz="3200" dirty="0"/>
              <a:t>SME Reviews of Sensitivity Analyses Can Help Support the Accreditation Case</a:t>
            </a:r>
            <a:br>
              <a:rPr lang="en-US" sz="3200" dirty="0"/>
            </a:br>
            <a:r>
              <a:rPr lang="en-US" sz="2400" dirty="0"/>
              <a:t>(ETOS Example)</a:t>
            </a:r>
            <a:endParaRPr lang="en-US" sz="3200" i="1" dirty="0"/>
          </a:p>
        </p:txBody>
      </p:sp>
      <p:sp>
        <p:nvSpPr>
          <p:cNvPr id="8" name="Rectangle 3">
            <a:extLst>
              <a:ext uri="{FF2B5EF4-FFF2-40B4-BE49-F238E27FC236}">
                <a16:creationId xmlns:a16="http://schemas.microsoft.com/office/drawing/2014/main" id="{2BB96C73-9319-D906-602D-7E1EB6EC9630}"/>
              </a:ext>
            </a:extLst>
          </p:cNvPr>
          <p:cNvSpPr txBox="1">
            <a:spLocks noChangeArrowheads="1"/>
          </p:cNvSpPr>
          <p:nvPr/>
        </p:nvSpPr>
        <p:spPr>
          <a:xfrm>
            <a:off x="304800" y="2154436"/>
            <a:ext cx="8534400" cy="40878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800" dirty="0">
                <a:solidFill>
                  <a:srgbClr val="FF0000"/>
                </a:solidFill>
              </a:rPr>
              <a:t>Have the experts tell you if the results look suspect</a:t>
            </a:r>
          </a:p>
        </p:txBody>
      </p:sp>
      <p:pic>
        <p:nvPicPr>
          <p:cNvPr id="6" name="Picture 5">
            <a:extLst>
              <a:ext uri="{FF2B5EF4-FFF2-40B4-BE49-F238E27FC236}">
                <a16:creationId xmlns:a16="http://schemas.microsoft.com/office/drawing/2014/main" id="{1ADEAFD9-DDF2-7E1C-FCFD-5B7E7709F885}"/>
              </a:ext>
            </a:extLst>
          </p:cNvPr>
          <p:cNvPicPr>
            <a:picLocks noChangeAspect="1"/>
          </p:cNvPicPr>
          <p:nvPr/>
        </p:nvPicPr>
        <p:blipFill>
          <a:blip r:embed="rId3"/>
          <a:stretch>
            <a:fillRect/>
          </a:stretch>
        </p:blipFill>
        <p:spPr>
          <a:xfrm>
            <a:off x="2354477" y="2353492"/>
            <a:ext cx="4435046" cy="3093160"/>
          </a:xfrm>
          <a:prstGeom prst="rect">
            <a:avLst/>
          </a:prstGeom>
        </p:spPr>
      </p:pic>
      <p:sp>
        <p:nvSpPr>
          <p:cNvPr id="10" name="Slide Number Placeholder 9">
            <a:extLst>
              <a:ext uri="{FF2B5EF4-FFF2-40B4-BE49-F238E27FC236}">
                <a16:creationId xmlns:a16="http://schemas.microsoft.com/office/drawing/2014/main" id="{87073356-74A4-3C63-B0CA-32F4186A2B9C}"/>
              </a:ext>
            </a:extLst>
          </p:cNvPr>
          <p:cNvSpPr>
            <a:spLocks noGrp="1"/>
          </p:cNvSpPr>
          <p:nvPr>
            <p:ph type="sldNum" sz="quarter" idx="12"/>
          </p:nvPr>
        </p:nvSpPr>
        <p:spPr/>
        <p:txBody>
          <a:bodyPr/>
          <a:lstStyle/>
          <a:p>
            <a:fld id="{C1DA28E7-6C27-414B-9E47-196AFE27788E}" type="slidenum">
              <a:rPr lang="en-US" smtClean="0"/>
              <a:t>36</a:t>
            </a:fld>
            <a:endParaRPr lang="en-US" dirty="0"/>
          </a:p>
        </p:txBody>
      </p:sp>
    </p:spTree>
    <p:extLst>
      <p:ext uri="{BB962C8B-B14F-4D97-AF65-F5344CB8AC3E}">
        <p14:creationId xmlns:p14="http://schemas.microsoft.com/office/powerpoint/2010/main" val="355561699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1093" name="Picture 5"/>
          <p:cNvPicPr>
            <a:picLocks noChangeAspect="1" noChangeArrowheads="1"/>
          </p:cNvPicPr>
          <p:nvPr/>
        </p:nvPicPr>
        <p:blipFill>
          <a:blip r:embed="rId3" cstate="print"/>
          <a:srcRect/>
          <a:stretch>
            <a:fillRect/>
          </a:stretch>
        </p:blipFill>
        <p:spPr bwMode="auto">
          <a:xfrm>
            <a:off x="4953000" y="4890773"/>
            <a:ext cx="1064425" cy="1162679"/>
          </a:xfrm>
          <a:prstGeom prst="rect">
            <a:avLst/>
          </a:prstGeom>
          <a:noFill/>
          <a:ln w="12700">
            <a:noFill/>
            <a:miter lim="800000"/>
            <a:headEnd/>
            <a:tailEnd/>
          </a:ln>
          <a:effectLst/>
        </p:spPr>
      </p:pic>
      <p:sp>
        <p:nvSpPr>
          <p:cNvPr id="5" name="Title 1">
            <a:extLst>
              <a:ext uri="{FF2B5EF4-FFF2-40B4-BE49-F238E27FC236}">
                <a16:creationId xmlns:a16="http://schemas.microsoft.com/office/drawing/2014/main" id="{78DBC6E4-C9DE-071A-AA8D-2F91C58B3578}"/>
              </a:ext>
            </a:extLst>
          </p:cNvPr>
          <p:cNvSpPr txBox="1">
            <a:spLocks/>
          </p:cNvSpPr>
          <p:nvPr/>
        </p:nvSpPr>
        <p:spPr>
          <a:xfrm>
            <a:off x="628650" y="438835"/>
            <a:ext cx="7886700" cy="646331"/>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Summary</a:t>
            </a:r>
            <a:endParaRPr lang="en-US" i="1" dirty="0"/>
          </a:p>
        </p:txBody>
      </p:sp>
      <p:sp>
        <p:nvSpPr>
          <p:cNvPr id="6" name="Rectangle 3">
            <a:extLst>
              <a:ext uri="{FF2B5EF4-FFF2-40B4-BE49-F238E27FC236}">
                <a16:creationId xmlns:a16="http://schemas.microsoft.com/office/drawing/2014/main" id="{55BFD8BF-5534-1876-C45C-911D546D3135}"/>
              </a:ext>
            </a:extLst>
          </p:cNvPr>
          <p:cNvSpPr txBox="1">
            <a:spLocks noChangeArrowheads="1"/>
          </p:cNvSpPr>
          <p:nvPr/>
        </p:nvSpPr>
        <p:spPr>
          <a:xfrm>
            <a:off x="228600" y="1384300"/>
            <a:ext cx="8534400" cy="40878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600"/>
              </a:spcAft>
              <a:buNone/>
            </a:pPr>
            <a:r>
              <a:rPr lang="en-US" sz="2000" b="1" dirty="0">
                <a:solidFill>
                  <a:srgbClr val="FF0000"/>
                </a:solidFill>
              </a:rPr>
              <a:t>VV&amp;A is a risk reduction/mitigation process</a:t>
            </a:r>
          </a:p>
          <a:p>
            <a:pPr marL="227013" indent="-227013">
              <a:lnSpc>
                <a:spcPct val="100000"/>
              </a:lnSpc>
              <a:spcBef>
                <a:spcPts val="0"/>
              </a:spcBef>
              <a:spcAft>
                <a:spcPts val="600"/>
              </a:spcAft>
            </a:pPr>
            <a:r>
              <a:rPr lang="en-US" sz="1800" b="1" dirty="0"/>
              <a:t>Accreditation means comparing your credibility requirements for a simulation with what information you can gather about it, and assessing the residual risk of using it</a:t>
            </a:r>
          </a:p>
          <a:p>
            <a:pPr marL="574675" lvl="1" indent="-227013">
              <a:lnSpc>
                <a:spcPct val="100000"/>
              </a:lnSpc>
              <a:spcBef>
                <a:spcPts val="0"/>
              </a:spcBef>
              <a:spcAft>
                <a:spcPts val="600"/>
              </a:spcAft>
            </a:pPr>
            <a:r>
              <a:rPr lang="en-US" sz="1600" b="1" dirty="0"/>
              <a:t>Credibility = Capability, Accuracy, Usability</a:t>
            </a:r>
          </a:p>
          <a:p>
            <a:pPr marL="227013" indent="-227013">
              <a:lnSpc>
                <a:spcPct val="100000"/>
              </a:lnSpc>
              <a:spcBef>
                <a:spcPts val="0"/>
              </a:spcBef>
              <a:spcAft>
                <a:spcPts val="600"/>
              </a:spcAft>
            </a:pPr>
            <a:r>
              <a:rPr lang="en-US" sz="1800" b="1" dirty="0"/>
              <a:t>We’ve developed a cost-effective way to gather the information required to support an accreditation decision</a:t>
            </a:r>
          </a:p>
          <a:p>
            <a:pPr marL="574675" lvl="1" indent="-227013">
              <a:lnSpc>
                <a:spcPct val="100000"/>
              </a:lnSpc>
              <a:spcBef>
                <a:spcPts val="0"/>
              </a:spcBef>
              <a:spcAft>
                <a:spcPts val="600"/>
              </a:spcAft>
            </a:pPr>
            <a:r>
              <a:rPr lang="en-US" sz="1600" b="1" dirty="0"/>
              <a:t>Focus V&amp;V activities on the Intended Use</a:t>
            </a:r>
          </a:p>
          <a:p>
            <a:pPr marL="574675" lvl="1" indent="-227013">
              <a:lnSpc>
                <a:spcPct val="100000"/>
              </a:lnSpc>
              <a:spcBef>
                <a:spcPts val="0"/>
              </a:spcBef>
              <a:spcAft>
                <a:spcPts val="600"/>
              </a:spcAft>
            </a:pPr>
            <a:r>
              <a:rPr lang="en-US" sz="1600" b="1" dirty="0"/>
              <a:t>Make maximum use of existing (although possibly undocumented) information</a:t>
            </a:r>
          </a:p>
          <a:p>
            <a:pPr marL="574675" lvl="1" indent="-227013">
              <a:lnSpc>
                <a:spcPct val="100000"/>
              </a:lnSpc>
              <a:spcBef>
                <a:spcPts val="0"/>
              </a:spcBef>
              <a:spcAft>
                <a:spcPts val="600"/>
              </a:spcAft>
            </a:pPr>
            <a:r>
              <a:rPr lang="en-US" sz="1600" b="1" dirty="0"/>
              <a:t>Use SME reviews to assess and document overall M&amp;S credibility related to the intended use</a:t>
            </a:r>
          </a:p>
        </p:txBody>
      </p:sp>
      <p:sp>
        <p:nvSpPr>
          <p:cNvPr id="2" name="Slide Number Placeholder 1">
            <a:extLst>
              <a:ext uri="{FF2B5EF4-FFF2-40B4-BE49-F238E27FC236}">
                <a16:creationId xmlns:a16="http://schemas.microsoft.com/office/drawing/2014/main" id="{09A4D7DD-868A-AE38-E16B-54F37BEBD745}"/>
              </a:ext>
            </a:extLst>
          </p:cNvPr>
          <p:cNvSpPr>
            <a:spLocks noGrp="1"/>
          </p:cNvSpPr>
          <p:nvPr>
            <p:ph type="sldNum" sz="quarter" idx="12"/>
          </p:nvPr>
        </p:nvSpPr>
        <p:spPr/>
        <p:txBody>
          <a:bodyPr/>
          <a:lstStyle/>
          <a:p>
            <a:fld id="{C1DA28E7-6C27-414B-9E47-196AFE27788E}" type="slidenum">
              <a:rPr lang="en-US" smtClean="0"/>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a:xfrm>
            <a:off x="635727" y="3142869"/>
            <a:ext cx="7886700" cy="590931"/>
          </a:xfrm>
        </p:spPr>
        <p:txBody>
          <a:bodyPr>
            <a:spAutoFit/>
          </a:bodyPr>
          <a:lstStyle/>
          <a:p>
            <a:r>
              <a:rPr lang="en-US" dirty="0"/>
              <a:t>Backups</a:t>
            </a:r>
          </a:p>
        </p:txBody>
      </p:sp>
      <p:sp>
        <p:nvSpPr>
          <p:cNvPr id="4" name="Slide Number Placeholder 1">
            <a:extLst>
              <a:ext uri="{FF2B5EF4-FFF2-40B4-BE49-F238E27FC236}">
                <a16:creationId xmlns:a16="http://schemas.microsoft.com/office/drawing/2014/main" id="{D125FBF6-3F01-3040-1C65-29CD6AC68A92}"/>
              </a:ext>
            </a:extLst>
          </p:cNvPr>
          <p:cNvSpPr>
            <a:spLocks noGrp="1"/>
          </p:cNvSpPr>
          <p:nvPr>
            <p:ph type="sldNum" sz="quarter" idx="12"/>
          </p:nvPr>
        </p:nvSpPr>
        <p:spPr>
          <a:xfrm>
            <a:off x="6457950" y="6356350"/>
            <a:ext cx="2057400" cy="365125"/>
          </a:xfrm>
        </p:spPr>
        <p:txBody>
          <a:bodyPr/>
          <a:lstStyle/>
          <a:p>
            <a:fld id="{C1DA28E7-6C27-414B-9E47-196AFE27788E}" type="slidenum">
              <a:rPr lang="en-US" b="0" smtClean="0">
                <a:solidFill>
                  <a:srgbClr val="000000"/>
                </a:solidFill>
              </a:rPr>
              <a:t>38</a:t>
            </a:fld>
            <a:endParaRPr lang="en-US" b="0" dirty="0">
              <a:solidFill>
                <a:srgbClr val="00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80" name="Rectangle 4"/>
          <p:cNvSpPr>
            <a:spLocks noChangeArrowheads="1"/>
          </p:cNvSpPr>
          <p:nvPr/>
        </p:nvSpPr>
        <p:spPr bwMode="auto">
          <a:xfrm>
            <a:off x="0" y="5883275"/>
            <a:ext cx="9144000" cy="593725"/>
          </a:xfrm>
          <a:prstGeom prst="rect">
            <a:avLst/>
          </a:prstGeom>
          <a:noFill/>
          <a:ln w="9525">
            <a:noFill/>
            <a:miter lim="800000"/>
            <a:headEnd/>
            <a:tailEnd/>
          </a:ln>
          <a:effectLst/>
        </p:spPr>
        <p:txBody>
          <a:bodyPr>
            <a:spAutoFit/>
          </a:bodyPr>
          <a:lstStyle/>
          <a:p>
            <a:pPr algn="l" eaLnBrk="1" hangingPunct="1">
              <a:lnSpc>
                <a:spcPct val="100000"/>
              </a:lnSpc>
            </a:pPr>
            <a:r>
              <a:rPr lang="en-US" sz="900" b="0" dirty="0">
                <a:solidFill>
                  <a:schemeClr val="tx1"/>
                </a:solidFill>
                <a:cs typeface="Arial" pitchFamily="34" charset="0"/>
              </a:rPr>
              <a:t> </a:t>
            </a:r>
            <a:endParaRPr lang="en-US" sz="1200" b="0" dirty="0">
              <a:solidFill>
                <a:schemeClr val="tx1"/>
              </a:solidFill>
              <a:latin typeface="Times New Roman" pitchFamily="18" charset="0"/>
              <a:cs typeface="Times New Roman" pitchFamily="18" charset="0"/>
            </a:endParaRPr>
          </a:p>
          <a:p>
            <a:pPr algn="l">
              <a:lnSpc>
                <a:spcPct val="100000"/>
              </a:lnSpc>
            </a:pPr>
            <a:endParaRPr lang="en-US" b="0" dirty="0">
              <a:solidFill>
                <a:schemeClr val="tx1"/>
              </a:solidFill>
              <a:latin typeface="Times New Roman" pitchFamily="18" charset="0"/>
            </a:endParaRPr>
          </a:p>
        </p:txBody>
      </p:sp>
      <p:sp>
        <p:nvSpPr>
          <p:cNvPr id="664581" name="Rectangle 5"/>
          <p:cNvSpPr>
            <a:spLocks noChangeArrowheads="1"/>
          </p:cNvSpPr>
          <p:nvPr/>
        </p:nvSpPr>
        <p:spPr bwMode="auto">
          <a:xfrm>
            <a:off x="1219200" y="30163"/>
            <a:ext cx="6781800" cy="442912"/>
          </a:xfrm>
          <a:prstGeom prst="rect">
            <a:avLst/>
          </a:prstGeom>
          <a:noFill/>
          <a:ln w="9525">
            <a:noFill/>
            <a:miter lim="800000"/>
            <a:headEnd/>
            <a:tailEnd/>
          </a:ln>
          <a:effectLst/>
        </p:spPr>
        <p:txBody>
          <a:bodyPr>
            <a:spAutoFit/>
          </a:bodyPr>
          <a:lstStyle/>
          <a:p>
            <a:pPr eaLnBrk="1" hangingPunct="1">
              <a:lnSpc>
                <a:spcPct val="100000"/>
              </a:lnSpc>
            </a:pPr>
            <a:r>
              <a:rPr lang="en-US" sz="700" dirty="0">
                <a:solidFill>
                  <a:schemeClr val="tx1"/>
                </a:solidFill>
                <a:cs typeface="Times New Roman" pitchFamily="18" charset="0"/>
              </a:rPr>
              <a:t> </a:t>
            </a:r>
            <a:endParaRPr lang="en-US" sz="800" b="0" dirty="0">
              <a:solidFill>
                <a:schemeClr val="tx1"/>
              </a:solidFill>
              <a:latin typeface="Times New Roman" pitchFamily="18" charset="0"/>
              <a:cs typeface="Times New Roman" pitchFamily="18" charset="0"/>
            </a:endParaRPr>
          </a:p>
          <a:p>
            <a:pPr algn="l">
              <a:lnSpc>
                <a:spcPct val="100000"/>
              </a:lnSpc>
            </a:pPr>
            <a:endParaRPr lang="en-US" sz="1600" b="0" dirty="0">
              <a:solidFill>
                <a:schemeClr val="tx1"/>
              </a:solidFill>
              <a:latin typeface="Times New Roman" pitchFamily="18" charset="0"/>
            </a:endParaRPr>
          </a:p>
        </p:txBody>
      </p:sp>
      <p:sp>
        <p:nvSpPr>
          <p:cNvPr id="664582" name="Rectangle 6"/>
          <p:cNvSpPr>
            <a:spLocks noChangeArrowheads="1"/>
          </p:cNvSpPr>
          <p:nvPr/>
        </p:nvSpPr>
        <p:spPr bwMode="auto">
          <a:xfrm>
            <a:off x="0" y="6051550"/>
            <a:ext cx="9144000" cy="593725"/>
          </a:xfrm>
          <a:prstGeom prst="rect">
            <a:avLst/>
          </a:prstGeom>
          <a:noFill/>
          <a:ln w="9525">
            <a:noFill/>
            <a:miter lim="800000"/>
            <a:headEnd/>
            <a:tailEnd/>
          </a:ln>
          <a:effectLst/>
        </p:spPr>
        <p:txBody>
          <a:bodyPr>
            <a:spAutoFit/>
          </a:bodyPr>
          <a:lstStyle/>
          <a:p>
            <a:pPr algn="l" eaLnBrk="1" hangingPunct="1">
              <a:lnSpc>
                <a:spcPct val="100000"/>
              </a:lnSpc>
            </a:pPr>
            <a:r>
              <a:rPr lang="en-US" sz="900" b="0" dirty="0">
                <a:solidFill>
                  <a:schemeClr val="tx1"/>
                </a:solidFill>
                <a:cs typeface="Times New Roman" pitchFamily="18" charset="0"/>
              </a:rPr>
              <a:t> </a:t>
            </a:r>
            <a:endParaRPr lang="en-US" sz="1200" b="0" dirty="0">
              <a:solidFill>
                <a:schemeClr val="tx1"/>
              </a:solidFill>
              <a:latin typeface="Times New Roman" pitchFamily="18" charset="0"/>
              <a:cs typeface="Times New Roman" pitchFamily="18" charset="0"/>
            </a:endParaRPr>
          </a:p>
          <a:p>
            <a:pPr algn="l">
              <a:lnSpc>
                <a:spcPct val="100000"/>
              </a:lnSpc>
            </a:pPr>
            <a:endParaRPr lang="en-US" b="0" dirty="0">
              <a:solidFill>
                <a:schemeClr val="tx1"/>
              </a:solidFill>
              <a:latin typeface="Times New Roman" pitchFamily="18" charset="0"/>
            </a:endParaRPr>
          </a:p>
        </p:txBody>
      </p:sp>
      <p:graphicFrame>
        <p:nvGraphicFramePr>
          <p:cNvPr id="664583" name="Group 7"/>
          <p:cNvGraphicFramePr>
            <a:graphicFrameLocks noGrp="1"/>
          </p:cNvGraphicFramePr>
          <p:nvPr>
            <p:extLst>
              <p:ext uri="{D42A27DB-BD31-4B8C-83A1-F6EECF244321}">
                <p14:modId xmlns:p14="http://schemas.microsoft.com/office/powerpoint/2010/main" val="1417775689"/>
              </p:ext>
            </p:extLst>
          </p:nvPr>
        </p:nvGraphicFramePr>
        <p:xfrm>
          <a:off x="685800" y="1600200"/>
          <a:ext cx="7772400" cy="4592638"/>
        </p:xfrm>
        <a:graphic>
          <a:graphicData uri="http://schemas.openxmlformats.org/drawingml/2006/table">
            <a:tbl>
              <a:tblPr/>
              <a:tblGrid>
                <a:gridCol w="16002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850900">
                  <a:extLst>
                    <a:ext uri="{9D8B030D-6E8A-4147-A177-3AD203B41FA5}">
                      <a16:colId xmlns:a16="http://schemas.microsoft.com/office/drawing/2014/main" val="20003"/>
                    </a:ext>
                  </a:extLst>
                </a:gridCol>
                <a:gridCol w="973138">
                  <a:extLst>
                    <a:ext uri="{9D8B030D-6E8A-4147-A177-3AD203B41FA5}">
                      <a16:colId xmlns:a16="http://schemas.microsoft.com/office/drawing/2014/main" val="20004"/>
                    </a:ext>
                  </a:extLst>
                </a:gridCol>
                <a:gridCol w="892175">
                  <a:extLst>
                    <a:ext uri="{9D8B030D-6E8A-4147-A177-3AD203B41FA5}">
                      <a16:colId xmlns:a16="http://schemas.microsoft.com/office/drawing/2014/main" val="20005"/>
                    </a:ext>
                  </a:extLst>
                </a:gridCol>
                <a:gridCol w="890587">
                  <a:extLst>
                    <a:ext uri="{9D8B030D-6E8A-4147-A177-3AD203B41FA5}">
                      <a16:colId xmlns:a16="http://schemas.microsoft.com/office/drawing/2014/main" val="20006"/>
                    </a:ext>
                  </a:extLst>
                </a:gridCol>
                <a:gridCol w="965200">
                  <a:extLst>
                    <a:ext uri="{9D8B030D-6E8A-4147-A177-3AD203B41FA5}">
                      <a16:colId xmlns:a16="http://schemas.microsoft.com/office/drawing/2014/main" val="20007"/>
                    </a:ext>
                  </a:extLst>
                </a:gridCol>
              </a:tblGrid>
              <a:tr h="990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DOCUMENT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AFI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16-1001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ARMY AR 5-11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SECNAVI 5200.40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DRAFT SECNAVI 5200.40A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DODI 5000.61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DMSO VV&amp;A RPG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ARMY PAM 5-11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600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V&amp;V PLAN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600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V&amp;V REPORT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6016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ACCREDITATION PLAN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r h="600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ACCREDITATION REPORT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4"/>
                  </a:ext>
                </a:extLst>
              </a:tr>
              <a:tr h="600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SIMULATION SUPPORT PLAN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5"/>
                  </a:ext>
                </a:extLst>
              </a:tr>
              <a:tr h="600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METADATA TABLES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a:ln>
                          <a:noFill/>
                        </a:ln>
                        <a:solidFill>
                          <a:srgbClr val="000000"/>
                        </a:solidFill>
                        <a:effectLst/>
                        <a:latin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a:ln>
                            <a:noFill/>
                          </a:ln>
                          <a:solidFill>
                            <a:srgbClr val="000000"/>
                          </a:solidFill>
                          <a:effectLst/>
                          <a:latin typeface="Arial" pitchFamily="34" charset="0"/>
                        </a:rPr>
                        <a:t>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6"/>
                  </a:ext>
                </a:extLst>
              </a:tr>
            </a:tbl>
          </a:graphicData>
        </a:graphic>
      </p:graphicFrame>
      <p:sp>
        <p:nvSpPr>
          <p:cNvPr id="2" name="Slide Number Placeholder 1">
            <a:extLst>
              <a:ext uri="{FF2B5EF4-FFF2-40B4-BE49-F238E27FC236}">
                <a16:creationId xmlns:a16="http://schemas.microsoft.com/office/drawing/2014/main" id="{796AD89A-D51D-95A1-1DAA-0D381B56ABA4}"/>
              </a:ext>
            </a:extLst>
          </p:cNvPr>
          <p:cNvSpPr>
            <a:spLocks noGrp="1"/>
          </p:cNvSpPr>
          <p:nvPr>
            <p:ph type="sldNum" sz="quarter" idx="12"/>
          </p:nvPr>
        </p:nvSpPr>
        <p:spPr/>
        <p:txBody>
          <a:bodyPr/>
          <a:lstStyle/>
          <a:p>
            <a:fld id="{C1DA28E7-6C27-414B-9E47-196AFE27788E}" type="slidenum">
              <a:rPr lang="en-US" smtClean="0"/>
              <a:t>39</a:t>
            </a:fld>
            <a:endParaRPr lang="en-US" dirty="0"/>
          </a:p>
        </p:txBody>
      </p:sp>
      <p:sp>
        <p:nvSpPr>
          <p:cNvPr id="8" name="Title 1">
            <a:extLst>
              <a:ext uri="{FF2B5EF4-FFF2-40B4-BE49-F238E27FC236}">
                <a16:creationId xmlns:a16="http://schemas.microsoft.com/office/drawing/2014/main" id="{1F7D1602-0CD8-C62E-91E2-C8393011EAED}"/>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VV&amp;A Documentation Requirements</a:t>
            </a:r>
            <a:endParaRPr lang="en-US"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AC6BD9D-45EE-3A64-3B33-44AE961816AE}"/>
              </a:ext>
            </a:extLst>
          </p:cNvPr>
          <p:cNvGrpSpPr/>
          <p:nvPr/>
        </p:nvGrpSpPr>
        <p:grpSpPr>
          <a:xfrm>
            <a:off x="1544682" y="1676400"/>
            <a:ext cx="6057900" cy="3962400"/>
            <a:chOff x="1562100" y="1371600"/>
            <a:chExt cx="6057900" cy="3962400"/>
          </a:xfrm>
        </p:grpSpPr>
        <p:graphicFrame>
          <p:nvGraphicFramePr>
            <p:cNvPr id="690176" name="Object 1024">
              <a:hlinkClick r:id="" action="ppaction://ole?verb=0"/>
            </p:cNvPr>
            <p:cNvGraphicFramePr>
              <a:graphicFrameLocks/>
            </p:cNvGraphicFramePr>
            <p:nvPr>
              <p:extLst>
                <p:ext uri="{D42A27DB-BD31-4B8C-83A1-F6EECF244321}">
                  <p14:modId xmlns:p14="http://schemas.microsoft.com/office/powerpoint/2010/main" val="2522902140"/>
                </p:ext>
              </p:extLst>
            </p:nvPr>
          </p:nvGraphicFramePr>
          <p:xfrm>
            <a:off x="3619500" y="2057400"/>
            <a:ext cx="1905000" cy="2724150"/>
          </p:xfrm>
          <a:graphic>
            <a:graphicData uri="http://schemas.openxmlformats.org/presentationml/2006/ole">
              <mc:AlternateContent xmlns:mc="http://schemas.openxmlformats.org/markup-compatibility/2006">
                <mc:Choice xmlns:v="urn:schemas-microsoft-com:vml" Requires="v">
                  <p:oleObj name="Microsoft ClipArt Gallery" r:id="rId3" imgW="3820680" imgH="5460840" progId="">
                    <p:embed/>
                  </p:oleObj>
                </mc:Choice>
                <mc:Fallback>
                  <p:oleObj name="Microsoft ClipArt Gallery" r:id="rId3" imgW="3820680" imgH="5460840" progId="">
                    <p:embed/>
                    <p:pic>
                      <p:nvPicPr>
                        <p:cNvPr id="0" name="Picture 102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9500" y="2057400"/>
                          <a:ext cx="1905000" cy="2724150"/>
                        </a:xfrm>
                        <a:prstGeom prst="rect">
                          <a:avLst/>
                        </a:prstGeom>
                        <a:noFill/>
                        <a:ln>
                          <a:noFill/>
                        </a:ln>
                        <a:effectLst/>
                        <a:extLst>
                          <a:ext uri="{909E8E84-426E-40DD-AFC4-6F175D3DCCD1}">
                            <a14:hiddenFill xmlns:a14="http://schemas.microsoft.com/office/drawing/2010/main">
                              <a:solidFill>
                                <a:srgbClr val="001A6A"/>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9204" name="AutoShape 4"/>
            <p:cNvSpPr>
              <a:spLocks noChangeArrowheads="1"/>
            </p:cNvSpPr>
            <p:nvPr/>
          </p:nvSpPr>
          <p:spPr bwMode="ltGray">
            <a:xfrm flipH="1">
              <a:off x="5638800" y="1676400"/>
              <a:ext cx="1981200" cy="798513"/>
            </a:xfrm>
            <a:prstGeom prst="wedgeRoundRectCallout">
              <a:avLst>
                <a:gd name="adj1" fmla="val 83171"/>
                <a:gd name="adj2" fmla="val 59741"/>
                <a:gd name="adj3" fmla="val 16667"/>
              </a:avLst>
            </a:prstGeom>
            <a:solidFill>
              <a:srgbClr val="FFFF00"/>
            </a:solidFill>
            <a:ln w="38100">
              <a:solidFill>
                <a:schemeClr val="accent1"/>
              </a:solidFill>
              <a:miter lim="800000"/>
              <a:headEnd/>
              <a:tailEnd/>
            </a:ln>
            <a:effectLst/>
          </p:spPr>
          <p:txBody>
            <a:bodyPr anchor="ctr"/>
            <a:lstStyle/>
            <a:p>
              <a:pPr>
                <a:spcBef>
                  <a:spcPct val="50000"/>
                </a:spcBef>
              </a:pPr>
              <a:r>
                <a:rPr lang="en-US" sz="1800" dirty="0">
                  <a:solidFill>
                    <a:srgbClr val="0033CC"/>
                  </a:solidFill>
                </a:rPr>
                <a:t>How is it “Measured”?</a:t>
              </a:r>
            </a:p>
          </p:txBody>
        </p:sp>
        <p:sp>
          <p:nvSpPr>
            <p:cNvPr id="179205" name="AutoShape 5"/>
            <p:cNvSpPr>
              <a:spLocks noChangeArrowheads="1"/>
            </p:cNvSpPr>
            <p:nvPr/>
          </p:nvSpPr>
          <p:spPr bwMode="ltGray">
            <a:xfrm>
              <a:off x="1562100" y="1657350"/>
              <a:ext cx="1905000" cy="798513"/>
            </a:xfrm>
            <a:prstGeom prst="wedgeRoundRectCallout">
              <a:avLst>
                <a:gd name="adj1" fmla="val 83250"/>
                <a:gd name="adj2" fmla="val 62921"/>
                <a:gd name="adj3" fmla="val 16667"/>
              </a:avLst>
            </a:prstGeom>
            <a:solidFill>
              <a:srgbClr val="FFFF00"/>
            </a:solidFill>
            <a:ln w="38100">
              <a:solidFill>
                <a:schemeClr val="accent1"/>
              </a:solidFill>
              <a:miter lim="800000"/>
              <a:headEnd/>
              <a:tailEnd/>
            </a:ln>
            <a:effectLst/>
          </p:spPr>
          <p:txBody>
            <a:bodyPr anchor="ctr"/>
            <a:lstStyle/>
            <a:p>
              <a:pPr>
                <a:spcBef>
                  <a:spcPct val="50000"/>
                </a:spcBef>
              </a:pPr>
              <a:r>
                <a:rPr lang="en-US" sz="1800" dirty="0">
                  <a:solidFill>
                    <a:srgbClr val="0033CC"/>
                  </a:solidFill>
                </a:rPr>
                <a:t>What is M&amp;S “Credibility”?</a:t>
              </a:r>
            </a:p>
          </p:txBody>
        </p:sp>
        <p:sp>
          <p:nvSpPr>
            <p:cNvPr id="179206" name="AutoShape 6"/>
            <p:cNvSpPr>
              <a:spLocks noChangeArrowheads="1"/>
            </p:cNvSpPr>
            <p:nvPr/>
          </p:nvSpPr>
          <p:spPr bwMode="ltGray">
            <a:xfrm>
              <a:off x="5638800" y="4343400"/>
              <a:ext cx="1981200" cy="990600"/>
            </a:xfrm>
            <a:prstGeom prst="wedgeRoundRectCallout">
              <a:avLst>
                <a:gd name="adj1" fmla="val -74519"/>
                <a:gd name="adj2" fmla="val -142787"/>
                <a:gd name="adj3" fmla="val 16667"/>
              </a:avLst>
            </a:prstGeom>
            <a:solidFill>
              <a:srgbClr val="FFFF00"/>
            </a:solidFill>
            <a:ln w="38100">
              <a:solidFill>
                <a:schemeClr val="accent1"/>
              </a:solidFill>
              <a:miter lim="800000"/>
              <a:headEnd type="none" w="sm" len="sm"/>
              <a:tailEnd type="none" w="sm" len="sm"/>
            </a:ln>
            <a:effectLst/>
          </p:spPr>
          <p:txBody>
            <a:bodyPr anchor="ctr"/>
            <a:lstStyle/>
            <a:p>
              <a:pPr>
                <a:spcBef>
                  <a:spcPct val="50000"/>
                </a:spcBef>
              </a:pPr>
              <a:r>
                <a:rPr lang="en-US" sz="1800" dirty="0">
                  <a:solidFill>
                    <a:srgbClr val="0033CC"/>
                  </a:solidFill>
                </a:rPr>
                <a:t>How Does All This Relate to “VV&amp;A”?</a:t>
              </a:r>
            </a:p>
          </p:txBody>
        </p:sp>
        <p:sp>
          <p:nvSpPr>
            <p:cNvPr id="179207" name="AutoShape 7"/>
            <p:cNvSpPr>
              <a:spLocks noChangeArrowheads="1"/>
            </p:cNvSpPr>
            <p:nvPr/>
          </p:nvSpPr>
          <p:spPr bwMode="ltGray">
            <a:xfrm>
              <a:off x="1601788" y="4281488"/>
              <a:ext cx="1825625" cy="1020762"/>
            </a:xfrm>
            <a:prstGeom prst="wedgeRoundRectCallout">
              <a:avLst>
                <a:gd name="adj1" fmla="val 86023"/>
                <a:gd name="adj2" fmla="val -148894"/>
                <a:gd name="adj3" fmla="val 16667"/>
              </a:avLst>
            </a:prstGeom>
            <a:solidFill>
              <a:srgbClr val="FFFF00"/>
            </a:solidFill>
            <a:ln w="38100">
              <a:solidFill>
                <a:schemeClr val="accent1"/>
              </a:solidFill>
              <a:miter lim="800000"/>
              <a:headEnd type="none" w="sm" len="sm"/>
              <a:tailEnd type="none" w="sm" len="sm"/>
            </a:ln>
            <a:effectLst/>
          </p:spPr>
          <p:txBody>
            <a:bodyPr anchor="ctr">
              <a:spAutoFit/>
            </a:bodyPr>
            <a:lstStyle/>
            <a:p>
              <a:pPr>
                <a:lnSpc>
                  <a:spcPct val="100000"/>
                </a:lnSpc>
              </a:pPr>
              <a:r>
                <a:rPr lang="en-US" sz="1800" dirty="0">
                  <a:solidFill>
                    <a:srgbClr val="0033CC"/>
                  </a:solidFill>
                </a:rPr>
                <a:t>How Much Credibility is “Enough”?</a:t>
              </a:r>
            </a:p>
          </p:txBody>
        </p:sp>
        <p:sp>
          <p:nvSpPr>
            <p:cNvPr id="179208" name="Text Box 8"/>
            <p:cNvSpPr txBox="1">
              <a:spLocks noChangeArrowheads="1"/>
            </p:cNvSpPr>
            <p:nvPr/>
          </p:nvSpPr>
          <p:spPr bwMode="auto">
            <a:xfrm>
              <a:off x="4344988" y="1371600"/>
              <a:ext cx="438150" cy="641350"/>
            </a:xfrm>
            <a:prstGeom prst="rect">
              <a:avLst/>
            </a:prstGeom>
            <a:noFill/>
            <a:ln w="12700">
              <a:noFill/>
              <a:miter lim="800000"/>
              <a:headEnd type="none" w="sm" len="sm"/>
              <a:tailEnd type="none" w="sm" len="sm"/>
            </a:ln>
            <a:effectLst/>
          </p:spPr>
          <p:txBody>
            <a:bodyPr wrap="none">
              <a:spAutoFit/>
            </a:bodyPr>
            <a:lstStyle/>
            <a:p>
              <a:pPr algn="l">
                <a:lnSpc>
                  <a:spcPct val="100000"/>
                </a:lnSpc>
              </a:pPr>
              <a:r>
                <a:rPr lang="en-US" sz="3600" b="0" dirty="0">
                  <a:solidFill>
                    <a:schemeClr val="tx1"/>
                  </a:solidFill>
                </a:rPr>
                <a:t>?</a:t>
              </a:r>
            </a:p>
          </p:txBody>
        </p:sp>
      </p:grpSp>
      <p:sp>
        <p:nvSpPr>
          <p:cNvPr id="9" name="Title 1">
            <a:extLst>
              <a:ext uri="{FF2B5EF4-FFF2-40B4-BE49-F238E27FC236}">
                <a16:creationId xmlns:a16="http://schemas.microsoft.com/office/drawing/2014/main" id="{1432093A-C8FD-F4F4-1BA0-5E43EDCBC431}"/>
              </a:ext>
            </a:extLst>
          </p:cNvPr>
          <p:cNvSpPr txBox="1">
            <a:spLocks/>
          </p:cNvSpPr>
          <p:nvPr/>
        </p:nvSpPr>
        <p:spPr>
          <a:xfrm>
            <a:off x="628650" y="438835"/>
            <a:ext cx="7886700" cy="646331"/>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M&amp;S Credibility</a:t>
            </a:r>
          </a:p>
        </p:txBody>
      </p:sp>
      <p:sp>
        <p:nvSpPr>
          <p:cNvPr id="3" name="Slide Number Placeholder 2">
            <a:extLst>
              <a:ext uri="{FF2B5EF4-FFF2-40B4-BE49-F238E27FC236}">
                <a16:creationId xmlns:a16="http://schemas.microsoft.com/office/drawing/2014/main" id="{B63E94A3-BAE9-A45A-99E2-0F0D3C8EC8F5}"/>
              </a:ext>
            </a:extLst>
          </p:cNvPr>
          <p:cNvSpPr>
            <a:spLocks noGrp="1"/>
          </p:cNvSpPr>
          <p:nvPr>
            <p:ph type="sldNum" sz="quarter" idx="12"/>
          </p:nvPr>
        </p:nvSpPr>
        <p:spPr/>
        <p:txBody>
          <a:bodyPr/>
          <a:lstStyle/>
          <a:p>
            <a:fld id="{C1DA28E7-6C27-414B-9E47-196AFE27788E}" type="slidenum">
              <a:rPr lang="en-US" smtClean="0"/>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C287BF1-B714-3F91-9B61-B3AAA08B682C}"/>
              </a:ext>
            </a:extLst>
          </p:cNvPr>
          <p:cNvGrpSpPr>
            <a:grpSpLocks noChangeAspect="1"/>
          </p:cNvGrpSpPr>
          <p:nvPr/>
        </p:nvGrpSpPr>
        <p:grpSpPr>
          <a:xfrm>
            <a:off x="161925" y="1201094"/>
            <a:ext cx="8677275" cy="5152995"/>
            <a:chOff x="9525" y="990600"/>
            <a:chExt cx="8982075" cy="5334000"/>
          </a:xfrm>
        </p:grpSpPr>
        <p:sp>
          <p:nvSpPr>
            <p:cNvPr id="577538" name="Rectangle 2"/>
            <p:cNvSpPr>
              <a:spLocks noChangeArrowheads="1"/>
            </p:cNvSpPr>
            <p:nvPr/>
          </p:nvSpPr>
          <p:spPr bwMode="auto">
            <a:xfrm>
              <a:off x="4532313" y="3613150"/>
              <a:ext cx="4383087" cy="2711450"/>
            </a:xfrm>
            <a:prstGeom prst="rect">
              <a:avLst/>
            </a:prstGeom>
            <a:solidFill>
              <a:srgbClr val="FFFFCC"/>
            </a:solidFill>
            <a:ln w="28575">
              <a:solidFill>
                <a:schemeClr val="accent1"/>
              </a:solidFill>
              <a:miter lim="800000"/>
              <a:headEnd type="none" w="sm" len="sm"/>
              <a:tailEnd type="none" w="sm" len="sm"/>
            </a:ln>
            <a:effectLst/>
          </p:spPr>
          <p:txBody>
            <a:bodyPr wrap="none" anchor="ctr"/>
            <a:lstStyle/>
            <a:p>
              <a:endParaRPr lang="en-US" dirty="0"/>
            </a:p>
          </p:txBody>
        </p:sp>
        <p:sp>
          <p:nvSpPr>
            <p:cNvPr id="577540" name="Line 4"/>
            <p:cNvSpPr>
              <a:spLocks noChangeShapeType="1"/>
            </p:cNvSpPr>
            <p:nvPr/>
          </p:nvSpPr>
          <p:spPr bwMode="auto">
            <a:xfrm>
              <a:off x="4572000" y="990600"/>
              <a:ext cx="0" cy="5334000"/>
            </a:xfrm>
            <a:prstGeom prst="line">
              <a:avLst/>
            </a:prstGeom>
            <a:noFill/>
            <a:ln w="57150">
              <a:solidFill>
                <a:schemeClr val="accent1"/>
              </a:solidFill>
              <a:round/>
              <a:headEnd/>
              <a:tailEnd/>
            </a:ln>
            <a:effectLst/>
          </p:spPr>
          <p:txBody>
            <a:bodyPr wrap="none" anchor="ctr"/>
            <a:lstStyle/>
            <a:p>
              <a:endParaRPr lang="en-US" dirty="0"/>
            </a:p>
          </p:txBody>
        </p:sp>
        <p:sp>
          <p:nvSpPr>
            <p:cNvPr id="577541" name="Line 5"/>
            <p:cNvSpPr>
              <a:spLocks noChangeShapeType="1"/>
            </p:cNvSpPr>
            <p:nvPr/>
          </p:nvSpPr>
          <p:spPr bwMode="auto">
            <a:xfrm rot="5400000">
              <a:off x="4572000" y="-457200"/>
              <a:ext cx="0" cy="8229600"/>
            </a:xfrm>
            <a:prstGeom prst="line">
              <a:avLst/>
            </a:prstGeom>
            <a:noFill/>
            <a:ln w="57150">
              <a:solidFill>
                <a:schemeClr val="accent1"/>
              </a:solidFill>
              <a:round/>
              <a:headEnd/>
              <a:tailEnd/>
            </a:ln>
            <a:effectLst/>
          </p:spPr>
          <p:txBody>
            <a:bodyPr wrap="none" anchor="ctr"/>
            <a:lstStyle/>
            <a:p>
              <a:endParaRPr lang="en-US" dirty="0"/>
            </a:p>
          </p:txBody>
        </p:sp>
        <p:graphicFrame>
          <p:nvGraphicFramePr>
            <p:cNvPr id="703488" name="Object 0"/>
            <p:cNvGraphicFramePr>
              <a:graphicFrameLocks noChangeAspect="1"/>
            </p:cNvGraphicFramePr>
            <p:nvPr>
              <p:extLst>
                <p:ext uri="{D42A27DB-BD31-4B8C-83A1-F6EECF244321}">
                  <p14:modId xmlns:p14="http://schemas.microsoft.com/office/powerpoint/2010/main" val="2704896829"/>
                </p:ext>
              </p:extLst>
            </p:nvPr>
          </p:nvGraphicFramePr>
          <p:xfrm>
            <a:off x="457200" y="1331913"/>
            <a:ext cx="1524000" cy="1374775"/>
          </p:xfrm>
          <a:graphic>
            <a:graphicData uri="http://schemas.openxmlformats.org/presentationml/2006/ole">
              <mc:AlternateContent xmlns:mc="http://schemas.openxmlformats.org/markup-compatibility/2006">
                <mc:Choice xmlns:v="urn:schemas-microsoft-com:vml" Requires="v">
                  <p:oleObj name="Clip" r:id="rId3" imgW="3733800" imgH="3365500" progId="">
                    <p:embed/>
                  </p:oleObj>
                </mc:Choice>
                <mc:Fallback>
                  <p:oleObj name="Clip" r:id="rId3" imgW="3733800" imgH="3365500" progId="">
                    <p:embed/>
                    <p:pic>
                      <p:nvPicPr>
                        <p:cNvPr id="703488"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331913"/>
                          <a:ext cx="1524000" cy="1374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7543" name="Text Box 7"/>
            <p:cNvSpPr txBox="1">
              <a:spLocks noChangeArrowheads="1"/>
            </p:cNvSpPr>
            <p:nvPr/>
          </p:nvSpPr>
          <p:spPr bwMode="auto">
            <a:xfrm>
              <a:off x="2019300" y="1308100"/>
              <a:ext cx="2362200" cy="1082675"/>
            </a:xfrm>
            <a:prstGeom prst="rect">
              <a:avLst/>
            </a:prstGeom>
            <a:noFill/>
            <a:ln w="12700">
              <a:noFill/>
              <a:miter lim="800000"/>
              <a:headEnd/>
              <a:tailEnd/>
            </a:ln>
            <a:effectLst/>
          </p:spPr>
          <p:txBody>
            <a:bodyPr>
              <a:spAutoFit/>
            </a:bodyPr>
            <a:lstStyle/>
            <a:p>
              <a:pPr algn="l"/>
              <a:r>
                <a:rPr lang="en-US" sz="1200" dirty="0">
                  <a:solidFill>
                    <a:srgbClr val="FF3300"/>
                  </a:solidFill>
                  <a:latin typeface="Helvetica" pitchFamily="34" charset="0"/>
                </a:rPr>
                <a:t>Funds the development, </a:t>
              </a:r>
              <a:r>
                <a:rPr lang="en-US" sz="1200" dirty="0">
                  <a:solidFill>
                    <a:srgbClr val="000000"/>
                  </a:solidFill>
                  <a:latin typeface="Helvetica" pitchFamily="34" charset="0"/>
                </a:rPr>
                <a:t>(or modification) and use of M&amp;S for his specific application.</a:t>
              </a:r>
            </a:p>
            <a:p>
              <a:pPr algn="l"/>
              <a:endParaRPr lang="en-US" sz="1200" dirty="0">
                <a:solidFill>
                  <a:srgbClr val="000000"/>
                </a:solidFill>
                <a:latin typeface="Helvetica" pitchFamily="34" charset="0"/>
              </a:endParaRPr>
            </a:p>
            <a:p>
              <a:pPr algn="l"/>
              <a:r>
                <a:rPr lang="en-US" sz="1200" u="sng" dirty="0">
                  <a:solidFill>
                    <a:srgbClr val="000000"/>
                  </a:solidFill>
                  <a:latin typeface="Helvetica" pitchFamily="34" charset="0"/>
                </a:rPr>
                <a:t>Has the most to lose</a:t>
              </a:r>
              <a:r>
                <a:rPr lang="en-US" sz="1200" dirty="0">
                  <a:solidFill>
                    <a:srgbClr val="000000"/>
                  </a:solidFill>
                  <a:latin typeface="Helvetica" pitchFamily="34" charset="0"/>
                </a:rPr>
                <a:t> if M&amp;S results aren’t believable.</a:t>
              </a:r>
            </a:p>
          </p:txBody>
        </p:sp>
        <p:sp>
          <p:nvSpPr>
            <p:cNvPr id="577544" name="Text Box 8"/>
            <p:cNvSpPr txBox="1">
              <a:spLocks noChangeArrowheads="1"/>
            </p:cNvSpPr>
            <p:nvPr/>
          </p:nvSpPr>
          <p:spPr bwMode="auto">
            <a:xfrm>
              <a:off x="9525" y="2724150"/>
              <a:ext cx="2433638" cy="889000"/>
            </a:xfrm>
            <a:prstGeom prst="rect">
              <a:avLst/>
            </a:prstGeom>
            <a:noFill/>
            <a:ln w="12700">
              <a:noFill/>
              <a:miter lim="800000"/>
              <a:headEnd/>
              <a:tailEnd/>
            </a:ln>
            <a:effectLst/>
          </p:spPr>
          <p:txBody>
            <a:bodyPr wrap="none">
              <a:spAutoFit/>
            </a:bodyPr>
            <a:lstStyle/>
            <a:p>
              <a:r>
                <a:rPr lang="en-US" sz="1400" dirty="0">
                  <a:solidFill>
                    <a:srgbClr val="0000FF"/>
                  </a:solidFill>
                  <a:latin typeface="Helvetica" pitchFamily="34" charset="0"/>
                </a:rPr>
                <a:t>M&amp;S USER</a:t>
              </a:r>
            </a:p>
            <a:p>
              <a:endParaRPr lang="en-US" sz="1400" dirty="0">
                <a:solidFill>
                  <a:srgbClr val="0000FF"/>
                </a:solidFill>
                <a:latin typeface="Helvetica" pitchFamily="34" charset="0"/>
              </a:endParaRPr>
            </a:p>
            <a:p>
              <a:r>
                <a:rPr lang="en-US" sz="1400" dirty="0">
                  <a:solidFill>
                    <a:srgbClr val="0000FF"/>
                  </a:solidFill>
                  <a:latin typeface="Helvetica" pitchFamily="34" charset="0"/>
                </a:rPr>
                <a:t>Simulation Proponent</a:t>
              </a:r>
            </a:p>
            <a:p>
              <a:r>
                <a:rPr lang="en-US" sz="1600" dirty="0">
                  <a:solidFill>
                    <a:srgbClr val="FF0000"/>
                  </a:solidFill>
                  <a:latin typeface="Helvetica" pitchFamily="34" charset="0"/>
                </a:rPr>
                <a:t>Accreditation Authority</a:t>
              </a:r>
            </a:p>
          </p:txBody>
        </p:sp>
        <p:graphicFrame>
          <p:nvGraphicFramePr>
            <p:cNvPr id="703489" name="Object 1"/>
            <p:cNvGraphicFramePr>
              <a:graphicFrameLocks noChangeAspect="1"/>
            </p:cNvGraphicFramePr>
            <p:nvPr>
              <p:extLst>
                <p:ext uri="{D42A27DB-BD31-4B8C-83A1-F6EECF244321}">
                  <p14:modId xmlns:p14="http://schemas.microsoft.com/office/powerpoint/2010/main" val="714959948"/>
                </p:ext>
              </p:extLst>
            </p:nvPr>
          </p:nvGraphicFramePr>
          <p:xfrm>
            <a:off x="7010400" y="4648200"/>
            <a:ext cx="1676400" cy="1484313"/>
          </p:xfrm>
          <a:graphic>
            <a:graphicData uri="http://schemas.openxmlformats.org/presentationml/2006/ole">
              <mc:AlternateContent xmlns:mc="http://schemas.openxmlformats.org/markup-compatibility/2006">
                <mc:Choice xmlns:v="urn:schemas-microsoft-com:vml" Requires="v">
                  <p:oleObj name="Clip" r:id="rId5" imgW="3962400" imgH="3505200" progId="">
                    <p:embed/>
                  </p:oleObj>
                </mc:Choice>
                <mc:Fallback>
                  <p:oleObj name="Clip" r:id="rId5" imgW="3962400" imgH="3505200" progId="">
                    <p:embed/>
                    <p:pic>
                      <p:nvPicPr>
                        <p:cNvPr id="703489"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0400" y="4648200"/>
                          <a:ext cx="1676400" cy="1484313"/>
                        </a:xfrm>
                        <a:prstGeom prst="rect">
                          <a:avLst/>
                        </a:prstGeom>
                        <a:noFill/>
                        <a:extLst>
                          <a:ext uri="{909E8E84-426E-40DD-AFC4-6F175D3DCCD1}">
                            <a14:hiddenFill xmlns:a14="http://schemas.microsoft.com/office/drawing/2010/main">
                              <a:solidFill>
                                <a:schemeClr val="accent1"/>
                              </a:solidFill>
                            </a14:hiddenFill>
                          </a:ext>
                        </a:extLst>
                      </p:spPr>
                    </p:pic>
                  </p:oleObj>
                </mc:Fallback>
              </mc:AlternateContent>
            </a:graphicData>
          </a:graphic>
        </p:graphicFrame>
        <p:sp>
          <p:nvSpPr>
            <p:cNvPr id="577546" name="Text Box 10"/>
            <p:cNvSpPr txBox="1">
              <a:spLocks noChangeArrowheads="1"/>
            </p:cNvSpPr>
            <p:nvPr/>
          </p:nvSpPr>
          <p:spPr bwMode="auto">
            <a:xfrm>
              <a:off x="7207250" y="4191000"/>
              <a:ext cx="1282700" cy="476250"/>
            </a:xfrm>
            <a:prstGeom prst="rect">
              <a:avLst/>
            </a:prstGeom>
            <a:noFill/>
            <a:ln w="12700">
              <a:noFill/>
              <a:miter lim="800000"/>
              <a:headEnd/>
              <a:tailEnd/>
            </a:ln>
            <a:effectLst/>
          </p:spPr>
          <p:txBody>
            <a:bodyPr wrap="none">
              <a:spAutoFit/>
            </a:bodyPr>
            <a:lstStyle/>
            <a:p>
              <a:r>
                <a:rPr lang="en-US" sz="1400" dirty="0">
                  <a:solidFill>
                    <a:srgbClr val="0000FF"/>
                  </a:solidFill>
                  <a:latin typeface="Helvetica" pitchFamily="34" charset="0"/>
                </a:rPr>
                <a:t>M&amp;S</a:t>
              </a:r>
            </a:p>
            <a:p>
              <a:r>
                <a:rPr lang="en-US" sz="1400" dirty="0">
                  <a:solidFill>
                    <a:srgbClr val="0000FF"/>
                  </a:solidFill>
                  <a:latin typeface="Helvetica" pitchFamily="34" charset="0"/>
                </a:rPr>
                <a:t>DEVELOPER</a:t>
              </a:r>
            </a:p>
          </p:txBody>
        </p:sp>
        <p:sp>
          <p:nvSpPr>
            <p:cNvPr id="577547" name="Text Box 11"/>
            <p:cNvSpPr txBox="1">
              <a:spLocks noChangeArrowheads="1"/>
            </p:cNvSpPr>
            <p:nvPr/>
          </p:nvSpPr>
          <p:spPr bwMode="auto">
            <a:xfrm>
              <a:off x="4572000" y="4953000"/>
              <a:ext cx="2286000" cy="1174750"/>
            </a:xfrm>
            <a:prstGeom prst="rect">
              <a:avLst/>
            </a:prstGeom>
            <a:noFill/>
            <a:ln w="12700">
              <a:noFill/>
              <a:miter lim="800000"/>
              <a:headEnd/>
              <a:tailEnd/>
            </a:ln>
            <a:effectLst/>
          </p:spPr>
          <p:txBody>
            <a:bodyPr tIns="91440" bIns="91440">
              <a:spAutoFit/>
            </a:bodyPr>
            <a:lstStyle/>
            <a:p>
              <a:pPr algn="l"/>
              <a:r>
                <a:rPr lang="en-US" sz="1200" dirty="0">
                  <a:solidFill>
                    <a:srgbClr val="000000"/>
                  </a:solidFill>
                  <a:latin typeface="Helvetica" pitchFamily="34" charset="0"/>
                </a:rPr>
                <a:t>Typically works for the M&amp;S Program Manager.</a:t>
              </a:r>
            </a:p>
            <a:p>
              <a:pPr algn="l"/>
              <a:endParaRPr lang="en-US" sz="1200" dirty="0">
                <a:solidFill>
                  <a:srgbClr val="000000"/>
                </a:solidFill>
                <a:latin typeface="Helvetica" pitchFamily="34" charset="0"/>
              </a:endParaRPr>
            </a:p>
            <a:p>
              <a:pPr algn="l"/>
              <a:r>
                <a:rPr lang="en-US" sz="1200" dirty="0">
                  <a:solidFill>
                    <a:srgbClr val="FF3300"/>
                  </a:solidFill>
                  <a:latin typeface="Helvetica" pitchFamily="34" charset="0"/>
                </a:rPr>
                <a:t>Builds the software.</a:t>
              </a:r>
            </a:p>
            <a:p>
              <a:pPr algn="l"/>
              <a:endParaRPr lang="en-US" sz="1200" dirty="0">
                <a:solidFill>
                  <a:srgbClr val="FF3300"/>
                </a:solidFill>
                <a:latin typeface="Helvetica" pitchFamily="34" charset="0"/>
              </a:endParaRPr>
            </a:p>
            <a:p>
              <a:pPr algn="l"/>
              <a:r>
                <a:rPr lang="en-US" sz="1200" dirty="0">
                  <a:solidFill>
                    <a:srgbClr val="FF3300"/>
                  </a:solidFill>
                  <a:latin typeface="Helvetica" pitchFamily="34" charset="0"/>
                </a:rPr>
                <a:t>Performs V&amp;V activities.</a:t>
              </a:r>
            </a:p>
          </p:txBody>
        </p:sp>
        <p:sp>
          <p:nvSpPr>
            <p:cNvPr id="577548" name="Text Box 12"/>
            <p:cNvSpPr txBox="1">
              <a:spLocks noChangeArrowheads="1"/>
            </p:cNvSpPr>
            <p:nvPr/>
          </p:nvSpPr>
          <p:spPr bwMode="auto">
            <a:xfrm>
              <a:off x="7434263" y="2876550"/>
              <a:ext cx="1557337" cy="476250"/>
            </a:xfrm>
            <a:prstGeom prst="rect">
              <a:avLst/>
            </a:prstGeom>
            <a:noFill/>
            <a:ln w="12700">
              <a:noFill/>
              <a:miter lim="800000"/>
              <a:headEnd/>
              <a:tailEnd/>
            </a:ln>
            <a:effectLst/>
          </p:spPr>
          <p:txBody>
            <a:bodyPr wrap="none">
              <a:spAutoFit/>
            </a:bodyPr>
            <a:lstStyle/>
            <a:p>
              <a:r>
                <a:rPr lang="en-US" sz="1400" dirty="0">
                  <a:solidFill>
                    <a:srgbClr val="0000FF"/>
                  </a:solidFill>
                  <a:latin typeface="Helvetica" pitchFamily="34" charset="0"/>
                </a:rPr>
                <a:t>M&amp;S PROGRAM</a:t>
              </a:r>
            </a:p>
            <a:p>
              <a:r>
                <a:rPr lang="en-US" sz="1400" dirty="0">
                  <a:solidFill>
                    <a:srgbClr val="0000FF"/>
                  </a:solidFill>
                  <a:latin typeface="Helvetica" pitchFamily="34" charset="0"/>
                </a:rPr>
                <a:t>MANAGER</a:t>
              </a:r>
            </a:p>
          </p:txBody>
        </p:sp>
        <p:graphicFrame>
          <p:nvGraphicFramePr>
            <p:cNvPr id="703490" name="Object 2"/>
            <p:cNvGraphicFramePr>
              <a:graphicFrameLocks noChangeAspect="1"/>
            </p:cNvGraphicFramePr>
            <p:nvPr>
              <p:extLst>
                <p:ext uri="{D42A27DB-BD31-4B8C-83A1-F6EECF244321}">
                  <p14:modId xmlns:p14="http://schemas.microsoft.com/office/powerpoint/2010/main" val="2214085620"/>
                </p:ext>
              </p:extLst>
            </p:nvPr>
          </p:nvGraphicFramePr>
          <p:xfrm>
            <a:off x="7586663" y="1257300"/>
            <a:ext cx="1165225" cy="1524000"/>
          </p:xfrm>
          <a:graphic>
            <a:graphicData uri="http://schemas.openxmlformats.org/presentationml/2006/ole">
              <mc:AlternateContent xmlns:mc="http://schemas.openxmlformats.org/markup-compatibility/2006">
                <mc:Choice xmlns:v="urn:schemas-microsoft-com:vml" Requires="v">
                  <p:oleObj name="Clip" r:id="rId7" imgW="3810000" imgH="4978400" progId="">
                    <p:embed/>
                  </p:oleObj>
                </mc:Choice>
                <mc:Fallback>
                  <p:oleObj name="Clip" r:id="rId7" imgW="3810000" imgH="4978400" progId="">
                    <p:embed/>
                    <p:pic>
                      <p:nvPicPr>
                        <p:cNvPr id="70349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6663" y="1257300"/>
                          <a:ext cx="1165225"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7550" name="Text Box 14"/>
            <p:cNvSpPr txBox="1">
              <a:spLocks noChangeArrowheads="1"/>
            </p:cNvSpPr>
            <p:nvPr/>
          </p:nvSpPr>
          <p:spPr bwMode="auto">
            <a:xfrm>
              <a:off x="4572000" y="1143000"/>
              <a:ext cx="3124200" cy="1247775"/>
            </a:xfrm>
            <a:prstGeom prst="rect">
              <a:avLst/>
            </a:prstGeom>
            <a:noFill/>
            <a:ln w="12700">
              <a:noFill/>
              <a:miter lim="800000"/>
              <a:headEnd/>
              <a:tailEnd/>
            </a:ln>
            <a:effectLst/>
          </p:spPr>
          <p:txBody>
            <a:bodyPr>
              <a:spAutoFit/>
            </a:bodyPr>
            <a:lstStyle/>
            <a:p>
              <a:pPr algn="l"/>
              <a:r>
                <a:rPr lang="en-US" sz="1200" dirty="0">
                  <a:solidFill>
                    <a:srgbClr val="000000"/>
                  </a:solidFill>
                  <a:latin typeface="Helvetica" pitchFamily="34" charset="0"/>
                </a:rPr>
                <a:t>Typically works for the M&amp;S User</a:t>
              </a:r>
            </a:p>
            <a:p>
              <a:pPr algn="l"/>
              <a:endParaRPr lang="en-US" sz="1200" dirty="0">
                <a:solidFill>
                  <a:srgbClr val="000000"/>
                </a:solidFill>
                <a:latin typeface="Helvetica" pitchFamily="34" charset="0"/>
              </a:endParaRPr>
            </a:p>
            <a:p>
              <a:pPr algn="l"/>
              <a:r>
                <a:rPr lang="en-US" sz="1200" dirty="0">
                  <a:solidFill>
                    <a:srgbClr val="FF3300"/>
                  </a:solidFill>
                  <a:latin typeface="Helvetica" pitchFamily="34" charset="0"/>
                </a:rPr>
                <a:t>Manages the M&amp;S development effort.</a:t>
              </a:r>
            </a:p>
            <a:p>
              <a:pPr algn="l"/>
              <a:endParaRPr lang="en-US" sz="1200" dirty="0">
                <a:solidFill>
                  <a:srgbClr val="FF3300"/>
                </a:solidFill>
                <a:latin typeface="Helvetica" pitchFamily="34" charset="0"/>
              </a:endParaRPr>
            </a:p>
            <a:p>
              <a:pPr algn="l"/>
              <a:r>
                <a:rPr lang="en-US" sz="1200" dirty="0">
                  <a:solidFill>
                    <a:srgbClr val="000000"/>
                  </a:solidFill>
                  <a:latin typeface="Helvetica" pitchFamily="34" charset="0"/>
                </a:rPr>
                <a:t>Ensures that the User’s M&amp;S requirements are accurately</a:t>
              </a:r>
            </a:p>
            <a:p>
              <a:pPr algn="l"/>
              <a:r>
                <a:rPr lang="en-US" sz="1200" dirty="0">
                  <a:solidFill>
                    <a:srgbClr val="000000"/>
                  </a:solidFill>
                  <a:latin typeface="Helvetica" pitchFamily="34" charset="0"/>
                </a:rPr>
                <a:t>captured and implemented in software.</a:t>
              </a:r>
            </a:p>
          </p:txBody>
        </p:sp>
        <p:sp>
          <p:nvSpPr>
            <p:cNvPr id="577551" name="Text Box 15"/>
            <p:cNvSpPr txBox="1">
              <a:spLocks noChangeArrowheads="1"/>
            </p:cNvSpPr>
            <p:nvPr/>
          </p:nvSpPr>
          <p:spPr bwMode="auto">
            <a:xfrm>
              <a:off x="733425" y="4038600"/>
              <a:ext cx="1217613" cy="284163"/>
            </a:xfrm>
            <a:prstGeom prst="rect">
              <a:avLst/>
            </a:prstGeom>
            <a:noFill/>
            <a:ln w="12700">
              <a:noFill/>
              <a:miter lim="800000"/>
              <a:headEnd/>
              <a:tailEnd/>
            </a:ln>
            <a:effectLst/>
          </p:spPr>
          <p:txBody>
            <a:bodyPr wrap="none">
              <a:spAutoFit/>
            </a:bodyPr>
            <a:lstStyle/>
            <a:p>
              <a:r>
                <a:rPr lang="en-US" sz="1400" dirty="0">
                  <a:solidFill>
                    <a:srgbClr val="0000FF"/>
                  </a:solidFill>
                  <a:latin typeface="Helvetica" pitchFamily="34" charset="0"/>
                </a:rPr>
                <a:t>V&amp;V AGENT</a:t>
              </a:r>
            </a:p>
          </p:txBody>
        </p:sp>
        <p:graphicFrame>
          <p:nvGraphicFramePr>
            <p:cNvPr id="703491" name="Object 3"/>
            <p:cNvGraphicFramePr>
              <a:graphicFrameLocks noChangeAspect="1"/>
            </p:cNvGraphicFramePr>
            <p:nvPr>
              <p:extLst>
                <p:ext uri="{D42A27DB-BD31-4B8C-83A1-F6EECF244321}">
                  <p14:modId xmlns:p14="http://schemas.microsoft.com/office/powerpoint/2010/main" val="511840636"/>
                </p:ext>
              </p:extLst>
            </p:nvPr>
          </p:nvGraphicFramePr>
          <p:xfrm>
            <a:off x="476250" y="4368800"/>
            <a:ext cx="1733550" cy="1330325"/>
          </p:xfrm>
          <a:graphic>
            <a:graphicData uri="http://schemas.openxmlformats.org/presentationml/2006/ole">
              <mc:AlternateContent xmlns:mc="http://schemas.openxmlformats.org/markup-compatibility/2006">
                <mc:Choice xmlns:v="urn:schemas-microsoft-com:vml" Requires="v">
                  <p:oleObj name="Clip" r:id="rId9" imgW="4533900" imgH="3479800" progId="">
                    <p:embed/>
                  </p:oleObj>
                </mc:Choice>
                <mc:Fallback>
                  <p:oleObj name="Clip" r:id="rId9" imgW="4533900" imgH="3479800" progId="">
                    <p:embed/>
                    <p:pic>
                      <p:nvPicPr>
                        <p:cNvPr id="703491"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6250" y="4368800"/>
                          <a:ext cx="1733550" cy="1330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7553" name="Text Box 17"/>
            <p:cNvSpPr txBox="1">
              <a:spLocks noChangeArrowheads="1"/>
            </p:cNvSpPr>
            <p:nvPr/>
          </p:nvSpPr>
          <p:spPr bwMode="auto">
            <a:xfrm>
              <a:off x="1947863" y="4953000"/>
              <a:ext cx="2547937" cy="1339850"/>
            </a:xfrm>
            <a:prstGeom prst="rect">
              <a:avLst/>
            </a:prstGeom>
            <a:noFill/>
            <a:ln w="12700">
              <a:noFill/>
              <a:miter lim="800000"/>
              <a:headEnd/>
              <a:tailEnd/>
            </a:ln>
            <a:effectLst/>
          </p:spPr>
          <p:txBody>
            <a:bodyPr tIns="91440" bIns="91440">
              <a:spAutoFit/>
            </a:bodyPr>
            <a:lstStyle/>
            <a:p>
              <a:pPr algn="r"/>
              <a:r>
                <a:rPr lang="en-US" sz="1200" dirty="0">
                  <a:solidFill>
                    <a:srgbClr val="000000"/>
                  </a:solidFill>
                  <a:latin typeface="Helvetica" pitchFamily="34" charset="0"/>
                </a:rPr>
                <a:t>Typically works for the </a:t>
              </a:r>
            </a:p>
            <a:p>
              <a:pPr algn="r"/>
              <a:r>
                <a:rPr lang="en-US" sz="1200" dirty="0">
                  <a:solidFill>
                    <a:srgbClr val="000000"/>
                  </a:solidFill>
                  <a:latin typeface="Helvetica" pitchFamily="34" charset="0"/>
                </a:rPr>
                <a:t>M&amp;S Program Manager </a:t>
              </a:r>
            </a:p>
            <a:p>
              <a:pPr algn="r"/>
              <a:r>
                <a:rPr lang="en-US" sz="1200" dirty="0">
                  <a:solidFill>
                    <a:srgbClr val="000000"/>
                  </a:solidFill>
                  <a:latin typeface="Helvetica" pitchFamily="34" charset="0"/>
                </a:rPr>
                <a:t>or the User</a:t>
              </a:r>
            </a:p>
            <a:p>
              <a:pPr algn="r"/>
              <a:endParaRPr lang="en-US" sz="1200" dirty="0">
                <a:solidFill>
                  <a:srgbClr val="FF3300"/>
                </a:solidFill>
                <a:latin typeface="Helvetica" pitchFamily="34" charset="0"/>
              </a:endParaRPr>
            </a:p>
            <a:p>
              <a:pPr algn="r"/>
              <a:r>
                <a:rPr lang="en-US" sz="1200" dirty="0">
                  <a:solidFill>
                    <a:srgbClr val="FF3300"/>
                  </a:solidFill>
                  <a:latin typeface="Helvetica" pitchFamily="34" charset="0"/>
                </a:rPr>
                <a:t>Ensures that M&amp;S Developer plans, conducts and documents V&amp;V activities appropriately.</a:t>
              </a:r>
            </a:p>
          </p:txBody>
        </p:sp>
        <p:sp>
          <p:nvSpPr>
            <p:cNvPr id="577554" name="Rectangle 18"/>
            <p:cNvSpPr>
              <a:spLocks noChangeArrowheads="1"/>
            </p:cNvSpPr>
            <p:nvPr/>
          </p:nvSpPr>
          <p:spPr bwMode="auto">
            <a:xfrm>
              <a:off x="2362200" y="2590800"/>
              <a:ext cx="4495800" cy="2209800"/>
            </a:xfrm>
            <a:prstGeom prst="rect">
              <a:avLst/>
            </a:prstGeom>
            <a:solidFill>
              <a:srgbClr val="FFFFFF"/>
            </a:solidFill>
            <a:ln w="28575">
              <a:solidFill>
                <a:schemeClr val="accent1"/>
              </a:solidFill>
              <a:miter lim="800000"/>
              <a:headEnd/>
              <a:tailEnd/>
            </a:ln>
            <a:effectLst/>
          </p:spPr>
          <p:txBody>
            <a:bodyPr wrap="none" anchor="ctr"/>
            <a:lstStyle/>
            <a:p>
              <a:endParaRPr lang="en-US" dirty="0"/>
            </a:p>
          </p:txBody>
        </p:sp>
        <p:sp>
          <p:nvSpPr>
            <p:cNvPr id="577555" name="Text Box 19"/>
            <p:cNvSpPr txBox="1">
              <a:spLocks noChangeArrowheads="1"/>
            </p:cNvSpPr>
            <p:nvPr/>
          </p:nvSpPr>
          <p:spPr bwMode="auto">
            <a:xfrm>
              <a:off x="2476500" y="2973388"/>
              <a:ext cx="2286000" cy="1247775"/>
            </a:xfrm>
            <a:prstGeom prst="rect">
              <a:avLst/>
            </a:prstGeom>
            <a:noFill/>
            <a:ln w="12700">
              <a:noFill/>
              <a:miter lim="800000"/>
              <a:headEnd/>
              <a:tailEnd/>
            </a:ln>
            <a:effectLst/>
          </p:spPr>
          <p:txBody>
            <a:bodyPr>
              <a:spAutoFit/>
            </a:bodyPr>
            <a:lstStyle/>
            <a:p>
              <a:pPr algn="l"/>
              <a:r>
                <a:rPr lang="en-US" sz="1200" dirty="0">
                  <a:solidFill>
                    <a:schemeClr val="bg1"/>
                  </a:solidFill>
                  <a:latin typeface="Helvetica" pitchFamily="34" charset="0"/>
                </a:rPr>
                <a:t>Typically works in support of the M&amp;S User.</a:t>
              </a:r>
            </a:p>
            <a:p>
              <a:pPr algn="l"/>
              <a:endParaRPr lang="en-US" sz="1200" dirty="0">
                <a:solidFill>
                  <a:schemeClr val="bg1"/>
                </a:solidFill>
                <a:latin typeface="Helvetica" pitchFamily="34" charset="0"/>
              </a:endParaRPr>
            </a:p>
            <a:p>
              <a:pPr algn="l"/>
              <a:r>
                <a:rPr lang="en-US" sz="1200" dirty="0">
                  <a:solidFill>
                    <a:srgbClr val="FF0000"/>
                  </a:solidFill>
                  <a:latin typeface="Helvetica" pitchFamily="34" charset="0"/>
                </a:rPr>
                <a:t>Ensures that V&amp;V and other evaluation efforts support accreditation of M&amp;S for specific applications</a:t>
              </a:r>
              <a:r>
                <a:rPr lang="en-US" sz="1200" dirty="0">
                  <a:solidFill>
                    <a:schemeClr val="bg1"/>
                  </a:solidFill>
                  <a:latin typeface="Helvetica" pitchFamily="34" charset="0"/>
                </a:rPr>
                <a:t>.</a:t>
              </a:r>
              <a:endParaRPr lang="en-US" sz="1200" dirty="0">
                <a:solidFill>
                  <a:srgbClr val="FF0000"/>
                </a:solidFill>
                <a:latin typeface="Helvetica" pitchFamily="34" charset="0"/>
              </a:endParaRPr>
            </a:p>
          </p:txBody>
        </p:sp>
        <p:sp>
          <p:nvSpPr>
            <p:cNvPr id="577556" name="Text Box 20"/>
            <p:cNvSpPr txBox="1">
              <a:spLocks noChangeArrowheads="1"/>
            </p:cNvSpPr>
            <p:nvPr/>
          </p:nvSpPr>
          <p:spPr bwMode="auto">
            <a:xfrm>
              <a:off x="5005388" y="4089400"/>
              <a:ext cx="1646237" cy="476250"/>
            </a:xfrm>
            <a:prstGeom prst="rect">
              <a:avLst/>
            </a:prstGeom>
            <a:noFill/>
            <a:ln w="12700">
              <a:noFill/>
              <a:miter lim="800000"/>
              <a:headEnd/>
              <a:tailEnd/>
            </a:ln>
            <a:effectLst/>
          </p:spPr>
          <p:txBody>
            <a:bodyPr wrap="none">
              <a:spAutoFit/>
            </a:bodyPr>
            <a:lstStyle/>
            <a:p>
              <a:r>
                <a:rPr lang="en-US" sz="1400" dirty="0">
                  <a:solidFill>
                    <a:srgbClr val="0000FF"/>
                  </a:solidFill>
                  <a:latin typeface="Helvetica" pitchFamily="34" charset="0"/>
                </a:rPr>
                <a:t>ACCREDITATION</a:t>
              </a:r>
            </a:p>
            <a:p>
              <a:r>
                <a:rPr lang="en-US" sz="1400" dirty="0">
                  <a:solidFill>
                    <a:srgbClr val="0000FF"/>
                  </a:solidFill>
                  <a:latin typeface="Helvetica" pitchFamily="34" charset="0"/>
                </a:rPr>
                <a:t>AGENT</a:t>
              </a:r>
            </a:p>
          </p:txBody>
        </p:sp>
        <p:graphicFrame>
          <p:nvGraphicFramePr>
            <p:cNvPr id="703492" name="Object 4"/>
            <p:cNvGraphicFramePr>
              <a:graphicFrameLocks noChangeAspect="1"/>
            </p:cNvGraphicFramePr>
            <p:nvPr>
              <p:extLst>
                <p:ext uri="{D42A27DB-BD31-4B8C-83A1-F6EECF244321}">
                  <p14:modId xmlns:p14="http://schemas.microsoft.com/office/powerpoint/2010/main" val="4085208256"/>
                </p:ext>
              </p:extLst>
            </p:nvPr>
          </p:nvGraphicFramePr>
          <p:xfrm>
            <a:off x="4914900" y="2794000"/>
            <a:ext cx="1828800" cy="1209675"/>
          </p:xfrm>
          <a:graphic>
            <a:graphicData uri="http://schemas.openxmlformats.org/presentationml/2006/ole">
              <mc:AlternateContent xmlns:mc="http://schemas.openxmlformats.org/markup-compatibility/2006">
                <mc:Choice xmlns:v="urn:schemas-microsoft-com:vml" Requires="v">
                  <p:oleObj name="Clip" r:id="rId11" imgW="0" imgH="0" progId="">
                    <p:embed/>
                  </p:oleObj>
                </mc:Choice>
                <mc:Fallback>
                  <p:oleObj name="Clip" r:id="rId11" imgW="0" imgH="0" progId="">
                    <p:embed/>
                    <p:pic>
                      <p:nvPicPr>
                        <p:cNvPr id="703492" name="Object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14900" y="2794000"/>
                          <a:ext cx="1828800"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1"/>
                              </a:solidFill>
                              <a:miter lim="800000"/>
                              <a:headEnd/>
                              <a:tailEnd/>
                            </a14:hiddenLine>
                          </a:ext>
                        </a:extLst>
                      </p:spPr>
                    </p:pic>
                  </p:oleObj>
                </mc:Fallback>
              </mc:AlternateContent>
            </a:graphicData>
          </a:graphic>
        </p:graphicFrame>
      </p:grpSp>
      <p:sp>
        <p:nvSpPr>
          <p:cNvPr id="2" name="Slide Number Placeholder 1">
            <a:extLst>
              <a:ext uri="{FF2B5EF4-FFF2-40B4-BE49-F238E27FC236}">
                <a16:creationId xmlns:a16="http://schemas.microsoft.com/office/drawing/2014/main" id="{DB7FAD61-085F-603E-AF39-A249EC732B13}"/>
              </a:ext>
            </a:extLst>
          </p:cNvPr>
          <p:cNvSpPr>
            <a:spLocks noGrp="1"/>
          </p:cNvSpPr>
          <p:nvPr>
            <p:ph type="sldNum" sz="quarter" idx="12"/>
          </p:nvPr>
        </p:nvSpPr>
        <p:spPr/>
        <p:txBody>
          <a:bodyPr/>
          <a:lstStyle/>
          <a:p>
            <a:fld id="{C1DA28E7-6C27-414B-9E47-196AFE27788E}" type="slidenum">
              <a:rPr lang="en-US" smtClean="0"/>
              <a:t>40</a:t>
            </a:fld>
            <a:endParaRPr lang="en-US" dirty="0"/>
          </a:p>
        </p:txBody>
      </p:sp>
      <p:sp>
        <p:nvSpPr>
          <p:cNvPr id="23" name="Title 1">
            <a:extLst>
              <a:ext uri="{FF2B5EF4-FFF2-40B4-BE49-F238E27FC236}">
                <a16:creationId xmlns:a16="http://schemas.microsoft.com/office/drawing/2014/main" id="{BD352307-6191-7738-CC0C-9C67A370AC0F}"/>
              </a:ext>
            </a:extLst>
          </p:cNvPr>
          <p:cNvSpPr txBox="1">
            <a:spLocks/>
          </p:cNvSpPr>
          <p:nvPr/>
        </p:nvSpPr>
        <p:spPr>
          <a:xfrm>
            <a:off x="628650" y="438835"/>
            <a:ext cx="7886700" cy="646331"/>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M&amp;S “Points Of View”</a:t>
            </a:r>
            <a:endParaRPr lang="en-US" i="1" dirty="0"/>
          </a:p>
        </p:txBody>
      </p:sp>
    </p:spTree>
    <p:extLst>
      <p:ext uri="{BB962C8B-B14F-4D97-AF65-F5344CB8AC3E}">
        <p14:creationId xmlns:p14="http://schemas.microsoft.com/office/powerpoint/2010/main" val="37010158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6C15749-C7D7-D9C3-D3A5-E6CFDA4B8514}"/>
              </a:ext>
            </a:extLst>
          </p:cNvPr>
          <p:cNvSpPr>
            <a:spLocks noGrp="1"/>
          </p:cNvSpPr>
          <p:nvPr>
            <p:ph type="sldNum" sz="quarter" idx="12"/>
          </p:nvPr>
        </p:nvSpPr>
        <p:spPr/>
        <p:txBody>
          <a:bodyPr/>
          <a:lstStyle/>
          <a:p>
            <a:fld id="{C1DA28E7-6C27-414B-9E47-196AFE27788E}" type="slidenum">
              <a:rPr lang="en-US" smtClean="0"/>
              <a:t>41</a:t>
            </a:fld>
            <a:endParaRPr lang="en-US" dirty="0"/>
          </a:p>
        </p:txBody>
      </p:sp>
      <p:sp>
        <p:nvSpPr>
          <p:cNvPr id="6" name="Title 1">
            <a:extLst>
              <a:ext uri="{FF2B5EF4-FFF2-40B4-BE49-F238E27FC236}">
                <a16:creationId xmlns:a16="http://schemas.microsoft.com/office/drawing/2014/main" id="{17304688-C169-EEA8-E813-A32A3612EAB1}"/>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M&amp;S User/Accreditation Authority</a:t>
            </a:r>
            <a:endParaRPr lang="en-US" i="1" dirty="0"/>
          </a:p>
        </p:txBody>
      </p:sp>
      <p:sp>
        <p:nvSpPr>
          <p:cNvPr id="7" name="Rectangle 3">
            <a:extLst>
              <a:ext uri="{FF2B5EF4-FFF2-40B4-BE49-F238E27FC236}">
                <a16:creationId xmlns:a16="http://schemas.microsoft.com/office/drawing/2014/main" id="{B1665DFC-7BF0-8E9E-7C36-4552A32A044E}"/>
              </a:ext>
            </a:extLst>
          </p:cNvPr>
          <p:cNvSpPr txBox="1">
            <a:spLocks noChangeArrowheads="1"/>
          </p:cNvSpPr>
          <p:nvPr/>
        </p:nvSpPr>
        <p:spPr>
          <a:xfrm>
            <a:off x="228600" y="1384300"/>
            <a:ext cx="8534400" cy="4293483"/>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Responsibilities for VV&amp;A:</a:t>
            </a:r>
          </a:p>
          <a:p>
            <a:pPr marL="574675" lvl="1" indent="-227013">
              <a:lnSpc>
                <a:spcPct val="100000"/>
              </a:lnSpc>
              <a:spcBef>
                <a:spcPts val="0"/>
              </a:spcBef>
              <a:spcAft>
                <a:spcPts val="600"/>
              </a:spcAft>
            </a:pPr>
            <a:r>
              <a:rPr lang="en-US" sz="1600" b="1" dirty="0"/>
              <a:t>Define the intended use and resulting M&amp;S requirements </a:t>
            </a:r>
          </a:p>
          <a:p>
            <a:pPr marL="574675" lvl="1" indent="-227013">
              <a:lnSpc>
                <a:spcPct val="100000"/>
              </a:lnSpc>
              <a:spcBef>
                <a:spcPts val="0"/>
              </a:spcBef>
              <a:spcAft>
                <a:spcPts val="600"/>
              </a:spcAft>
            </a:pPr>
            <a:r>
              <a:rPr lang="en-US" sz="1600" b="1" dirty="0"/>
              <a:t>Define the information required to perform an assessment of a simulation for accreditation</a:t>
            </a:r>
          </a:p>
          <a:p>
            <a:pPr marL="574675" lvl="1" indent="-227013">
              <a:lnSpc>
                <a:spcPct val="100000"/>
              </a:lnSpc>
              <a:spcBef>
                <a:spcPts val="0"/>
              </a:spcBef>
              <a:spcAft>
                <a:spcPts val="600"/>
              </a:spcAft>
            </a:pPr>
            <a:r>
              <a:rPr lang="en-US" sz="1600" b="1" dirty="0"/>
              <a:t>Perform final accreditation assessment and make accreditation decision</a:t>
            </a:r>
          </a:p>
          <a:p>
            <a:pPr marL="227013" indent="-227013">
              <a:lnSpc>
                <a:spcPct val="100000"/>
              </a:lnSpc>
              <a:spcBef>
                <a:spcPts val="0"/>
              </a:spcBef>
              <a:spcAft>
                <a:spcPts val="600"/>
              </a:spcAft>
            </a:pPr>
            <a:r>
              <a:rPr lang="en-US" sz="1800" b="1" dirty="0"/>
              <a:t>Frequent Weakness </a:t>
            </a:r>
          </a:p>
          <a:p>
            <a:pPr marL="574675" lvl="1" indent="-227013">
              <a:lnSpc>
                <a:spcPct val="100000"/>
              </a:lnSpc>
              <a:spcBef>
                <a:spcPts val="0"/>
              </a:spcBef>
              <a:spcAft>
                <a:spcPts val="600"/>
              </a:spcAft>
            </a:pPr>
            <a:r>
              <a:rPr lang="en-US" sz="1600" b="1" dirty="0"/>
              <a:t>Lack of knowledge of policy and “reasonable” practice in VV&amp;A</a:t>
            </a:r>
          </a:p>
          <a:p>
            <a:pPr marL="574675" lvl="1" indent="-227013">
              <a:lnSpc>
                <a:spcPct val="100000"/>
              </a:lnSpc>
              <a:spcBef>
                <a:spcPts val="0"/>
              </a:spcBef>
              <a:spcAft>
                <a:spcPts val="600"/>
              </a:spcAft>
            </a:pPr>
            <a:r>
              <a:rPr lang="en-US" sz="1600" b="1" dirty="0"/>
              <a:t>Lack of technical knowledge necessary to develop meaningful and sufficient requirements for M&amp;S</a:t>
            </a:r>
          </a:p>
          <a:p>
            <a:pPr marL="574675" lvl="1" indent="-227013">
              <a:lnSpc>
                <a:spcPct val="100000"/>
              </a:lnSpc>
              <a:spcBef>
                <a:spcPts val="0"/>
              </a:spcBef>
              <a:spcAft>
                <a:spcPts val="600"/>
              </a:spcAft>
            </a:pPr>
            <a:r>
              <a:rPr lang="en-US" sz="1600" b="1" dirty="0"/>
              <a:t>Lack of experience and “gut feel” necessary to determine what kind of correlation one should reasonably expect to see between good test data and simulation predictions for parameters of interest</a:t>
            </a:r>
          </a:p>
          <a:p>
            <a:pPr marL="574675" lvl="1" indent="-227013">
              <a:lnSpc>
                <a:spcPct val="100000"/>
              </a:lnSpc>
              <a:spcBef>
                <a:spcPts val="0"/>
              </a:spcBef>
              <a:spcAft>
                <a:spcPts val="600"/>
              </a:spcAft>
            </a:pPr>
            <a:r>
              <a:rPr lang="en-US" sz="1600" b="1" dirty="0"/>
              <a:t>VV&amp;A is incidental to their major activities (e.g., planning and conducting an OT&amp;E program)</a:t>
            </a:r>
            <a:endParaRPr lang="en-US" sz="1800" b="1" dirty="0"/>
          </a:p>
        </p:txBody>
      </p:sp>
      <p:graphicFrame>
        <p:nvGraphicFramePr>
          <p:cNvPr id="585732" name="Object 4"/>
          <p:cNvGraphicFramePr>
            <a:graphicFrameLocks noChangeAspect="1"/>
          </p:cNvGraphicFramePr>
          <p:nvPr>
            <p:extLst>
              <p:ext uri="{D42A27DB-BD31-4B8C-83A1-F6EECF244321}">
                <p14:modId xmlns:p14="http://schemas.microsoft.com/office/powerpoint/2010/main" val="1678308345"/>
              </p:ext>
            </p:extLst>
          </p:nvPr>
        </p:nvGraphicFramePr>
        <p:xfrm>
          <a:off x="5562600" y="5410200"/>
          <a:ext cx="1524000" cy="1374775"/>
        </p:xfrm>
        <a:graphic>
          <a:graphicData uri="http://schemas.openxmlformats.org/presentationml/2006/ole">
            <mc:AlternateContent xmlns:mc="http://schemas.openxmlformats.org/markup-compatibility/2006">
              <mc:Choice xmlns:v="urn:schemas-microsoft-com:vml" Requires="v">
                <p:oleObj name="Clip" r:id="rId3" imgW="3733800" imgH="3365500" progId="">
                  <p:embed/>
                </p:oleObj>
              </mc:Choice>
              <mc:Fallback>
                <p:oleObj name="Clip" r:id="rId3" imgW="3733800" imgH="33655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5410200"/>
                        <a:ext cx="1524000" cy="1374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585732"/>
                                        </p:tgtEl>
                                        <p:attrNameLst>
                                          <p:attrName>style.visibility</p:attrName>
                                        </p:attrNameLst>
                                      </p:cBhvr>
                                      <p:to>
                                        <p:strVal val="visible"/>
                                      </p:to>
                                    </p:set>
                                    <p:anim calcmode="lin" valueType="num">
                                      <p:cBhvr>
                                        <p:cTn id="7" dur="1000" fill="hold"/>
                                        <p:tgtEl>
                                          <p:spTgt spid="585732"/>
                                        </p:tgtEl>
                                        <p:attrNameLst>
                                          <p:attrName>ppt_w</p:attrName>
                                        </p:attrNameLst>
                                      </p:cBhvr>
                                      <p:tavLst>
                                        <p:tav tm="0">
                                          <p:val>
                                            <p:fltVal val="0"/>
                                          </p:val>
                                        </p:tav>
                                        <p:tav tm="100000">
                                          <p:val>
                                            <p:strVal val="#ppt_w"/>
                                          </p:val>
                                        </p:tav>
                                      </p:tavLst>
                                    </p:anim>
                                    <p:anim calcmode="lin" valueType="num">
                                      <p:cBhvr>
                                        <p:cTn id="8" dur="1000" fill="hold"/>
                                        <p:tgtEl>
                                          <p:spTgt spid="585732"/>
                                        </p:tgtEl>
                                        <p:attrNameLst>
                                          <p:attrName>ppt_h</p:attrName>
                                        </p:attrNameLst>
                                      </p:cBhvr>
                                      <p:tavLst>
                                        <p:tav tm="0">
                                          <p:val>
                                            <p:fltVal val="0"/>
                                          </p:val>
                                        </p:tav>
                                        <p:tav tm="100000">
                                          <p:val>
                                            <p:strVal val="#ppt_h"/>
                                          </p:val>
                                        </p:tav>
                                      </p:tavLst>
                                    </p:anim>
                                    <p:anim calcmode="lin" valueType="num">
                                      <p:cBhvr>
                                        <p:cTn id="9" dur="1000" fill="hold"/>
                                        <p:tgtEl>
                                          <p:spTgt spid="58573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8573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6705600" y="2674879"/>
            <a:ext cx="2244408" cy="1093021"/>
            <a:chOff x="2340" y="3360"/>
            <a:chExt cx="1674" cy="881"/>
          </a:xfrm>
        </p:grpSpPr>
        <p:grpSp>
          <p:nvGrpSpPr>
            <p:cNvPr id="3" name="Group 5"/>
            <p:cNvGrpSpPr>
              <a:grpSpLocks/>
            </p:cNvGrpSpPr>
            <p:nvPr/>
          </p:nvGrpSpPr>
          <p:grpSpPr bwMode="auto">
            <a:xfrm>
              <a:off x="2340" y="3360"/>
              <a:ext cx="1646" cy="881"/>
              <a:chOff x="1152" y="1104"/>
              <a:chExt cx="3456" cy="2160"/>
            </a:xfrm>
          </p:grpSpPr>
          <p:sp>
            <p:nvSpPr>
              <p:cNvPr id="587782" name="Rectangle 6"/>
              <p:cNvSpPr>
                <a:spLocks noChangeArrowheads="1"/>
              </p:cNvSpPr>
              <p:nvPr/>
            </p:nvSpPr>
            <p:spPr bwMode="ltGray">
              <a:xfrm>
                <a:off x="1152" y="1104"/>
                <a:ext cx="3456" cy="2160"/>
              </a:xfrm>
              <a:prstGeom prst="rect">
                <a:avLst/>
              </a:prstGeom>
              <a:solidFill>
                <a:srgbClr val="FF9900"/>
              </a:solidFill>
              <a:ln w="12700">
                <a:solidFill>
                  <a:schemeClr val="tx1"/>
                </a:solidFill>
                <a:miter lim="800000"/>
                <a:headEnd type="none" w="sm" len="sm"/>
                <a:tailEnd type="none" w="sm" len="sm"/>
              </a:ln>
              <a:effectLst/>
            </p:spPr>
            <p:txBody>
              <a:bodyPr wrap="none" anchor="ctr"/>
              <a:lstStyle/>
              <a:p>
                <a:endParaRPr lang="en-US" dirty="0"/>
              </a:p>
            </p:txBody>
          </p:sp>
          <p:graphicFrame>
            <p:nvGraphicFramePr>
              <p:cNvPr id="587783" name="Object 7"/>
              <p:cNvGraphicFramePr>
                <a:graphicFrameLocks noChangeAspect="1"/>
              </p:cNvGraphicFramePr>
              <p:nvPr>
                <p:extLst>
                  <p:ext uri="{D42A27DB-BD31-4B8C-83A1-F6EECF244321}">
                    <p14:modId xmlns:p14="http://schemas.microsoft.com/office/powerpoint/2010/main" val="2148733759"/>
                  </p:ext>
                </p:extLst>
              </p:nvPr>
            </p:nvGraphicFramePr>
            <p:xfrm>
              <a:off x="1316" y="1263"/>
              <a:ext cx="3127" cy="1842"/>
            </p:xfrm>
            <a:graphic>
              <a:graphicData uri="http://schemas.openxmlformats.org/presentationml/2006/ole">
                <mc:AlternateContent xmlns:mc="http://schemas.openxmlformats.org/markup-compatibility/2006">
                  <mc:Choice xmlns:v="urn:schemas-microsoft-com:vml" Requires="v">
                    <p:oleObj name="Clip" r:id="rId3" imgW="4963204" imgH="2924490" progId="">
                      <p:embed/>
                    </p:oleObj>
                  </mc:Choice>
                  <mc:Fallback>
                    <p:oleObj name="Clip" r:id="rId3" imgW="4963204" imgH="292449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6" y="1263"/>
                            <a:ext cx="3127" cy="1842"/>
                          </a:xfrm>
                          <a:prstGeom prst="rect">
                            <a:avLst/>
                          </a:prstGeom>
                          <a:solidFill>
                            <a:srgbClr val="FF9900"/>
                          </a:solidFill>
                        </p:spPr>
                      </p:pic>
                    </p:oleObj>
                  </mc:Fallback>
                </mc:AlternateContent>
              </a:graphicData>
            </a:graphic>
          </p:graphicFrame>
        </p:grpSp>
        <p:sp>
          <p:nvSpPr>
            <p:cNvPr id="587784" name="Text Box 8"/>
            <p:cNvSpPr txBox="1">
              <a:spLocks noChangeArrowheads="1"/>
            </p:cNvSpPr>
            <p:nvPr/>
          </p:nvSpPr>
          <p:spPr bwMode="auto">
            <a:xfrm>
              <a:off x="3745" y="3369"/>
              <a:ext cx="269" cy="329"/>
            </a:xfrm>
            <a:prstGeom prst="rect">
              <a:avLst/>
            </a:prstGeom>
            <a:noFill/>
            <a:ln w="12700">
              <a:noFill/>
              <a:miter lim="800000"/>
              <a:headEnd type="none" w="sm" len="sm"/>
              <a:tailEnd type="none" w="sm" len="sm"/>
            </a:ln>
            <a:effectLst/>
          </p:spPr>
          <p:txBody>
            <a:bodyPr wrap="none">
              <a:spAutoFit/>
            </a:bodyPr>
            <a:lstStyle/>
            <a:p>
              <a:pPr algn="l">
                <a:lnSpc>
                  <a:spcPct val="100000"/>
                </a:lnSpc>
              </a:pPr>
              <a:r>
                <a:rPr lang="en-US" sz="1800" dirty="0">
                  <a:solidFill>
                    <a:schemeClr val="tx1"/>
                  </a:solidFill>
                </a:rPr>
                <a:t>?</a:t>
              </a:r>
            </a:p>
          </p:txBody>
        </p:sp>
        <p:sp>
          <p:nvSpPr>
            <p:cNvPr id="587785" name="Text Box 9"/>
            <p:cNvSpPr txBox="1">
              <a:spLocks noChangeArrowheads="1"/>
            </p:cNvSpPr>
            <p:nvPr/>
          </p:nvSpPr>
          <p:spPr bwMode="auto">
            <a:xfrm>
              <a:off x="2340" y="3369"/>
              <a:ext cx="269" cy="329"/>
            </a:xfrm>
            <a:prstGeom prst="rect">
              <a:avLst/>
            </a:prstGeom>
            <a:noFill/>
            <a:ln w="12700">
              <a:noFill/>
              <a:miter lim="800000"/>
              <a:headEnd type="none" w="sm" len="sm"/>
              <a:tailEnd type="none" w="sm" len="sm"/>
            </a:ln>
            <a:effectLst/>
          </p:spPr>
          <p:txBody>
            <a:bodyPr wrap="none">
              <a:spAutoFit/>
            </a:bodyPr>
            <a:lstStyle/>
            <a:p>
              <a:pPr algn="l">
                <a:lnSpc>
                  <a:spcPct val="100000"/>
                </a:lnSpc>
              </a:pPr>
              <a:r>
                <a:rPr lang="en-US" sz="1800" dirty="0">
                  <a:solidFill>
                    <a:schemeClr val="tx1"/>
                  </a:solidFill>
                </a:rPr>
                <a:t>?</a:t>
              </a:r>
            </a:p>
          </p:txBody>
        </p:sp>
      </p:grpSp>
      <p:sp>
        <p:nvSpPr>
          <p:cNvPr id="4" name="Slide Number Placeholder 3">
            <a:extLst>
              <a:ext uri="{FF2B5EF4-FFF2-40B4-BE49-F238E27FC236}">
                <a16:creationId xmlns:a16="http://schemas.microsoft.com/office/drawing/2014/main" id="{65B1AEA2-E8EC-70EF-C349-4C60609D2184}"/>
              </a:ext>
            </a:extLst>
          </p:cNvPr>
          <p:cNvSpPr>
            <a:spLocks noGrp="1"/>
          </p:cNvSpPr>
          <p:nvPr>
            <p:ph type="sldNum" sz="quarter" idx="12"/>
          </p:nvPr>
        </p:nvSpPr>
        <p:spPr/>
        <p:txBody>
          <a:bodyPr/>
          <a:lstStyle/>
          <a:p>
            <a:fld id="{C1DA28E7-6C27-414B-9E47-196AFE27788E}" type="slidenum">
              <a:rPr lang="en-US" smtClean="0"/>
              <a:t>42</a:t>
            </a:fld>
            <a:endParaRPr lang="en-US" dirty="0"/>
          </a:p>
        </p:txBody>
      </p:sp>
      <p:sp>
        <p:nvSpPr>
          <p:cNvPr id="11" name="Title 1">
            <a:extLst>
              <a:ext uri="{FF2B5EF4-FFF2-40B4-BE49-F238E27FC236}">
                <a16:creationId xmlns:a16="http://schemas.microsoft.com/office/drawing/2014/main" id="{62C80582-81BB-C4E7-10DF-82300669C2C8}"/>
              </a:ext>
            </a:extLst>
          </p:cNvPr>
          <p:cNvSpPr txBox="1">
            <a:spLocks/>
          </p:cNvSpPr>
          <p:nvPr/>
        </p:nvSpPr>
        <p:spPr>
          <a:xfrm>
            <a:off x="628650" y="438835"/>
            <a:ext cx="7886700" cy="646331"/>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Accreditation Agent</a:t>
            </a:r>
            <a:endParaRPr lang="en-US" i="1" dirty="0"/>
          </a:p>
        </p:txBody>
      </p:sp>
      <p:sp>
        <p:nvSpPr>
          <p:cNvPr id="12" name="Rectangle 3">
            <a:extLst>
              <a:ext uri="{FF2B5EF4-FFF2-40B4-BE49-F238E27FC236}">
                <a16:creationId xmlns:a16="http://schemas.microsoft.com/office/drawing/2014/main" id="{52434033-1274-0C0F-3C8C-348138A091BF}"/>
              </a:ext>
            </a:extLst>
          </p:cNvPr>
          <p:cNvSpPr txBox="1">
            <a:spLocks noChangeArrowheads="1"/>
          </p:cNvSpPr>
          <p:nvPr/>
        </p:nvSpPr>
        <p:spPr>
          <a:xfrm>
            <a:off x="228600" y="1384300"/>
            <a:ext cx="7010400" cy="5278368"/>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Responsibilities for VV&amp;A</a:t>
            </a:r>
          </a:p>
          <a:p>
            <a:pPr marL="574675" lvl="1" indent="-227013">
              <a:lnSpc>
                <a:spcPct val="100000"/>
              </a:lnSpc>
              <a:spcBef>
                <a:spcPts val="0"/>
              </a:spcBef>
              <a:spcAft>
                <a:spcPts val="600"/>
              </a:spcAft>
            </a:pPr>
            <a:r>
              <a:rPr lang="en-US" sz="1600" b="1" dirty="0"/>
              <a:t>Work with user and developer to ensure that the ASP is sufficient to support a meaningful accreditation assessment for the application</a:t>
            </a:r>
          </a:p>
          <a:p>
            <a:pPr marL="574675" lvl="1" indent="-227013">
              <a:lnSpc>
                <a:spcPct val="100000"/>
              </a:lnSpc>
              <a:spcBef>
                <a:spcPts val="0"/>
              </a:spcBef>
              <a:spcAft>
                <a:spcPts val="600"/>
              </a:spcAft>
            </a:pPr>
            <a:r>
              <a:rPr lang="en-US" sz="1600" b="1" dirty="0"/>
              <a:t>Facilitate communication between different communities</a:t>
            </a:r>
          </a:p>
          <a:p>
            <a:pPr marL="574675" lvl="1" indent="-227013">
              <a:lnSpc>
                <a:spcPct val="100000"/>
              </a:lnSpc>
              <a:spcBef>
                <a:spcPts val="0"/>
              </a:spcBef>
              <a:spcAft>
                <a:spcPts val="600"/>
              </a:spcAft>
            </a:pPr>
            <a:r>
              <a:rPr lang="en-US" sz="1600" b="1" dirty="0"/>
              <a:t>Provide up-to-date information on current policy and best practice</a:t>
            </a:r>
          </a:p>
          <a:p>
            <a:pPr marL="574675" lvl="1" indent="-227013">
              <a:lnSpc>
                <a:spcPct val="100000"/>
              </a:lnSpc>
              <a:spcBef>
                <a:spcPts val="0"/>
              </a:spcBef>
              <a:spcAft>
                <a:spcPts val="600"/>
              </a:spcAft>
            </a:pPr>
            <a:r>
              <a:rPr lang="en-US" sz="1600" b="1" dirty="0"/>
              <a:t>Provide insight into cost/benefit trade of various V&amp;V and documentation activities</a:t>
            </a:r>
          </a:p>
          <a:p>
            <a:pPr marL="227013" indent="-227013">
              <a:lnSpc>
                <a:spcPct val="100000"/>
              </a:lnSpc>
              <a:spcBef>
                <a:spcPts val="0"/>
              </a:spcBef>
              <a:spcAft>
                <a:spcPts val="600"/>
              </a:spcAft>
            </a:pPr>
            <a:r>
              <a:rPr lang="en-US" sz="1800" b="1" dirty="0"/>
              <a:t>Frequent Weaknesses</a:t>
            </a:r>
          </a:p>
          <a:p>
            <a:pPr marL="574675" lvl="1" indent="-227013">
              <a:lnSpc>
                <a:spcPct val="100000"/>
              </a:lnSpc>
              <a:spcBef>
                <a:spcPts val="0"/>
              </a:spcBef>
              <a:spcAft>
                <a:spcPts val="600"/>
              </a:spcAft>
            </a:pPr>
            <a:r>
              <a:rPr lang="en-US" sz="1600" b="1" dirty="0"/>
              <a:t>Lack of detailed understanding of specific technical areas relevant to the M&amp;S or the particular application</a:t>
            </a:r>
          </a:p>
          <a:p>
            <a:pPr marL="574675" lvl="1" indent="-227013">
              <a:lnSpc>
                <a:spcPct val="100000"/>
              </a:lnSpc>
              <a:spcBef>
                <a:spcPts val="0"/>
              </a:spcBef>
              <a:spcAft>
                <a:spcPts val="600"/>
              </a:spcAft>
            </a:pPr>
            <a:r>
              <a:rPr lang="en-US" sz="1600" b="1" dirty="0"/>
              <a:t>May overlook value of existing informal documentation</a:t>
            </a:r>
          </a:p>
          <a:p>
            <a:pPr marL="574675" lvl="1" indent="-227013">
              <a:lnSpc>
                <a:spcPct val="100000"/>
              </a:lnSpc>
              <a:spcBef>
                <a:spcPts val="0"/>
              </a:spcBef>
              <a:spcAft>
                <a:spcPts val="600"/>
              </a:spcAft>
            </a:pPr>
            <a:r>
              <a:rPr lang="en-US" sz="1600" b="1" dirty="0"/>
              <a:t>May not have sufficient authority to task individuals or establish priority of V&amp;V related work</a:t>
            </a:r>
          </a:p>
          <a:p>
            <a:pPr marL="574675" lvl="1" indent="-227013">
              <a:lnSpc>
                <a:spcPct val="100000"/>
              </a:lnSpc>
              <a:spcBef>
                <a:spcPts val="0"/>
              </a:spcBef>
              <a:spcAft>
                <a:spcPts val="600"/>
              </a:spcAft>
            </a:pPr>
            <a:r>
              <a:rPr lang="en-US" sz="1600" b="1" dirty="0"/>
              <a:t>May lack knowledge of policy and standard practice within the agencies represented by the M&amp;S developer, M&amp;S proponent, and/or end user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4512" name="Object 0"/>
          <p:cNvGraphicFramePr>
            <a:graphicFrameLocks noChangeAspect="1"/>
          </p:cNvGraphicFramePr>
          <p:nvPr>
            <p:extLst>
              <p:ext uri="{D42A27DB-BD31-4B8C-83A1-F6EECF244321}">
                <p14:modId xmlns:p14="http://schemas.microsoft.com/office/powerpoint/2010/main" val="3995513565"/>
              </p:ext>
            </p:extLst>
          </p:nvPr>
        </p:nvGraphicFramePr>
        <p:xfrm>
          <a:off x="3396344" y="4268756"/>
          <a:ext cx="2357753" cy="2087593"/>
        </p:xfrm>
        <a:graphic>
          <a:graphicData uri="http://schemas.openxmlformats.org/presentationml/2006/ole">
            <mc:AlternateContent xmlns:mc="http://schemas.openxmlformats.org/markup-compatibility/2006">
              <mc:Choice xmlns:v="urn:schemas-microsoft-com:vml" Requires="v">
                <p:oleObj name="Clip" r:id="rId3" imgW="3962400" imgH="3505200" progId="">
                  <p:embed/>
                </p:oleObj>
              </mc:Choice>
              <mc:Fallback>
                <p:oleObj name="Clip" r:id="rId3" imgW="3962400" imgH="3505200" progId="">
                  <p:embed/>
                  <p:pic>
                    <p:nvPicPr>
                      <p:cNvPr id="704512"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6344" y="4268756"/>
                        <a:ext cx="2357753" cy="2087593"/>
                      </a:xfrm>
                      <a:prstGeom prst="rect">
                        <a:avLst/>
                      </a:prstGeom>
                      <a:noFill/>
                    </p:spPr>
                  </p:pic>
                </p:oleObj>
              </mc:Fallback>
            </mc:AlternateContent>
          </a:graphicData>
        </a:graphic>
      </p:graphicFrame>
      <p:sp>
        <p:nvSpPr>
          <p:cNvPr id="2" name="Slide Number Placeholder 1">
            <a:extLst>
              <a:ext uri="{FF2B5EF4-FFF2-40B4-BE49-F238E27FC236}">
                <a16:creationId xmlns:a16="http://schemas.microsoft.com/office/drawing/2014/main" id="{8BF47D0B-7450-300A-995E-5CFD9ACFBF5D}"/>
              </a:ext>
            </a:extLst>
          </p:cNvPr>
          <p:cNvSpPr>
            <a:spLocks noGrp="1"/>
          </p:cNvSpPr>
          <p:nvPr>
            <p:ph type="sldNum" sz="quarter" idx="12"/>
          </p:nvPr>
        </p:nvSpPr>
        <p:spPr/>
        <p:txBody>
          <a:bodyPr/>
          <a:lstStyle/>
          <a:p>
            <a:fld id="{C1DA28E7-6C27-414B-9E47-196AFE27788E}" type="slidenum">
              <a:rPr lang="en-US" smtClean="0"/>
              <a:t>43</a:t>
            </a:fld>
            <a:endParaRPr lang="en-US" dirty="0"/>
          </a:p>
        </p:txBody>
      </p:sp>
      <p:sp>
        <p:nvSpPr>
          <p:cNvPr id="6" name="Title 1">
            <a:extLst>
              <a:ext uri="{FF2B5EF4-FFF2-40B4-BE49-F238E27FC236}">
                <a16:creationId xmlns:a16="http://schemas.microsoft.com/office/drawing/2014/main" id="{CC987DAF-CF9A-51AB-F17B-DCA4F81AACFA}"/>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M&amp;S Developer Responsibilities</a:t>
            </a:r>
            <a:endParaRPr lang="en-US" i="1" dirty="0"/>
          </a:p>
        </p:txBody>
      </p:sp>
      <p:sp>
        <p:nvSpPr>
          <p:cNvPr id="7" name="Rectangle 3">
            <a:extLst>
              <a:ext uri="{FF2B5EF4-FFF2-40B4-BE49-F238E27FC236}">
                <a16:creationId xmlns:a16="http://schemas.microsoft.com/office/drawing/2014/main" id="{9AEA9998-71C4-F755-A61A-E6BC0764C280}"/>
              </a:ext>
            </a:extLst>
          </p:cNvPr>
          <p:cNvSpPr txBox="1">
            <a:spLocks noChangeArrowheads="1"/>
          </p:cNvSpPr>
          <p:nvPr/>
        </p:nvSpPr>
        <p:spPr>
          <a:xfrm>
            <a:off x="228600" y="1384300"/>
            <a:ext cx="8531352" cy="286232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Develop M&amp;S in a professional, disciplined manner</a:t>
            </a:r>
          </a:p>
          <a:p>
            <a:pPr marL="574675" lvl="1" indent="-227013">
              <a:lnSpc>
                <a:spcPct val="100000"/>
              </a:lnSpc>
              <a:spcBef>
                <a:spcPts val="0"/>
              </a:spcBef>
              <a:spcAft>
                <a:spcPts val="600"/>
              </a:spcAft>
            </a:pPr>
            <a:r>
              <a:rPr lang="en-US" sz="1600" b="1" dirty="0"/>
              <a:t>Maintain documentation of the M&amp;S development</a:t>
            </a:r>
          </a:p>
          <a:p>
            <a:pPr marL="574675" lvl="1" indent="-227013">
              <a:lnSpc>
                <a:spcPct val="100000"/>
              </a:lnSpc>
              <a:spcBef>
                <a:spcPts val="0"/>
              </a:spcBef>
              <a:spcAft>
                <a:spcPts val="600"/>
              </a:spcAft>
            </a:pPr>
            <a:r>
              <a:rPr lang="en-US" sz="1600" b="1" dirty="0"/>
              <a:t>Plan, execute and </a:t>
            </a:r>
            <a:r>
              <a:rPr lang="en-US" sz="1600" b="1" u="sng" dirty="0"/>
              <a:t>document</a:t>
            </a:r>
            <a:r>
              <a:rPr lang="en-US" sz="1600" b="1" dirty="0"/>
              <a:t> V&amp;V required to show that the M&amp;S meets its original requirements</a:t>
            </a:r>
          </a:p>
          <a:p>
            <a:pPr marL="574675" lvl="1" indent="-227013">
              <a:lnSpc>
                <a:spcPct val="100000"/>
              </a:lnSpc>
              <a:spcBef>
                <a:spcPts val="0"/>
              </a:spcBef>
              <a:spcAft>
                <a:spcPts val="600"/>
              </a:spcAft>
            </a:pPr>
            <a:r>
              <a:rPr lang="en-US" sz="1600" b="1" dirty="0"/>
              <a:t>Maintain effective configuration management</a:t>
            </a:r>
          </a:p>
          <a:p>
            <a:pPr marL="227013" indent="-227013">
              <a:lnSpc>
                <a:spcPct val="100000"/>
              </a:lnSpc>
              <a:spcBef>
                <a:spcPts val="0"/>
              </a:spcBef>
              <a:spcAft>
                <a:spcPts val="600"/>
              </a:spcAft>
            </a:pPr>
            <a:r>
              <a:rPr lang="en-US" sz="1800" b="1" dirty="0"/>
              <a:t>Support accreditation efforts by providing users with information</a:t>
            </a:r>
          </a:p>
          <a:p>
            <a:pPr marL="574675" lvl="1" indent="-227013">
              <a:lnSpc>
                <a:spcPct val="100000"/>
              </a:lnSpc>
              <a:spcBef>
                <a:spcPts val="0"/>
              </a:spcBef>
              <a:spcAft>
                <a:spcPts val="600"/>
              </a:spcAft>
            </a:pPr>
            <a:r>
              <a:rPr lang="en-US" sz="1600" b="1" dirty="0"/>
              <a:t>Provide expertise on the characteristics of your M&amp;S</a:t>
            </a:r>
          </a:p>
          <a:p>
            <a:pPr marL="574675" lvl="1" indent="-227013">
              <a:lnSpc>
                <a:spcPct val="100000"/>
              </a:lnSpc>
              <a:spcBef>
                <a:spcPts val="0"/>
              </a:spcBef>
              <a:spcAft>
                <a:spcPts val="600"/>
              </a:spcAft>
            </a:pPr>
            <a:r>
              <a:rPr lang="en-US" sz="1600" b="1" dirty="0"/>
              <a:t>Assist in creation of an Accreditation Support Package (ASP)</a:t>
            </a:r>
          </a:p>
        </p:txBody>
      </p:sp>
    </p:spTree>
    <p:extLst>
      <p:ext uri="{BB962C8B-B14F-4D97-AF65-F5344CB8AC3E}">
        <p14:creationId xmlns:p14="http://schemas.microsoft.com/office/powerpoint/2010/main" val="1476662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15000"/>
                                  </p:stCondLst>
                                  <p:childTnLst>
                                    <p:set>
                                      <p:cBhvr>
                                        <p:cTn id="6" dur="1" fill="hold">
                                          <p:stCondLst>
                                            <p:cond delay="0"/>
                                          </p:stCondLst>
                                        </p:cTn>
                                        <p:tgtEl>
                                          <p:spTgt spid="704512"/>
                                        </p:tgtEl>
                                        <p:attrNameLst>
                                          <p:attrName>style.visibility</p:attrName>
                                        </p:attrNameLst>
                                      </p:cBhvr>
                                      <p:to>
                                        <p:strVal val="visible"/>
                                      </p:to>
                                    </p:set>
                                    <p:anim calcmode="lin" valueType="num">
                                      <p:cBhvr>
                                        <p:cTn id="7" dur="1000" fill="hold"/>
                                        <p:tgtEl>
                                          <p:spTgt spid="704512"/>
                                        </p:tgtEl>
                                        <p:attrNameLst>
                                          <p:attrName>ppt_w</p:attrName>
                                        </p:attrNameLst>
                                      </p:cBhvr>
                                      <p:tavLst>
                                        <p:tav tm="0">
                                          <p:val>
                                            <p:fltVal val="0"/>
                                          </p:val>
                                        </p:tav>
                                        <p:tav tm="100000">
                                          <p:val>
                                            <p:strVal val="#ppt_w"/>
                                          </p:val>
                                        </p:tav>
                                      </p:tavLst>
                                    </p:anim>
                                    <p:anim calcmode="lin" valueType="num">
                                      <p:cBhvr>
                                        <p:cTn id="8" dur="1000" fill="hold"/>
                                        <p:tgtEl>
                                          <p:spTgt spid="704512"/>
                                        </p:tgtEl>
                                        <p:attrNameLst>
                                          <p:attrName>ppt_h</p:attrName>
                                        </p:attrNameLst>
                                      </p:cBhvr>
                                      <p:tavLst>
                                        <p:tav tm="0">
                                          <p:val>
                                            <p:fltVal val="0"/>
                                          </p:val>
                                        </p:tav>
                                        <p:tav tm="100000">
                                          <p:val>
                                            <p:strVal val="#ppt_h"/>
                                          </p:val>
                                        </p:tav>
                                      </p:tavLst>
                                    </p:anim>
                                    <p:anim calcmode="lin" valueType="num">
                                      <p:cBhvr>
                                        <p:cTn id="9" dur="1000" fill="hold"/>
                                        <p:tgtEl>
                                          <p:spTgt spid="70451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0451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D0C5233-1D65-5AC7-98A9-6AFB10036A59}"/>
              </a:ext>
            </a:extLst>
          </p:cNvPr>
          <p:cNvSpPr>
            <a:spLocks noGrp="1"/>
          </p:cNvSpPr>
          <p:nvPr>
            <p:ph type="sldNum" sz="quarter" idx="12"/>
          </p:nvPr>
        </p:nvSpPr>
        <p:spPr/>
        <p:txBody>
          <a:bodyPr/>
          <a:lstStyle/>
          <a:p>
            <a:fld id="{C1DA28E7-6C27-414B-9E47-196AFE27788E}" type="slidenum">
              <a:rPr lang="en-US" smtClean="0"/>
              <a:t>44</a:t>
            </a:fld>
            <a:endParaRPr lang="en-US" dirty="0"/>
          </a:p>
        </p:txBody>
      </p:sp>
      <p:sp>
        <p:nvSpPr>
          <p:cNvPr id="5" name="Title 1">
            <a:extLst>
              <a:ext uri="{FF2B5EF4-FFF2-40B4-BE49-F238E27FC236}">
                <a16:creationId xmlns:a16="http://schemas.microsoft.com/office/drawing/2014/main" id="{E4FD8E7D-F78B-F6D6-B4FF-B88F5213DBD7}"/>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Frequent Weaknesses of</a:t>
            </a:r>
            <a:br>
              <a:rPr lang="en-US" dirty="0"/>
            </a:br>
            <a:r>
              <a:rPr lang="en-US" dirty="0"/>
              <a:t>M&amp;S Developers</a:t>
            </a:r>
            <a:endParaRPr lang="en-US" i="1" dirty="0"/>
          </a:p>
        </p:txBody>
      </p:sp>
      <p:sp>
        <p:nvSpPr>
          <p:cNvPr id="6" name="Rectangle 3">
            <a:extLst>
              <a:ext uri="{FF2B5EF4-FFF2-40B4-BE49-F238E27FC236}">
                <a16:creationId xmlns:a16="http://schemas.microsoft.com/office/drawing/2014/main" id="{656D0239-B5A8-7EFA-4EC6-09007601F396}"/>
              </a:ext>
            </a:extLst>
          </p:cNvPr>
          <p:cNvSpPr txBox="1">
            <a:spLocks noChangeArrowheads="1"/>
          </p:cNvSpPr>
          <p:nvPr/>
        </p:nvSpPr>
        <p:spPr>
          <a:xfrm>
            <a:off x="228600" y="1384300"/>
            <a:ext cx="8531352" cy="3323987"/>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May have difficulty separating aspirations for the M&amp;S from what finally evolved </a:t>
            </a:r>
          </a:p>
          <a:p>
            <a:pPr marL="227013" indent="-227013">
              <a:lnSpc>
                <a:spcPct val="100000"/>
              </a:lnSpc>
              <a:spcBef>
                <a:spcPts val="0"/>
              </a:spcBef>
              <a:spcAft>
                <a:spcPts val="600"/>
              </a:spcAft>
            </a:pPr>
            <a:r>
              <a:rPr lang="en-US" sz="1800" b="1" dirty="0"/>
              <a:t>May not have funding to do formal documentation</a:t>
            </a:r>
          </a:p>
          <a:p>
            <a:pPr marL="574675" lvl="1" indent="-227013">
              <a:lnSpc>
                <a:spcPct val="100000"/>
              </a:lnSpc>
              <a:spcBef>
                <a:spcPts val="0"/>
              </a:spcBef>
              <a:spcAft>
                <a:spcPts val="600"/>
              </a:spcAft>
            </a:pPr>
            <a:r>
              <a:rPr lang="en-US" sz="1600" b="1" dirty="0"/>
              <a:t>M&amp;S Features and Manuals</a:t>
            </a:r>
          </a:p>
          <a:p>
            <a:pPr marL="574675" lvl="1" indent="-227013">
              <a:lnSpc>
                <a:spcPct val="100000"/>
              </a:lnSpc>
              <a:spcBef>
                <a:spcPts val="0"/>
              </a:spcBef>
              <a:spcAft>
                <a:spcPts val="600"/>
              </a:spcAft>
            </a:pPr>
            <a:r>
              <a:rPr lang="en-US" sz="1600" b="1" dirty="0"/>
              <a:t>V&amp;V Activities</a:t>
            </a:r>
          </a:p>
          <a:p>
            <a:pPr marL="227013" indent="-227013">
              <a:lnSpc>
                <a:spcPct val="100000"/>
              </a:lnSpc>
              <a:spcBef>
                <a:spcPts val="0"/>
              </a:spcBef>
              <a:spcAft>
                <a:spcPts val="600"/>
              </a:spcAft>
            </a:pPr>
            <a:r>
              <a:rPr lang="en-US" sz="1800" b="1" dirty="0"/>
              <a:t>May not understand User’s application for the M&amp;S</a:t>
            </a:r>
          </a:p>
          <a:p>
            <a:pPr marL="227013" indent="-227013">
              <a:lnSpc>
                <a:spcPct val="100000"/>
              </a:lnSpc>
              <a:spcBef>
                <a:spcPts val="0"/>
              </a:spcBef>
              <a:spcAft>
                <a:spcPts val="600"/>
              </a:spcAft>
            </a:pPr>
            <a:r>
              <a:rPr lang="en-US" sz="1800" b="1" dirty="0"/>
              <a:t>May be defensive about requests for objective evidence of the quality of his product</a:t>
            </a:r>
          </a:p>
          <a:p>
            <a:pPr marL="574675" lvl="1" indent="-227013">
              <a:lnSpc>
                <a:spcPct val="100000"/>
              </a:lnSpc>
              <a:spcBef>
                <a:spcPts val="0"/>
              </a:spcBef>
              <a:spcAft>
                <a:spcPts val="600"/>
              </a:spcAft>
            </a:pPr>
            <a:r>
              <a:rPr lang="en-US" sz="1600" b="1" dirty="0"/>
              <a:t>There is often a perception of bias in defending the M&amp;S even if the developer has a very even view</a:t>
            </a:r>
          </a:p>
        </p:txBody>
      </p:sp>
    </p:spTree>
    <p:extLst>
      <p:ext uri="{BB962C8B-B14F-4D97-AF65-F5344CB8AC3E}">
        <p14:creationId xmlns:p14="http://schemas.microsoft.com/office/powerpoint/2010/main" val="1563404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1E57363-6C46-9FA0-D529-B79A60951497}"/>
              </a:ext>
            </a:extLst>
          </p:cNvPr>
          <p:cNvSpPr>
            <a:spLocks noGrp="1"/>
          </p:cNvSpPr>
          <p:nvPr>
            <p:ph type="sldNum" sz="quarter" idx="12"/>
          </p:nvPr>
        </p:nvSpPr>
        <p:spPr/>
        <p:txBody>
          <a:bodyPr/>
          <a:lstStyle/>
          <a:p>
            <a:fld id="{C1DA28E7-6C27-414B-9E47-196AFE27788E}" type="slidenum">
              <a:rPr lang="en-US" smtClean="0"/>
              <a:t>45</a:t>
            </a:fld>
            <a:endParaRPr lang="en-US" dirty="0"/>
          </a:p>
        </p:txBody>
      </p:sp>
      <p:sp>
        <p:nvSpPr>
          <p:cNvPr id="5" name="Title 1">
            <a:extLst>
              <a:ext uri="{FF2B5EF4-FFF2-40B4-BE49-F238E27FC236}">
                <a16:creationId xmlns:a16="http://schemas.microsoft.com/office/drawing/2014/main" id="{12728AC1-AC8A-4ED6-4FDF-080EB030F687}"/>
              </a:ext>
            </a:extLst>
          </p:cNvPr>
          <p:cNvSpPr txBox="1">
            <a:spLocks/>
          </p:cNvSpPr>
          <p:nvPr/>
        </p:nvSpPr>
        <p:spPr>
          <a:xfrm>
            <a:off x="628650" y="0"/>
            <a:ext cx="7886700" cy="1754326"/>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How The Developer Can</a:t>
            </a:r>
            <a:br>
              <a:rPr lang="en-US" dirty="0"/>
            </a:br>
            <a:r>
              <a:rPr lang="en-US" dirty="0"/>
              <a:t>Help the User/Accreditation Authority</a:t>
            </a:r>
            <a:endParaRPr lang="en-US" i="1" dirty="0"/>
          </a:p>
        </p:txBody>
      </p:sp>
      <p:sp>
        <p:nvSpPr>
          <p:cNvPr id="6" name="Rectangle 3">
            <a:extLst>
              <a:ext uri="{FF2B5EF4-FFF2-40B4-BE49-F238E27FC236}">
                <a16:creationId xmlns:a16="http://schemas.microsoft.com/office/drawing/2014/main" id="{E3335D02-4888-010B-C9AF-22D590EDB74B}"/>
              </a:ext>
            </a:extLst>
          </p:cNvPr>
          <p:cNvSpPr txBox="1">
            <a:spLocks noChangeArrowheads="1"/>
          </p:cNvSpPr>
          <p:nvPr/>
        </p:nvSpPr>
        <p:spPr>
          <a:xfrm>
            <a:off x="228600" y="1774954"/>
            <a:ext cx="8531352" cy="2292935"/>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Develop a straw-man set of M&amp;S requirements</a:t>
            </a:r>
            <a:r>
              <a:rPr lang="en-US" sz="1800" b="1" dirty="0">
                <a:solidFill>
                  <a:srgbClr val="FF0000"/>
                </a:solidFill>
              </a:rPr>
              <a:t> </a:t>
            </a:r>
            <a:r>
              <a:rPr lang="en-US" sz="1800" b="1" dirty="0"/>
              <a:t>based on the intended use </a:t>
            </a:r>
          </a:p>
          <a:p>
            <a:pPr marL="227013" indent="-227013">
              <a:lnSpc>
                <a:spcPct val="100000"/>
              </a:lnSpc>
              <a:spcBef>
                <a:spcPts val="0"/>
              </a:spcBef>
              <a:spcAft>
                <a:spcPts val="600"/>
              </a:spcAft>
            </a:pPr>
            <a:r>
              <a:rPr lang="en-US" sz="1800" b="1" dirty="0"/>
              <a:t>Provide adequate documentation of V&amp;V activities</a:t>
            </a:r>
          </a:p>
          <a:p>
            <a:pPr marL="574675" lvl="1" indent="-227013">
              <a:lnSpc>
                <a:spcPct val="100000"/>
              </a:lnSpc>
              <a:spcBef>
                <a:spcPts val="0"/>
              </a:spcBef>
              <a:spcAft>
                <a:spcPts val="600"/>
              </a:spcAft>
            </a:pPr>
            <a:r>
              <a:rPr lang="en-US" sz="1600" b="1" dirty="0"/>
              <a:t>Even if informal</a:t>
            </a:r>
          </a:p>
          <a:p>
            <a:pPr marL="227013" indent="-227013">
              <a:lnSpc>
                <a:spcPct val="100000"/>
              </a:lnSpc>
              <a:spcBef>
                <a:spcPts val="0"/>
              </a:spcBef>
              <a:spcAft>
                <a:spcPts val="600"/>
              </a:spcAft>
            </a:pPr>
            <a:r>
              <a:rPr lang="en-US" sz="1800" b="1" dirty="0"/>
              <a:t>Offer suggestions on comparing simulation predictions with test data </a:t>
            </a:r>
          </a:p>
          <a:p>
            <a:pPr marL="574675" lvl="1" indent="-227013">
              <a:lnSpc>
                <a:spcPct val="100000"/>
              </a:lnSpc>
              <a:spcBef>
                <a:spcPts val="0"/>
              </a:spcBef>
              <a:spcAft>
                <a:spcPts val="600"/>
              </a:spcAft>
            </a:pPr>
            <a:r>
              <a:rPr lang="en-US" sz="1600" b="1" dirty="0"/>
              <a:t>How close the correlation must be for a given application </a:t>
            </a:r>
          </a:p>
          <a:p>
            <a:pPr marL="574675" lvl="1" indent="-227013">
              <a:lnSpc>
                <a:spcPct val="100000"/>
              </a:lnSpc>
              <a:spcBef>
                <a:spcPts val="0"/>
              </a:spcBef>
              <a:spcAft>
                <a:spcPts val="600"/>
              </a:spcAft>
            </a:pPr>
            <a:r>
              <a:rPr lang="en-US" sz="1600" b="1" dirty="0"/>
              <a:t>How close one can reasonably expect the correlation to be given the uncertainties of testing</a:t>
            </a:r>
          </a:p>
        </p:txBody>
      </p:sp>
    </p:spTree>
    <p:extLst>
      <p:ext uri="{BB962C8B-B14F-4D97-AF65-F5344CB8AC3E}">
        <p14:creationId xmlns:p14="http://schemas.microsoft.com/office/powerpoint/2010/main" val="26216124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5FE946-FA76-CC4C-8C5F-ACCBAA2F7E9A}"/>
              </a:ext>
            </a:extLst>
          </p:cNvPr>
          <p:cNvSpPr>
            <a:spLocks noGrp="1"/>
          </p:cNvSpPr>
          <p:nvPr>
            <p:ph type="sldNum" sz="quarter" idx="12"/>
          </p:nvPr>
        </p:nvSpPr>
        <p:spPr/>
        <p:txBody>
          <a:bodyPr/>
          <a:lstStyle/>
          <a:p>
            <a:fld id="{C1DA28E7-6C27-414B-9E47-196AFE27788E}" type="slidenum">
              <a:rPr lang="en-US" smtClean="0"/>
              <a:t>46</a:t>
            </a:fld>
            <a:endParaRPr lang="en-US" dirty="0"/>
          </a:p>
        </p:txBody>
      </p:sp>
      <p:sp>
        <p:nvSpPr>
          <p:cNvPr id="5" name="Title 1">
            <a:extLst>
              <a:ext uri="{FF2B5EF4-FFF2-40B4-BE49-F238E27FC236}">
                <a16:creationId xmlns:a16="http://schemas.microsoft.com/office/drawing/2014/main" id="{23E2BEBB-CA21-C1CD-FC0E-9DBEF2BBE107}"/>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How the Developer Can Help the Accreditation Agent</a:t>
            </a:r>
            <a:endParaRPr lang="en-US" i="1" dirty="0"/>
          </a:p>
        </p:txBody>
      </p:sp>
      <p:sp>
        <p:nvSpPr>
          <p:cNvPr id="6" name="Rectangle 3">
            <a:extLst>
              <a:ext uri="{FF2B5EF4-FFF2-40B4-BE49-F238E27FC236}">
                <a16:creationId xmlns:a16="http://schemas.microsoft.com/office/drawing/2014/main" id="{4BB838BB-3E3F-3291-CA5D-54641973FBDD}"/>
              </a:ext>
            </a:extLst>
          </p:cNvPr>
          <p:cNvSpPr txBox="1">
            <a:spLocks noChangeArrowheads="1"/>
          </p:cNvSpPr>
          <p:nvPr/>
        </p:nvSpPr>
        <p:spPr>
          <a:xfrm>
            <a:off x="228600" y="1384300"/>
            <a:ext cx="8531352" cy="2062103"/>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Provide technical support</a:t>
            </a:r>
          </a:p>
          <a:p>
            <a:pPr marL="574675" lvl="1" indent="-227013">
              <a:lnSpc>
                <a:spcPct val="100000"/>
              </a:lnSpc>
              <a:spcBef>
                <a:spcPts val="0"/>
              </a:spcBef>
              <a:spcAft>
                <a:spcPts val="600"/>
              </a:spcAft>
            </a:pPr>
            <a:r>
              <a:rPr lang="en-US" sz="1600" b="1" dirty="0"/>
              <a:t>You are the expert in the area</a:t>
            </a:r>
          </a:p>
          <a:p>
            <a:pPr marL="227013" indent="-227013">
              <a:lnSpc>
                <a:spcPct val="100000"/>
              </a:lnSpc>
              <a:spcBef>
                <a:spcPts val="0"/>
              </a:spcBef>
              <a:spcAft>
                <a:spcPts val="600"/>
              </a:spcAft>
            </a:pPr>
            <a:r>
              <a:rPr lang="en-US" sz="1800" b="1" dirty="0"/>
              <a:t>Show the agent your records and describe any V&amp;V work done in the past</a:t>
            </a:r>
          </a:p>
          <a:p>
            <a:pPr marL="574675" lvl="1" indent="-227013">
              <a:lnSpc>
                <a:spcPct val="100000"/>
              </a:lnSpc>
              <a:spcBef>
                <a:spcPts val="0"/>
              </a:spcBef>
              <a:spcAft>
                <a:spcPts val="600"/>
              </a:spcAft>
            </a:pPr>
            <a:r>
              <a:rPr lang="en-US" sz="1600" b="1" dirty="0"/>
              <a:t>And any local practices related to simulation development and V&amp;V</a:t>
            </a:r>
          </a:p>
          <a:p>
            <a:pPr marL="227013" indent="-227013">
              <a:lnSpc>
                <a:spcPct val="100000"/>
              </a:lnSpc>
              <a:spcBef>
                <a:spcPts val="0"/>
              </a:spcBef>
              <a:spcAft>
                <a:spcPts val="600"/>
              </a:spcAft>
            </a:pPr>
            <a:r>
              <a:rPr lang="en-US" sz="1800" b="1" dirty="0"/>
              <a:t>Produce at least informal documentation of V&amp;V activities as part of the development process</a:t>
            </a:r>
          </a:p>
        </p:txBody>
      </p:sp>
    </p:spTree>
    <p:extLst>
      <p:ext uri="{BB962C8B-B14F-4D97-AF65-F5344CB8AC3E}">
        <p14:creationId xmlns:p14="http://schemas.microsoft.com/office/powerpoint/2010/main" val="23205444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10ADA14-196C-3B2A-0BF6-1DA5D033B625}"/>
              </a:ext>
            </a:extLst>
          </p:cNvPr>
          <p:cNvSpPr>
            <a:spLocks noGrp="1"/>
          </p:cNvSpPr>
          <p:nvPr>
            <p:ph type="sldNum" sz="quarter" idx="12"/>
          </p:nvPr>
        </p:nvSpPr>
        <p:spPr/>
        <p:txBody>
          <a:bodyPr/>
          <a:lstStyle/>
          <a:p>
            <a:fld id="{C1DA28E7-6C27-414B-9E47-196AFE27788E}" type="slidenum">
              <a:rPr lang="en-US" smtClean="0"/>
              <a:t>47</a:t>
            </a:fld>
            <a:endParaRPr lang="en-US" dirty="0"/>
          </a:p>
        </p:txBody>
      </p:sp>
      <p:sp>
        <p:nvSpPr>
          <p:cNvPr id="6" name="Title 1">
            <a:extLst>
              <a:ext uri="{FF2B5EF4-FFF2-40B4-BE49-F238E27FC236}">
                <a16:creationId xmlns:a16="http://schemas.microsoft.com/office/drawing/2014/main" id="{5FF9F2B2-14BD-35FF-5FEA-1407BD311E62}"/>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What’s the Issue with Documentation?</a:t>
            </a:r>
            <a:endParaRPr lang="en-US" i="1" dirty="0"/>
          </a:p>
        </p:txBody>
      </p:sp>
      <p:sp>
        <p:nvSpPr>
          <p:cNvPr id="8" name="Rectangle 3">
            <a:extLst>
              <a:ext uri="{FF2B5EF4-FFF2-40B4-BE49-F238E27FC236}">
                <a16:creationId xmlns:a16="http://schemas.microsoft.com/office/drawing/2014/main" id="{927C32D7-6694-0F21-96D3-A259ACC1B1D5}"/>
              </a:ext>
            </a:extLst>
          </p:cNvPr>
          <p:cNvSpPr txBox="1">
            <a:spLocks noChangeArrowheads="1"/>
          </p:cNvSpPr>
          <p:nvPr/>
        </p:nvSpPr>
        <p:spPr>
          <a:xfrm>
            <a:off x="228600" y="1384300"/>
            <a:ext cx="8531352" cy="4616648"/>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Everybody DOES some V&amp;V to convince themselves that their M&amp;S works correctly</a:t>
            </a:r>
          </a:p>
          <a:p>
            <a:pPr marL="574675" lvl="1" indent="-227013">
              <a:lnSpc>
                <a:spcPct val="100000"/>
              </a:lnSpc>
              <a:spcBef>
                <a:spcPts val="0"/>
              </a:spcBef>
              <a:spcAft>
                <a:spcPts val="600"/>
              </a:spcAft>
            </a:pPr>
            <a:r>
              <a:rPr lang="en-US" sz="1600" b="1" dirty="0"/>
              <a:t>But almost nobody writes it down </a:t>
            </a:r>
          </a:p>
          <a:p>
            <a:pPr marL="1027113" lvl="2" indent="-227013">
              <a:lnSpc>
                <a:spcPct val="100000"/>
              </a:lnSpc>
              <a:spcBef>
                <a:spcPts val="0"/>
              </a:spcBef>
              <a:spcAft>
                <a:spcPts val="600"/>
              </a:spcAft>
            </a:pPr>
            <a:r>
              <a:rPr lang="en-US" sz="1400" b="1" dirty="0"/>
              <a:t>In a well documented, retrievable fashion</a:t>
            </a:r>
          </a:p>
          <a:p>
            <a:pPr marL="1027113" lvl="2" indent="-227013">
              <a:lnSpc>
                <a:spcPct val="100000"/>
              </a:lnSpc>
              <a:spcBef>
                <a:spcPts val="0"/>
              </a:spcBef>
              <a:spcAft>
                <a:spcPts val="600"/>
              </a:spcAft>
            </a:pPr>
            <a:r>
              <a:rPr lang="en-US" sz="1400" b="1" dirty="0"/>
              <a:t>So they can convince someone else</a:t>
            </a:r>
          </a:p>
          <a:p>
            <a:pPr marL="574675" lvl="1" indent="-227013">
              <a:lnSpc>
                <a:spcPct val="100000"/>
              </a:lnSpc>
              <a:spcBef>
                <a:spcPts val="0"/>
              </a:spcBef>
              <a:spcAft>
                <a:spcPts val="600"/>
              </a:spcAft>
            </a:pPr>
            <a:r>
              <a:rPr lang="en-US" sz="1600" b="1" dirty="0"/>
              <a:t>They may not think of what they’re doing as V&amp;V</a:t>
            </a:r>
          </a:p>
          <a:p>
            <a:pPr marL="574675" lvl="1" indent="-227013">
              <a:lnSpc>
                <a:spcPct val="100000"/>
              </a:lnSpc>
              <a:spcBef>
                <a:spcPts val="0"/>
              </a:spcBef>
              <a:spcAft>
                <a:spcPts val="600"/>
              </a:spcAft>
            </a:pPr>
            <a:r>
              <a:rPr lang="en-US" sz="1600" b="1" dirty="0"/>
              <a:t>Documentation is lower priority than completing the code</a:t>
            </a:r>
          </a:p>
          <a:p>
            <a:pPr marL="1027113" lvl="2" indent="-227013">
              <a:lnSpc>
                <a:spcPct val="100000"/>
              </a:lnSpc>
              <a:spcBef>
                <a:spcPts val="0"/>
              </a:spcBef>
              <a:spcAft>
                <a:spcPts val="600"/>
              </a:spcAft>
            </a:pPr>
            <a:r>
              <a:rPr lang="en-US" sz="1400" b="1" dirty="0"/>
              <a:t>And it isn’t as much fun</a:t>
            </a:r>
          </a:p>
          <a:p>
            <a:pPr marL="227013" indent="-227013">
              <a:lnSpc>
                <a:spcPct val="100000"/>
              </a:lnSpc>
              <a:spcBef>
                <a:spcPts val="0"/>
              </a:spcBef>
              <a:spcAft>
                <a:spcPts val="600"/>
              </a:spcAft>
            </a:pPr>
            <a:r>
              <a:rPr lang="en-US" sz="1800" b="1" dirty="0"/>
              <a:t>Accreditation decisions must be backed up by evidence</a:t>
            </a:r>
          </a:p>
          <a:p>
            <a:pPr marL="574675" lvl="1" indent="-227013">
              <a:lnSpc>
                <a:spcPct val="100000"/>
              </a:lnSpc>
              <a:spcBef>
                <a:spcPts val="0"/>
              </a:spcBef>
              <a:spcAft>
                <a:spcPts val="600"/>
              </a:spcAft>
            </a:pPr>
            <a:r>
              <a:rPr lang="en-US" sz="1600" b="1" dirty="0"/>
              <a:t>It’s hard to do with no documented V&amp;V record</a:t>
            </a:r>
          </a:p>
          <a:p>
            <a:pPr marL="574675" lvl="1" indent="-227013">
              <a:lnSpc>
                <a:spcPct val="100000"/>
              </a:lnSpc>
              <a:spcBef>
                <a:spcPts val="0"/>
              </a:spcBef>
              <a:spcAft>
                <a:spcPts val="600"/>
              </a:spcAft>
            </a:pPr>
            <a:r>
              <a:rPr lang="en-US" sz="1600" b="1" dirty="0"/>
              <a:t>Can’t rely on corporate memory</a:t>
            </a:r>
          </a:p>
          <a:p>
            <a:pPr marL="1027113" lvl="2" indent="-227013">
              <a:lnSpc>
                <a:spcPct val="100000"/>
              </a:lnSpc>
              <a:spcBef>
                <a:spcPts val="0"/>
              </a:spcBef>
              <a:spcAft>
                <a:spcPts val="600"/>
              </a:spcAft>
            </a:pPr>
            <a:r>
              <a:rPr lang="en-US" sz="1400" b="1" dirty="0"/>
              <a:t>People forget, leave, move on to other projects, etc.</a:t>
            </a:r>
          </a:p>
          <a:p>
            <a:pPr marL="227013" indent="-227013">
              <a:lnSpc>
                <a:spcPct val="100000"/>
              </a:lnSpc>
              <a:spcBef>
                <a:spcPts val="0"/>
              </a:spcBef>
              <a:spcAft>
                <a:spcPts val="600"/>
              </a:spcAft>
            </a:pPr>
            <a:r>
              <a:rPr lang="en-US" sz="1800" b="1" dirty="0"/>
              <a:t>Documentation is time consuming and requires funding</a:t>
            </a:r>
          </a:p>
          <a:p>
            <a:pPr marL="574675" lvl="1" indent="-227013">
              <a:lnSpc>
                <a:spcPct val="100000"/>
              </a:lnSpc>
              <a:spcBef>
                <a:spcPts val="0"/>
              </a:spcBef>
              <a:spcAft>
                <a:spcPts val="600"/>
              </a:spcAft>
            </a:pPr>
            <a:r>
              <a:rPr lang="en-US" sz="1600" b="1" dirty="0"/>
              <a:t>But documentation that doesn’t keep pace with development is worthless</a:t>
            </a:r>
          </a:p>
        </p:txBody>
      </p:sp>
      <p:graphicFrame>
        <p:nvGraphicFramePr>
          <p:cNvPr id="549892" name="Object 4100"/>
          <p:cNvGraphicFramePr>
            <a:graphicFrameLocks noChangeAspect="1"/>
          </p:cNvGraphicFramePr>
          <p:nvPr>
            <p:extLst>
              <p:ext uri="{D42A27DB-BD31-4B8C-83A1-F6EECF244321}">
                <p14:modId xmlns:p14="http://schemas.microsoft.com/office/powerpoint/2010/main" val="3676157352"/>
              </p:ext>
            </p:extLst>
          </p:nvPr>
        </p:nvGraphicFramePr>
        <p:xfrm>
          <a:off x="6858000" y="1981200"/>
          <a:ext cx="1526382" cy="1566494"/>
        </p:xfrm>
        <a:graphic>
          <a:graphicData uri="http://schemas.openxmlformats.org/presentationml/2006/ole">
            <mc:AlternateContent xmlns:mc="http://schemas.openxmlformats.org/markup-compatibility/2006">
              <mc:Choice xmlns:v="urn:schemas-microsoft-com:vml" Requires="v">
                <p:oleObj name="Clip" r:id="rId3" imgW="630022" imgH="643738" progId="">
                  <p:embed/>
                </p:oleObj>
              </mc:Choice>
              <mc:Fallback>
                <p:oleObj name="Clip" r:id="rId3" imgW="630022" imgH="643738" progId="">
                  <p:embed/>
                  <p:pic>
                    <p:nvPicPr>
                      <p:cNvPr id="549892" name="Object 41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1981200"/>
                        <a:ext cx="1526382" cy="1566494"/>
                      </a:xfrm>
                      <a:prstGeom prst="rect">
                        <a:avLst/>
                      </a:prstGeom>
                      <a:solidFill>
                        <a:schemeClr val="tx1"/>
                      </a:solidFill>
                      <a:ln>
                        <a:noFill/>
                      </a:ln>
                    </p:spPr>
                  </p:pic>
                </p:oleObj>
              </mc:Fallback>
            </mc:AlternateContent>
          </a:graphicData>
        </a:graphic>
      </p:graphicFrame>
    </p:spTree>
    <p:extLst>
      <p:ext uri="{BB962C8B-B14F-4D97-AF65-F5344CB8AC3E}">
        <p14:creationId xmlns:p14="http://schemas.microsoft.com/office/powerpoint/2010/main" val="1922270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3E4217F-737D-D235-9B14-1A163227E63E}"/>
              </a:ext>
            </a:extLst>
          </p:cNvPr>
          <p:cNvSpPr>
            <a:spLocks noGrp="1"/>
          </p:cNvSpPr>
          <p:nvPr>
            <p:ph type="sldNum" sz="quarter" idx="12"/>
          </p:nvPr>
        </p:nvSpPr>
        <p:spPr/>
        <p:txBody>
          <a:bodyPr/>
          <a:lstStyle/>
          <a:p>
            <a:fld id="{C1DA28E7-6C27-414B-9E47-196AFE27788E}" type="slidenum">
              <a:rPr lang="en-US" smtClean="0"/>
              <a:t>48</a:t>
            </a:fld>
            <a:endParaRPr lang="en-US" dirty="0"/>
          </a:p>
        </p:txBody>
      </p:sp>
      <p:sp>
        <p:nvSpPr>
          <p:cNvPr id="6" name="Title 1">
            <a:extLst>
              <a:ext uri="{FF2B5EF4-FFF2-40B4-BE49-F238E27FC236}">
                <a16:creationId xmlns:a16="http://schemas.microsoft.com/office/drawing/2014/main" id="{4A7D0C70-31CC-8C4E-0930-2EF992ADA2DD}"/>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V&amp;V Documentation Doesn’t Need to Be Formal</a:t>
            </a:r>
            <a:endParaRPr lang="en-US" i="1" dirty="0"/>
          </a:p>
        </p:txBody>
      </p:sp>
      <p:sp>
        <p:nvSpPr>
          <p:cNvPr id="7" name="Rectangle 3">
            <a:extLst>
              <a:ext uri="{FF2B5EF4-FFF2-40B4-BE49-F238E27FC236}">
                <a16:creationId xmlns:a16="http://schemas.microsoft.com/office/drawing/2014/main" id="{82202DE5-BA9A-B086-ABD0-B6A8CE7F8993}"/>
              </a:ext>
            </a:extLst>
          </p:cNvPr>
          <p:cNvSpPr txBox="1">
            <a:spLocks noChangeArrowheads="1"/>
          </p:cNvSpPr>
          <p:nvPr/>
        </p:nvSpPr>
        <p:spPr>
          <a:xfrm>
            <a:off x="228600" y="1384300"/>
            <a:ext cx="8531352" cy="3370153"/>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600"/>
              </a:spcAft>
              <a:buNone/>
            </a:pPr>
            <a:r>
              <a:rPr lang="en-US" sz="2000" b="1" dirty="0">
                <a:solidFill>
                  <a:srgbClr val="000000"/>
                </a:solidFill>
              </a:rPr>
              <a:t>Example:  A Mission Effectiveness Model</a:t>
            </a:r>
          </a:p>
          <a:p>
            <a:pPr marL="227013" indent="-227013">
              <a:lnSpc>
                <a:spcPct val="100000"/>
              </a:lnSpc>
              <a:spcBef>
                <a:spcPts val="0"/>
              </a:spcBef>
              <a:spcAft>
                <a:spcPts val="600"/>
              </a:spcAft>
            </a:pPr>
            <a:r>
              <a:rPr lang="en-US" sz="1800" b="1" dirty="0"/>
              <a:t>Developer initially said he had done no V&amp;V and had no configuration management (CM) process</a:t>
            </a:r>
          </a:p>
          <a:p>
            <a:pPr marL="574675" lvl="1" indent="-227013">
              <a:lnSpc>
                <a:spcPct val="100000"/>
              </a:lnSpc>
              <a:spcBef>
                <a:spcPts val="0"/>
              </a:spcBef>
              <a:spcAft>
                <a:spcPts val="600"/>
              </a:spcAft>
            </a:pPr>
            <a:r>
              <a:rPr lang="en-US" sz="1600" b="1" dirty="0"/>
              <a:t>However, we rummaged thru his files and found informal test reports, PowerPoint briefings and notes describing software test results going back over 20 years</a:t>
            </a:r>
          </a:p>
          <a:p>
            <a:pPr marL="574675" lvl="1" indent="-227013">
              <a:lnSpc>
                <a:spcPct val="100000"/>
              </a:lnSpc>
              <a:spcBef>
                <a:spcPts val="0"/>
              </a:spcBef>
              <a:spcAft>
                <a:spcPts val="600"/>
              </a:spcAft>
            </a:pPr>
            <a:r>
              <a:rPr lang="en-US" sz="1600" b="1" dirty="0"/>
              <a:t>He was able to trace versions throughout development, since he was the only developer and the principal user</a:t>
            </a:r>
          </a:p>
          <a:p>
            <a:pPr marL="227013" indent="-227013">
              <a:lnSpc>
                <a:spcPct val="100000"/>
              </a:lnSpc>
              <a:spcBef>
                <a:spcPts val="0"/>
              </a:spcBef>
              <a:spcAft>
                <a:spcPts val="600"/>
              </a:spcAft>
            </a:pPr>
            <a:r>
              <a:rPr lang="en-US" sz="1800" b="1" dirty="0"/>
              <a:t>We documented the results he had, added some V&amp;V results of our own, and recommended a CM process that he implemented</a:t>
            </a:r>
          </a:p>
          <a:p>
            <a:pPr marL="574675" lvl="1" indent="-227013">
              <a:lnSpc>
                <a:spcPct val="100000"/>
              </a:lnSpc>
              <a:spcBef>
                <a:spcPts val="0"/>
              </a:spcBef>
              <a:spcAft>
                <a:spcPts val="600"/>
              </a:spcAft>
            </a:pPr>
            <a:r>
              <a:rPr lang="en-US" sz="1600" b="1" dirty="0">
                <a:solidFill>
                  <a:srgbClr val="FF0000"/>
                </a:solidFill>
              </a:rPr>
              <a:t>The ultimate user accredited the M&amp;S based on that evidence</a:t>
            </a:r>
          </a:p>
        </p:txBody>
      </p:sp>
      <p:pic>
        <p:nvPicPr>
          <p:cNvPr id="4099" name="Picture 3"/>
          <p:cNvPicPr>
            <a:picLocks noChangeAspect="1" noChangeArrowheads="1"/>
          </p:cNvPicPr>
          <p:nvPr/>
        </p:nvPicPr>
        <p:blipFill>
          <a:blip r:embed="rId3" cstate="print"/>
          <a:srcRect/>
          <a:stretch>
            <a:fillRect/>
          </a:stretch>
        </p:blipFill>
        <p:spPr bwMode="auto">
          <a:xfrm>
            <a:off x="3905091" y="5016733"/>
            <a:ext cx="1333818" cy="1216307"/>
          </a:xfrm>
          <a:prstGeom prst="rect">
            <a:avLst/>
          </a:prstGeom>
          <a:noFill/>
          <a:ln w="9525">
            <a:noFill/>
            <a:miter lim="800000"/>
            <a:headEnd/>
            <a:tailEnd/>
          </a:ln>
          <a:effectLst/>
        </p:spPr>
      </p:pic>
    </p:spTree>
    <p:extLst>
      <p:ext uri="{BB962C8B-B14F-4D97-AF65-F5344CB8AC3E}">
        <p14:creationId xmlns:p14="http://schemas.microsoft.com/office/powerpoint/2010/main" val="57801360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951B395-56EA-18BF-117C-C5039F3A6952}"/>
              </a:ext>
            </a:extLst>
          </p:cNvPr>
          <p:cNvSpPr>
            <a:spLocks noGrp="1"/>
          </p:cNvSpPr>
          <p:nvPr>
            <p:ph type="sldNum" sz="quarter" idx="12"/>
          </p:nvPr>
        </p:nvSpPr>
        <p:spPr/>
        <p:txBody>
          <a:bodyPr/>
          <a:lstStyle/>
          <a:p>
            <a:fld id="{C1DA28E7-6C27-414B-9E47-196AFE27788E}" type="slidenum">
              <a:rPr lang="en-US" smtClean="0"/>
              <a:t>49</a:t>
            </a:fld>
            <a:endParaRPr lang="en-US" dirty="0"/>
          </a:p>
        </p:txBody>
      </p:sp>
      <p:sp>
        <p:nvSpPr>
          <p:cNvPr id="6" name="Title 1">
            <a:extLst>
              <a:ext uri="{FF2B5EF4-FFF2-40B4-BE49-F238E27FC236}">
                <a16:creationId xmlns:a16="http://schemas.microsoft.com/office/drawing/2014/main" id="{79BA2A65-FFC7-4C14-4B1E-5FC3F7C90FE7}"/>
              </a:ext>
            </a:extLst>
          </p:cNvPr>
          <p:cNvSpPr txBox="1">
            <a:spLocks/>
          </p:cNvSpPr>
          <p:nvPr/>
        </p:nvSpPr>
        <p:spPr>
          <a:xfrm>
            <a:off x="628650" y="0"/>
            <a:ext cx="7886700" cy="1754326"/>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How to Better Use Documentation You</a:t>
            </a:r>
            <a:br>
              <a:rPr lang="en-US" dirty="0"/>
            </a:br>
            <a:r>
              <a:rPr lang="en-US" dirty="0"/>
              <a:t>Already Have</a:t>
            </a:r>
            <a:endParaRPr lang="en-US" i="1" dirty="0"/>
          </a:p>
        </p:txBody>
      </p:sp>
      <p:sp>
        <p:nvSpPr>
          <p:cNvPr id="7" name="Rectangle 3">
            <a:extLst>
              <a:ext uri="{FF2B5EF4-FFF2-40B4-BE49-F238E27FC236}">
                <a16:creationId xmlns:a16="http://schemas.microsoft.com/office/drawing/2014/main" id="{7187F53B-C399-0F56-FEE8-D962EB0865B9}"/>
              </a:ext>
            </a:extLst>
          </p:cNvPr>
          <p:cNvSpPr txBox="1">
            <a:spLocks noChangeArrowheads="1"/>
          </p:cNvSpPr>
          <p:nvPr/>
        </p:nvSpPr>
        <p:spPr>
          <a:xfrm>
            <a:off x="228600" y="1744141"/>
            <a:ext cx="8531352" cy="418576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Information that supports accreditation often already exists, but is not complete or retrievable</a:t>
            </a:r>
          </a:p>
          <a:p>
            <a:pPr marL="574675" lvl="1" indent="-227013">
              <a:lnSpc>
                <a:spcPct val="100000"/>
              </a:lnSpc>
              <a:spcBef>
                <a:spcPts val="0"/>
              </a:spcBef>
              <a:spcAft>
                <a:spcPts val="600"/>
              </a:spcAft>
            </a:pPr>
            <a:r>
              <a:rPr lang="en-US" sz="1600" b="1" dirty="0"/>
              <a:t>Briefings, meetings, peer reviews, notes </a:t>
            </a:r>
            <a:r>
              <a:rPr lang="en-US" sz="1600" b="1" dirty="0">
                <a:sym typeface="Symbol" pitchFamily="18" charset="2"/>
              </a:rPr>
              <a:t></a:t>
            </a:r>
            <a:r>
              <a:rPr lang="en-US" sz="1600" b="1" dirty="0"/>
              <a:t> Record Keeping</a:t>
            </a:r>
          </a:p>
          <a:p>
            <a:pPr marL="1027113" lvl="2" indent="-227013">
              <a:lnSpc>
                <a:spcPct val="100000"/>
              </a:lnSpc>
              <a:spcBef>
                <a:spcPts val="0"/>
              </a:spcBef>
              <a:spcAft>
                <a:spcPts val="600"/>
              </a:spcAft>
            </a:pPr>
            <a:r>
              <a:rPr lang="en-US" sz="1400" b="1" dirty="0"/>
              <a:t>Necessary accreditation documentation</a:t>
            </a:r>
          </a:p>
          <a:p>
            <a:pPr marL="227013" indent="-227013">
              <a:lnSpc>
                <a:spcPct val="100000"/>
              </a:lnSpc>
              <a:spcBef>
                <a:spcPts val="0"/>
              </a:spcBef>
              <a:spcAft>
                <a:spcPts val="600"/>
              </a:spcAft>
            </a:pPr>
            <a:r>
              <a:rPr lang="en-US" sz="1800" b="1" dirty="0"/>
              <a:t>Often can be created without too much effort</a:t>
            </a:r>
          </a:p>
          <a:p>
            <a:pPr marL="574675" lvl="1" indent="-227013">
              <a:lnSpc>
                <a:spcPct val="100000"/>
              </a:lnSpc>
              <a:spcBef>
                <a:spcPts val="0"/>
              </a:spcBef>
              <a:spcAft>
                <a:spcPts val="600"/>
              </a:spcAft>
            </a:pPr>
            <a:r>
              <a:rPr lang="en-US" sz="1600" b="1" dirty="0"/>
              <a:t>Focus on Content, not appearance</a:t>
            </a:r>
          </a:p>
          <a:p>
            <a:pPr marL="574675" lvl="1" indent="-227013">
              <a:lnSpc>
                <a:spcPct val="100000"/>
              </a:lnSpc>
              <a:spcBef>
                <a:spcPts val="0"/>
              </a:spcBef>
              <a:spcAft>
                <a:spcPts val="600"/>
              </a:spcAft>
            </a:pPr>
            <a:r>
              <a:rPr lang="en-US" sz="1600" b="1" dirty="0"/>
              <a:t>Note references on existing briefings</a:t>
            </a:r>
          </a:p>
          <a:p>
            <a:pPr marL="1027113" lvl="2" indent="-227013">
              <a:lnSpc>
                <a:spcPct val="100000"/>
              </a:lnSpc>
              <a:spcBef>
                <a:spcPts val="0"/>
              </a:spcBef>
              <a:spcAft>
                <a:spcPts val="600"/>
              </a:spcAft>
            </a:pPr>
            <a:r>
              <a:rPr lang="en-US" sz="1400" b="1" dirty="0"/>
              <a:t>Just hand-write them on the hardcopy if you have to</a:t>
            </a:r>
          </a:p>
          <a:p>
            <a:pPr marL="574675" lvl="1" indent="-227013">
              <a:lnSpc>
                <a:spcPct val="100000"/>
              </a:lnSpc>
              <a:spcBef>
                <a:spcPts val="0"/>
              </a:spcBef>
              <a:spcAft>
                <a:spcPts val="600"/>
              </a:spcAft>
            </a:pPr>
            <a:r>
              <a:rPr lang="en-US" sz="1600" b="1" dirty="0"/>
              <a:t>Write down which version of the simulation each briefing relates to, and which version of the hardware (if you’re modeling a real system)</a:t>
            </a:r>
          </a:p>
          <a:p>
            <a:pPr marL="574675" lvl="1" indent="-227013">
              <a:lnSpc>
                <a:spcPct val="100000"/>
              </a:lnSpc>
              <a:spcBef>
                <a:spcPts val="0"/>
              </a:spcBef>
              <a:spcAft>
                <a:spcPts val="600"/>
              </a:spcAft>
            </a:pPr>
            <a:r>
              <a:rPr lang="en-US" sz="1600" b="1" dirty="0"/>
              <a:t>Keep resumes of all team members</a:t>
            </a:r>
          </a:p>
          <a:p>
            <a:pPr marL="1027113" lvl="2" indent="-227013">
              <a:lnSpc>
                <a:spcPct val="100000"/>
              </a:lnSpc>
              <a:spcBef>
                <a:spcPts val="0"/>
              </a:spcBef>
              <a:spcAft>
                <a:spcPts val="600"/>
              </a:spcAft>
            </a:pPr>
            <a:r>
              <a:rPr lang="en-US" sz="1400" b="1" dirty="0"/>
              <a:t>Document Team Qualifications</a:t>
            </a:r>
          </a:p>
          <a:p>
            <a:pPr marL="227013" indent="-227013">
              <a:lnSpc>
                <a:spcPct val="100000"/>
              </a:lnSpc>
              <a:spcBef>
                <a:spcPts val="0"/>
              </a:spcBef>
              <a:spcAft>
                <a:spcPts val="600"/>
              </a:spcAft>
            </a:pPr>
            <a:r>
              <a:rPr lang="en-US" sz="1800" b="1" dirty="0"/>
              <a:t>Summarize in Accreditation Support Package (ASP)</a:t>
            </a:r>
          </a:p>
        </p:txBody>
      </p:sp>
      <p:pic>
        <p:nvPicPr>
          <p:cNvPr id="556037" name="Picture 5" descr="j0082277"/>
          <p:cNvPicPr>
            <a:picLocks noChangeAspect="1" noChangeArrowheads="1"/>
          </p:cNvPicPr>
          <p:nvPr/>
        </p:nvPicPr>
        <p:blipFill>
          <a:blip r:embed="rId3" cstate="print"/>
          <a:srcRect/>
          <a:stretch>
            <a:fillRect/>
          </a:stretch>
        </p:blipFill>
        <p:spPr bwMode="auto">
          <a:xfrm>
            <a:off x="6657181" y="4800600"/>
            <a:ext cx="1658938" cy="1446213"/>
          </a:xfrm>
          <a:prstGeom prst="rect">
            <a:avLst/>
          </a:prstGeom>
          <a:noFill/>
        </p:spPr>
      </p:pic>
    </p:spTree>
    <p:extLst>
      <p:ext uri="{BB962C8B-B14F-4D97-AF65-F5344CB8AC3E}">
        <p14:creationId xmlns:p14="http://schemas.microsoft.com/office/powerpoint/2010/main" val="3460672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Freeform 2"/>
          <p:cNvSpPr>
            <a:spLocks/>
          </p:cNvSpPr>
          <p:nvPr/>
        </p:nvSpPr>
        <p:spPr bwMode="ltGray">
          <a:xfrm>
            <a:off x="0" y="1295400"/>
            <a:ext cx="9144000" cy="5562600"/>
          </a:xfrm>
          <a:custGeom>
            <a:avLst/>
            <a:gdLst/>
            <a:ahLst/>
            <a:cxnLst>
              <a:cxn ang="0">
                <a:pos x="1" y="3378"/>
              </a:cxn>
              <a:cxn ang="0">
                <a:pos x="5719" y="3378"/>
              </a:cxn>
              <a:cxn ang="0">
                <a:pos x="5719" y="0"/>
              </a:cxn>
              <a:cxn ang="0">
                <a:pos x="0" y="0"/>
              </a:cxn>
              <a:cxn ang="0">
                <a:pos x="1" y="3378"/>
              </a:cxn>
            </a:cxnLst>
            <a:rect l="0" t="0" r="r" b="b"/>
            <a:pathLst>
              <a:path w="5719" h="3378">
                <a:moveTo>
                  <a:pt x="1" y="3378"/>
                </a:moveTo>
                <a:lnTo>
                  <a:pt x="5719" y="3378"/>
                </a:lnTo>
                <a:lnTo>
                  <a:pt x="5719" y="0"/>
                </a:lnTo>
                <a:lnTo>
                  <a:pt x="0" y="0"/>
                </a:lnTo>
                <a:lnTo>
                  <a:pt x="1" y="3378"/>
                </a:lnTo>
                <a:close/>
              </a:path>
            </a:pathLst>
          </a:custGeom>
          <a:solidFill>
            <a:srgbClr val="FFFFFF"/>
          </a:solidFill>
          <a:ln w="15875">
            <a:noFill/>
            <a:prstDash val="solid"/>
            <a:round/>
            <a:headEnd/>
            <a:tailEnd/>
          </a:ln>
        </p:spPr>
        <p:txBody>
          <a:bodyPr/>
          <a:lstStyle/>
          <a:p>
            <a:endParaRPr lang="en-US" dirty="0"/>
          </a:p>
        </p:txBody>
      </p:sp>
      <p:grpSp>
        <p:nvGrpSpPr>
          <p:cNvPr id="2" name="Group 1">
            <a:extLst>
              <a:ext uri="{FF2B5EF4-FFF2-40B4-BE49-F238E27FC236}">
                <a16:creationId xmlns:a16="http://schemas.microsoft.com/office/drawing/2014/main" id="{9D4409E3-A9C1-88A7-7827-167C227D2F2C}"/>
              </a:ext>
            </a:extLst>
          </p:cNvPr>
          <p:cNvGrpSpPr/>
          <p:nvPr/>
        </p:nvGrpSpPr>
        <p:grpSpPr>
          <a:xfrm>
            <a:off x="393700" y="1974850"/>
            <a:ext cx="8370888" cy="4502150"/>
            <a:chOff x="393700" y="1752600"/>
            <a:chExt cx="8370888" cy="4502150"/>
          </a:xfrm>
        </p:grpSpPr>
        <p:sp>
          <p:nvSpPr>
            <p:cNvPr id="183301" name="Freeform 5"/>
            <p:cNvSpPr>
              <a:spLocks/>
            </p:cNvSpPr>
            <p:nvPr/>
          </p:nvSpPr>
          <p:spPr bwMode="ltGray">
            <a:xfrm>
              <a:off x="492125" y="2198688"/>
              <a:ext cx="8272463" cy="1839912"/>
            </a:xfrm>
            <a:custGeom>
              <a:avLst/>
              <a:gdLst/>
              <a:ahLst/>
              <a:cxnLst>
                <a:cxn ang="0">
                  <a:pos x="1" y="3378"/>
                </a:cxn>
                <a:cxn ang="0">
                  <a:pos x="5719" y="3378"/>
                </a:cxn>
                <a:cxn ang="0">
                  <a:pos x="5719" y="0"/>
                </a:cxn>
                <a:cxn ang="0">
                  <a:pos x="0" y="0"/>
                </a:cxn>
                <a:cxn ang="0">
                  <a:pos x="1" y="3378"/>
                </a:cxn>
              </a:cxnLst>
              <a:rect l="0" t="0" r="r" b="b"/>
              <a:pathLst>
                <a:path w="5719" h="3378">
                  <a:moveTo>
                    <a:pt x="1" y="3378"/>
                  </a:moveTo>
                  <a:lnTo>
                    <a:pt x="5719" y="3378"/>
                  </a:lnTo>
                  <a:lnTo>
                    <a:pt x="5719" y="0"/>
                  </a:lnTo>
                  <a:lnTo>
                    <a:pt x="0" y="0"/>
                  </a:lnTo>
                  <a:lnTo>
                    <a:pt x="1" y="3378"/>
                  </a:lnTo>
                  <a:close/>
                </a:path>
              </a:pathLst>
            </a:custGeom>
            <a:gradFill rotWithShape="0">
              <a:gsLst>
                <a:gs pos="0">
                  <a:srgbClr val="E9E9FF">
                    <a:gamma/>
                    <a:tint val="9020"/>
                    <a:invGamma/>
                  </a:srgbClr>
                </a:gs>
                <a:gs pos="100000">
                  <a:srgbClr val="E9E9FF"/>
                </a:gs>
              </a:gsLst>
              <a:lin ang="5400000" scaled="1"/>
            </a:gradFill>
            <a:ln w="15875">
              <a:noFill/>
              <a:prstDash val="solid"/>
              <a:round/>
              <a:headEnd/>
              <a:tailEnd/>
            </a:ln>
          </p:spPr>
          <p:txBody>
            <a:bodyPr/>
            <a:lstStyle/>
            <a:p>
              <a:endParaRPr lang="en-US" dirty="0"/>
            </a:p>
          </p:txBody>
        </p:sp>
        <p:grpSp>
          <p:nvGrpSpPr>
            <p:cNvPr id="183302" name="Group 6"/>
            <p:cNvGrpSpPr>
              <a:grpSpLocks/>
            </p:cNvGrpSpPr>
            <p:nvPr/>
          </p:nvGrpSpPr>
          <p:grpSpPr bwMode="auto">
            <a:xfrm>
              <a:off x="492125" y="3968750"/>
              <a:ext cx="8237538" cy="2012950"/>
              <a:chOff x="15" y="2056"/>
              <a:chExt cx="5719" cy="2009"/>
            </a:xfrm>
          </p:grpSpPr>
          <p:sp>
            <p:nvSpPr>
              <p:cNvPr id="183303" name="Freeform 7"/>
              <p:cNvSpPr>
                <a:spLocks/>
              </p:cNvSpPr>
              <p:nvPr/>
            </p:nvSpPr>
            <p:spPr bwMode="ltGray">
              <a:xfrm>
                <a:off x="15" y="2056"/>
                <a:ext cx="5719" cy="2009"/>
              </a:xfrm>
              <a:custGeom>
                <a:avLst/>
                <a:gdLst/>
                <a:ahLst/>
                <a:cxnLst>
                  <a:cxn ang="0">
                    <a:pos x="798" y="322"/>
                  </a:cxn>
                  <a:cxn ang="0">
                    <a:pos x="909" y="312"/>
                  </a:cxn>
                  <a:cxn ang="0">
                    <a:pos x="962" y="332"/>
                  </a:cxn>
                  <a:cxn ang="0">
                    <a:pos x="1058" y="287"/>
                  </a:cxn>
                  <a:cxn ang="0">
                    <a:pos x="1160" y="268"/>
                  </a:cxn>
                  <a:cxn ang="0">
                    <a:pos x="1190" y="254"/>
                  </a:cxn>
                  <a:cxn ang="0">
                    <a:pos x="1190" y="210"/>
                  </a:cxn>
                  <a:cxn ang="0">
                    <a:pos x="1152" y="174"/>
                  </a:cxn>
                  <a:cxn ang="0">
                    <a:pos x="1088" y="137"/>
                  </a:cxn>
                  <a:cxn ang="0">
                    <a:pos x="1015" y="100"/>
                  </a:cxn>
                  <a:cxn ang="0">
                    <a:pos x="978" y="36"/>
                  </a:cxn>
                  <a:cxn ang="0">
                    <a:pos x="928" y="0"/>
                  </a:cxn>
                  <a:cxn ang="0">
                    <a:pos x="4903" y="0"/>
                  </a:cxn>
                  <a:cxn ang="0">
                    <a:pos x="4794" y="90"/>
                  </a:cxn>
                  <a:cxn ang="0">
                    <a:pos x="4761" y="114"/>
                  </a:cxn>
                  <a:cxn ang="0">
                    <a:pos x="4739" y="140"/>
                  </a:cxn>
                  <a:cxn ang="0">
                    <a:pos x="4685" y="152"/>
                  </a:cxn>
                  <a:cxn ang="0">
                    <a:pos x="4633" y="171"/>
                  </a:cxn>
                  <a:cxn ang="0">
                    <a:pos x="4537" y="245"/>
                  </a:cxn>
                  <a:cxn ang="0">
                    <a:pos x="4723" y="304"/>
                  </a:cxn>
                  <a:cxn ang="0">
                    <a:pos x="4751" y="391"/>
                  </a:cxn>
                  <a:cxn ang="0">
                    <a:pos x="4837" y="398"/>
                  </a:cxn>
                  <a:cxn ang="0">
                    <a:pos x="4996" y="485"/>
                  </a:cxn>
                  <a:cxn ang="0">
                    <a:pos x="4996" y="524"/>
                  </a:cxn>
                  <a:cxn ang="0">
                    <a:pos x="5175" y="599"/>
                  </a:cxn>
                  <a:cxn ang="0">
                    <a:pos x="5253" y="603"/>
                  </a:cxn>
                  <a:cxn ang="0">
                    <a:pos x="5296" y="656"/>
                  </a:cxn>
                  <a:cxn ang="0">
                    <a:pos x="5382" y="710"/>
                  </a:cxn>
                  <a:cxn ang="0">
                    <a:pos x="5522" y="776"/>
                  </a:cxn>
                  <a:cxn ang="0">
                    <a:pos x="5719" y="787"/>
                  </a:cxn>
                  <a:cxn ang="0">
                    <a:pos x="5719" y="2009"/>
                  </a:cxn>
                  <a:cxn ang="0">
                    <a:pos x="0" y="2009"/>
                  </a:cxn>
                  <a:cxn ang="0">
                    <a:pos x="0" y="871"/>
                  </a:cxn>
                  <a:cxn ang="0">
                    <a:pos x="179" y="751"/>
                  </a:cxn>
                  <a:cxn ang="0">
                    <a:pos x="271" y="717"/>
                  </a:cxn>
                  <a:cxn ang="0">
                    <a:pos x="370" y="627"/>
                  </a:cxn>
                  <a:cxn ang="0">
                    <a:pos x="456" y="583"/>
                  </a:cxn>
                  <a:cxn ang="0">
                    <a:pos x="512" y="520"/>
                  </a:cxn>
                  <a:cxn ang="0">
                    <a:pos x="652" y="478"/>
                  </a:cxn>
                  <a:cxn ang="0">
                    <a:pos x="690" y="406"/>
                  </a:cxn>
                  <a:cxn ang="0">
                    <a:pos x="723" y="375"/>
                  </a:cxn>
                  <a:cxn ang="0">
                    <a:pos x="798" y="322"/>
                  </a:cxn>
                </a:cxnLst>
                <a:rect l="0" t="0" r="r" b="b"/>
                <a:pathLst>
                  <a:path w="5719" h="2009">
                    <a:moveTo>
                      <a:pt x="798" y="322"/>
                    </a:moveTo>
                    <a:lnTo>
                      <a:pt x="909" y="312"/>
                    </a:lnTo>
                    <a:lnTo>
                      <a:pt x="962" y="332"/>
                    </a:lnTo>
                    <a:lnTo>
                      <a:pt x="1058" y="287"/>
                    </a:lnTo>
                    <a:lnTo>
                      <a:pt x="1160" y="268"/>
                    </a:lnTo>
                    <a:lnTo>
                      <a:pt x="1190" y="254"/>
                    </a:lnTo>
                    <a:lnTo>
                      <a:pt x="1190" y="210"/>
                    </a:lnTo>
                    <a:lnTo>
                      <a:pt x="1152" y="174"/>
                    </a:lnTo>
                    <a:lnTo>
                      <a:pt x="1088" y="137"/>
                    </a:lnTo>
                    <a:lnTo>
                      <a:pt x="1015" y="100"/>
                    </a:lnTo>
                    <a:lnTo>
                      <a:pt x="978" y="36"/>
                    </a:lnTo>
                    <a:lnTo>
                      <a:pt x="928" y="0"/>
                    </a:lnTo>
                    <a:lnTo>
                      <a:pt x="4903" y="0"/>
                    </a:lnTo>
                    <a:lnTo>
                      <a:pt x="4794" y="90"/>
                    </a:lnTo>
                    <a:lnTo>
                      <a:pt x="4761" y="114"/>
                    </a:lnTo>
                    <a:lnTo>
                      <a:pt x="4739" y="140"/>
                    </a:lnTo>
                    <a:lnTo>
                      <a:pt x="4685" y="152"/>
                    </a:lnTo>
                    <a:lnTo>
                      <a:pt x="4633" y="171"/>
                    </a:lnTo>
                    <a:lnTo>
                      <a:pt x="4537" y="245"/>
                    </a:lnTo>
                    <a:lnTo>
                      <a:pt x="4723" y="304"/>
                    </a:lnTo>
                    <a:lnTo>
                      <a:pt x="4751" y="391"/>
                    </a:lnTo>
                    <a:lnTo>
                      <a:pt x="4837" y="398"/>
                    </a:lnTo>
                    <a:lnTo>
                      <a:pt x="4996" y="485"/>
                    </a:lnTo>
                    <a:lnTo>
                      <a:pt x="4996" y="524"/>
                    </a:lnTo>
                    <a:lnTo>
                      <a:pt x="5175" y="599"/>
                    </a:lnTo>
                    <a:lnTo>
                      <a:pt x="5253" y="603"/>
                    </a:lnTo>
                    <a:lnTo>
                      <a:pt x="5296" y="656"/>
                    </a:lnTo>
                    <a:lnTo>
                      <a:pt x="5382" y="710"/>
                    </a:lnTo>
                    <a:lnTo>
                      <a:pt x="5522" y="776"/>
                    </a:lnTo>
                    <a:lnTo>
                      <a:pt x="5719" y="787"/>
                    </a:lnTo>
                    <a:lnTo>
                      <a:pt x="5719" y="2009"/>
                    </a:lnTo>
                    <a:lnTo>
                      <a:pt x="0" y="2009"/>
                    </a:lnTo>
                    <a:lnTo>
                      <a:pt x="0" y="871"/>
                    </a:lnTo>
                    <a:lnTo>
                      <a:pt x="179" y="751"/>
                    </a:lnTo>
                    <a:lnTo>
                      <a:pt x="271" y="717"/>
                    </a:lnTo>
                    <a:lnTo>
                      <a:pt x="370" y="627"/>
                    </a:lnTo>
                    <a:lnTo>
                      <a:pt x="456" y="583"/>
                    </a:lnTo>
                    <a:lnTo>
                      <a:pt x="512" y="520"/>
                    </a:lnTo>
                    <a:lnTo>
                      <a:pt x="652" y="478"/>
                    </a:lnTo>
                    <a:lnTo>
                      <a:pt x="690" y="406"/>
                    </a:lnTo>
                    <a:lnTo>
                      <a:pt x="723" y="375"/>
                    </a:lnTo>
                    <a:lnTo>
                      <a:pt x="798" y="322"/>
                    </a:lnTo>
                    <a:close/>
                  </a:path>
                </a:pathLst>
              </a:custGeom>
              <a:solidFill>
                <a:srgbClr val="00E0E0"/>
              </a:solidFill>
              <a:ln w="15875">
                <a:solidFill>
                  <a:srgbClr val="000000"/>
                </a:solidFill>
                <a:prstDash val="solid"/>
                <a:round/>
                <a:headEnd/>
                <a:tailEnd/>
              </a:ln>
            </p:spPr>
            <p:txBody>
              <a:bodyPr/>
              <a:lstStyle/>
              <a:p>
                <a:endParaRPr lang="en-US" dirty="0"/>
              </a:p>
            </p:txBody>
          </p:sp>
          <p:sp>
            <p:nvSpPr>
              <p:cNvPr id="183304" name="Freeform 8"/>
              <p:cNvSpPr>
                <a:spLocks/>
              </p:cNvSpPr>
              <p:nvPr/>
            </p:nvSpPr>
            <p:spPr bwMode="ltGray">
              <a:xfrm>
                <a:off x="15" y="2056"/>
                <a:ext cx="5716" cy="2005"/>
              </a:xfrm>
              <a:custGeom>
                <a:avLst/>
                <a:gdLst/>
                <a:ahLst/>
                <a:cxnLst>
                  <a:cxn ang="0">
                    <a:pos x="1041" y="341"/>
                  </a:cxn>
                  <a:cxn ang="0">
                    <a:pos x="1138" y="312"/>
                  </a:cxn>
                  <a:cxn ang="0">
                    <a:pos x="1187" y="308"/>
                  </a:cxn>
                  <a:cxn ang="0">
                    <a:pos x="1251" y="275"/>
                  </a:cxn>
                  <a:cxn ang="0">
                    <a:pos x="1299" y="246"/>
                  </a:cxn>
                  <a:cxn ang="0">
                    <a:pos x="1287" y="213"/>
                  </a:cxn>
                  <a:cxn ang="0">
                    <a:pos x="1254" y="181"/>
                  </a:cxn>
                  <a:cxn ang="0">
                    <a:pos x="1213" y="137"/>
                  </a:cxn>
                  <a:cxn ang="0">
                    <a:pos x="1157" y="92"/>
                  </a:cxn>
                  <a:cxn ang="0">
                    <a:pos x="1103" y="47"/>
                  </a:cxn>
                  <a:cxn ang="0">
                    <a:pos x="1058" y="0"/>
                  </a:cxn>
                  <a:cxn ang="0">
                    <a:pos x="4659" y="0"/>
                  </a:cxn>
                  <a:cxn ang="0">
                    <a:pos x="4564" y="90"/>
                  </a:cxn>
                  <a:cxn ang="0">
                    <a:pos x="4534" y="114"/>
                  </a:cxn>
                  <a:cxn ang="0">
                    <a:pos x="4515" y="140"/>
                  </a:cxn>
                  <a:cxn ang="0">
                    <a:pos x="4468" y="152"/>
                  </a:cxn>
                  <a:cxn ang="0">
                    <a:pos x="4423" y="171"/>
                  </a:cxn>
                  <a:cxn ang="0">
                    <a:pos x="4357" y="192"/>
                  </a:cxn>
                  <a:cxn ang="0">
                    <a:pos x="4338" y="245"/>
                  </a:cxn>
                  <a:cxn ang="0">
                    <a:pos x="4368" y="279"/>
                  </a:cxn>
                  <a:cxn ang="0">
                    <a:pos x="4501" y="304"/>
                  </a:cxn>
                  <a:cxn ang="0">
                    <a:pos x="4525" y="391"/>
                  </a:cxn>
                  <a:cxn ang="0">
                    <a:pos x="4602" y="398"/>
                  </a:cxn>
                  <a:cxn ang="0">
                    <a:pos x="4741" y="485"/>
                  </a:cxn>
                  <a:cxn ang="0">
                    <a:pos x="4741" y="523"/>
                  </a:cxn>
                  <a:cxn ang="0">
                    <a:pos x="4900" y="598"/>
                  </a:cxn>
                  <a:cxn ang="0">
                    <a:pos x="4968" y="602"/>
                  </a:cxn>
                  <a:cxn ang="0">
                    <a:pos x="5006" y="655"/>
                  </a:cxn>
                  <a:cxn ang="0">
                    <a:pos x="5083" y="709"/>
                  </a:cxn>
                  <a:cxn ang="0">
                    <a:pos x="5207" y="775"/>
                  </a:cxn>
                  <a:cxn ang="0">
                    <a:pos x="5358" y="829"/>
                  </a:cxn>
                  <a:cxn ang="0">
                    <a:pos x="5478" y="862"/>
                  </a:cxn>
                  <a:cxn ang="0">
                    <a:pos x="5597" y="906"/>
                  </a:cxn>
                  <a:cxn ang="0">
                    <a:pos x="5716" y="938"/>
                  </a:cxn>
                  <a:cxn ang="0">
                    <a:pos x="5716" y="2005"/>
                  </a:cxn>
                  <a:cxn ang="0">
                    <a:pos x="0" y="2005"/>
                  </a:cxn>
                  <a:cxn ang="0">
                    <a:pos x="0" y="1054"/>
                  </a:cxn>
                  <a:cxn ang="0">
                    <a:pos x="123" y="989"/>
                  </a:cxn>
                  <a:cxn ang="0">
                    <a:pos x="331" y="869"/>
                  </a:cxn>
                  <a:cxn ang="0">
                    <a:pos x="495" y="750"/>
                  </a:cxn>
                  <a:cxn ang="0">
                    <a:pos x="576" y="716"/>
                  </a:cxn>
                  <a:cxn ang="0">
                    <a:pos x="663" y="626"/>
                  </a:cxn>
                  <a:cxn ang="0">
                    <a:pos x="741" y="582"/>
                  </a:cxn>
                  <a:cxn ang="0">
                    <a:pos x="782" y="507"/>
                  </a:cxn>
                  <a:cxn ang="0">
                    <a:pos x="823" y="461"/>
                  </a:cxn>
                  <a:cxn ang="0">
                    <a:pos x="875" y="432"/>
                  </a:cxn>
                  <a:cxn ang="0">
                    <a:pos x="943" y="406"/>
                  </a:cxn>
                  <a:cxn ang="0">
                    <a:pos x="979" y="389"/>
                  </a:cxn>
                  <a:cxn ang="0">
                    <a:pos x="1041" y="341"/>
                  </a:cxn>
                </a:cxnLst>
                <a:rect l="0" t="0" r="r" b="b"/>
                <a:pathLst>
                  <a:path w="5716" h="2005">
                    <a:moveTo>
                      <a:pt x="1041" y="341"/>
                    </a:moveTo>
                    <a:lnTo>
                      <a:pt x="1138" y="312"/>
                    </a:lnTo>
                    <a:lnTo>
                      <a:pt x="1187" y="308"/>
                    </a:lnTo>
                    <a:lnTo>
                      <a:pt x="1251" y="275"/>
                    </a:lnTo>
                    <a:lnTo>
                      <a:pt x="1299" y="246"/>
                    </a:lnTo>
                    <a:lnTo>
                      <a:pt x="1287" y="213"/>
                    </a:lnTo>
                    <a:lnTo>
                      <a:pt x="1254" y="181"/>
                    </a:lnTo>
                    <a:lnTo>
                      <a:pt x="1213" y="137"/>
                    </a:lnTo>
                    <a:lnTo>
                      <a:pt x="1157" y="92"/>
                    </a:lnTo>
                    <a:lnTo>
                      <a:pt x="1103" y="47"/>
                    </a:lnTo>
                    <a:lnTo>
                      <a:pt x="1058" y="0"/>
                    </a:lnTo>
                    <a:lnTo>
                      <a:pt x="4659" y="0"/>
                    </a:lnTo>
                    <a:lnTo>
                      <a:pt x="4564" y="90"/>
                    </a:lnTo>
                    <a:lnTo>
                      <a:pt x="4534" y="114"/>
                    </a:lnTo>
                    <a:lnTo>
                      <a:pt x="4515" y="140"/>
                    </a:lnTo>
                    <a:lnTo>
                      <a:pt x="4468" y="152"/>
                    </a:lnTo>
                    <a:lnTo>
                      <a:pt x="4423" y="171"/>
                    </a:lnTo>
                    <a:lnTo>
                      <a:pt x="4357" y="192"/>
                    </a:lnTo>
                    <a:lnTo>
                      <a:pt x="4338" y="245"/>
                    </a:lnTo>
                    <a:lnTo>
                      <a:pt x="4368" y="279"/>
                    </a:lnTo>
                    <a:lnTo>
                      <a:pt x="4501" y="304"/>
                    </a:lnTo>
                    <a:lnTo>
                      <a:pt x="4525" y="391"/>
                    </a:lnTo>
                    <a:lnTo>
                      <a:pt x="4602" y="398"/>
                    </a:lnTo>
                    <a:lnTo>
                      <a:pt x="4741" y="485"/>
                    </a:lnTo>
                    <a:lnTo>
                      <a:pt x="4741" y="523"/>
                    </a:lnTo>
                    <a:lnTo>
                      <a:pt x="4900" y="598"/>
                    </a:lnTo>
                    <a:lnTo>
                      <a:pt x="4968" y="602"/>
                    </a:lnTo>
                    <a:lnTo>
                      <a:pt x="5006" y="655"/>
                    </a:lnTo>
                    <a:lnTo>
                      <a:pt x="5083" y="709"/>
                    </a:lnTo>
                    <a:lnTo>
                      <a:pt x="5207" y="775"/>
                    </a:lnTo>
                    <a:lnTo>
                      <a:pt x="5358" y="829"/>
                    </a:lnTo>
                    <a:lnTo>
                      <a:pt x="5478" y="862"/>
                    </a:lnTo>
                    <a:lnTo>
                      <a:pt x="5597" y="906"/>
                    </a:lnTo>
                    <a:lnTo>
                      <a:pt x="5716" y="938"/>
                    </a:lnTo>
                    <a:lnTo>
                      <a:pt x="5716" y="2005"/>
                    </a:lnTo>
                    <a:lnTo>
                      <a:pt x="0" y="2005"/>
                    </a:lnTo>
                    <a:lnTo>
                      <a:pt x="0" y="1054"/>
                    </a:lnTo>
                    <a:lnTo>
                      <a:pt x="123" y="989"/>
                    </a:lnTo>
                    <a:lnTo>
                      <a:pt x="331" y="869"/>
                    </a:lnTo>
                    <a:lnTo>
                      <a:pt x="495" y="750"/>
                    </a:lnTo>
                    <a:lnTo>
                      <a:pt x="576" y="716"/>
                    </a:lnTo>
                    <a:lnTo>
                      <a:pt x="663" y="626"/>
                    </a:lnTo>
                    <a:lnTo>
                      <a:pt x="741" y="582"/>
                    </a:lnTo>
                    <a:lnTo>
                      <a:pt x="782" y="507"/>
                    </a:lnTo>
                    <a:lnTo>
                      <a:pt x="823" y="461"/>
                    </a:lnTo>
                    <a:lnTo>
                      <a:pt x="875" y="432"/>
                    </a:lnTo>
                    <a:lnTo>
                      <a:pt x="943" y="406"/>
                    </a:lnTo>
                    <a:lnTo>
                      <a:pt x="979" y="389"/>
                    </a:lnTo>
                    <a:lnTo>
                      <a:pt x="1041" y="341"/>
                    </a:lnTo>
                    <a:close/>
                  </a:path>
                </a:pathLst>
              </a:custGeom>
              <a:solidFill>
                <a:srgbClr val="00FFFF"/>
              </a:solidFill>
              <a:ln w="9525">
                <a:noFill/>
                <a:round/>
                <a:headEnd/>
                <a:tailEnd/>
              </a:ln>
            </p:spPr>
            <p:txBody>
              <a:bodyPr/>
              <a:lstStyle/>
              <a:p>
                <a:endParaRPr lang="en-US" dirty="0"/>
              </a:p>
            </p:txBody>
          </p:sp>
          <p:sp>
            <p:nvSpPr>
              <p:cNvPr id="183305" name="Freeform 9"/>
              <p:cNvSpPr>
                <a:spLocks/>
              </p:cNvSpPr>
              <p:nvPr/>
            </p:nvSpPr>
            <p:spPr bwMode="ltGray">
              <a:xfrm>
                <a:off x="15" y="2056"/>
                <a:ext cx="5716" cy="2006"/>
              </a:xfrm>
              <a:custGeom>
                <a:avLst/>
                <a:gdLst/>
                <a:ahLst/>
                <a:cxnLst>
                  <a:cxn ang="0">
                    <a:pos x="1195" y="341"/>
                  </a:cxn>
                  <a:cxn ang="0">
                    <a:pos x="1282" y="312"/>
                  </a:cxn>
                  <a:cxn ang="0">
                    <a:pos x="1326" y="308"/>
                  </a:cxn>
                  <a:cxn ang="0">
                    <a:pos x="1370" y="277"/>
                  </a:cxn>
                  <a:cxn ang="0">
                    <a:pos x="1367" y="249"/>
                  </a:cxn>
                  <a:cxn ang="0">
                    <a:pos x="1359" y="219"/>
                  </a:cxn>
                  <a:cxn ang="0">
                    <a:pos x="1328" y="191"/>
                  </a:cxn>
                  <a:cxn ang="0">
                    <a:pos x="1290" y="155"/>
                  </a:cxn>
                  <a:cxn ang="0">
                    <a:pos x="1243" y="95"/>
                  </a:cxn>
                  <a:cxn ang="0">
                    <a:pos x="1199" y="55"/>
                  </a:cxn>
                  <a:cxn ang="0">
                    <a:pos x="1078" y="0"/>
                  </a:cxn>
                  <a:cxn ang="0">
                    <a:pos x="4466" y="0"/>
                  </a:cxn>
                  <a:cxn ang="0">
                    <a:pos x="4378" y="90"/>
                  </a:cxn>
                  <a:cxn ang="0">
                    <a:pos x="4352" y="114"/>
                  </a:cxn>
                  <a:cxn ang="0">
                    <a:pos x="4336" y="140"/>
                  </a:cxn>
                  <a:cxn ang="0">
                    <a:pos x="4291" y="152"/>
                  </a:cxn>
                  <a:cxn ang="0">
                    <a:pos x="4252" y="171"/>
                  </a:cxn>
                  <a:cxn ang="0">
                    <a:pos x="4193" y="192"/>
                  </a:cxn>
                  <a:cxn ang="0">
                    <a:pos x="4175" y="245"/>
                  </a:cxn>
                  <a:cxn ang="0">
                    <a:pos x="4202" y="279"/>
                  </a:cxn>
                  <a:cxn ang="0">
                    <a:pos x="4322" y="304"/>
                  </a:cxn>
                  <a:cxn ang="0">
                    <a:pos x="4343" y="391"/>
                  </a:cxn>
                  <a:cxn ang="0">
                    <a:pos x="4414" y="398"/>
                  </a:cxn>
                  <a:cxn ang="0">
                    <a:pos x="4537" y="485"/>
                  </a:cxn>
                  <a:cxn ang="0">
                    <a:pos x="4537" y="523"/>
                  </a:cxn>
                  <a:cxn ang="0">
                    <a:pos x="4681" y="598"/>
                  </a:cxn>
                  <a:cxn ang="0">
                    <a:pos x="4743" y="602"/>
                  </a:cxn>
                  <a:cxn ang="0">
                    <a:pos x="4777" y="655"/>
                  </a:cxn>
                  <a:cxn ang="0">
                    <a:pos x="4847" y="709"/>
                  </a:cxn>
                  <a:cxn ang="0">
                    <a:pos x="4960" y="775"/>
                  </a:cxn>
                  <a:cxn ang="0">
                    <a:pos x="5096" y="829"/>
                  </a:cxn>
                  <a:cxn ang="0">
                    <a:pos x="5205" y="863"/>
                  </a:cxn>
                  <a:cxn ang="0">
                    <a:pos x="5306" y="921"/>
                  </a:cxn>
                  <a:cxn ang="0">
                    <a:pos x="5425" y="977"/>
                  </a:cxn>
                  <a:cxn ang="0">
                    <a:pos x="5716" y="1085"/>
                  </a:cxn>
                  <a:cxn ang="0">
                    <a:pos x="5716" y="2006"/>
                  </a:cxn>
                  <a:cxn ang="0">
                    <a:pos x="0" y="2006"/>
                  </a:cxn>
                  <a:cxn ang="0">
                    <a:pos x="0" y="1225"/>
                  </a:cxn>
                  <a:cxn ang="0">
                    <a:pos x="247" y="1055"/>
                  </a:cxn>
                  <a:cxn ang="0">
                    <a:pos x="366" y="989"/>
                  </a:cxn>
                  <a:cxn ang="0">
                    <a:pos x="552" y="869"/>
                  </a:cxn>
                  <a:cxn ang="0">
                    <a:pos x="702" y="750"/>
                  </a:cxn>
                  <a:cxn ang="0">
                    <a:pos x="776" y="717"/>
                  </a:cxn>
                  <a:cxn ang="0">
                    <a:pos x="853" y="627"/>
                  </a:cxn>
                  <a:cxn ang="0">
                    <a:pos x="924" y="582"/>
                  </a:cxn>
                  <a:cxn ang="0">
                    <a:pos x="963" y="507"/>
                  </a:cxn>
                  <a:cxn ang="0">
                    <a:pos x="998" y="461"/>
                  </a:cxn>
                  <a:cxn ang="0">
                    <a:pos x="1045" y="432"/>
                  </a:cxn>
                  <a:cxn ang="0">
                    <a:pos x="1107" y="406"/>
                  </a:cxn>
                  <a:cxn ang="0">
                    <a:pos x="1140" y="389"/>
                  </a:cxn>
                  <a:cxn ang="0">
                    <a:pos x="1195" y="341"/>
                  </a:cxn>
                </a:cxnLst>
                <a:rect l="0" t="0" r="r" b="b"/>
                <a:pathLst>
                  <a:path w="5716" h="2006">
                    <a:moveTo>
                      <a:pt x="1195" y="341"/>
                    </a:moveTo>
                    <a:lnTo>
                      <a:pt x="1282" y="312"/>
                    </a:lnTo>
                    <a:lnTo>
                      <a:pt x="1326" y="308"/>
                    </a:lnTo>
                    <a:lnTo>
                      <a:pt x="1370" y="277"/>
                    </a:lnTo>
                    <a:lnTo>
                      <a:pt x="1367" y="249"/>
                    </a:lnTo>
                    <a:lnTo>
                      <a:pt x="1359" y="219"/>
                    </a:lnTo>
                    <a:lnTo>
                      <a:pt x="1328" y="191"/>
                    </a:lnTo>
                    <a:lnTo>
                      <a:pt x="1290" y="155"/>
                    </a:lnTo>
                    <a:lnTo>
                      <a:pt x="1243" y="95"/>
                    </a:lnTo>
                    <a:lnTo>
                      <a:pt x="1199" y="55"/>
                    </a:lnTo>
                    <a:lnTo>
                      <a:pt x="1078" y="0"/>
                    </a:lnTo>
                    <a:lnTo>
                      <a:pt x="4466" y="0"/>
                    </a:lnTo>
                    <a:lnTo>
                      <a:pt x="4378" y="90"/>
                    </a:lnTo>
                    <a:lnTo>
                      <a:pt x="4352" y="114"/>
                    </a:lnTo>
                    <a:lnTo>
                      <a:pt x="4336" y="140"/>
                    </a:lnTo>
                    <a:lnTo>
                      <a:pt x="4291" y="152"/>
                    </a:lnTo>
                    <a:lnTo>
                      <a:pt x="4252" y="171"/>
                    </a:lnTo>
                    <a:lnTo>
                      <a:pt x="4193" y="192"/>
                    </a:lnTo>
                    <a:lnTo>
                      <a:pt x="4175" y="245"/>
                    </a:lnTo>
                    <a:lnTo>
                      <a:pt x="4202" y="279"/>
                    </a:lnTo>
                    <a:lnTo>
                      <a:pt x="4322" y="304"/>
                    </a:lnTo>
                    <a:lnTo>
                      <a:pt x="4343" y="391"/>
                    </a:lnTo>
                    <a:lnTo>
                      <a:pt x="4414" y="398"/>
                    </a:lnTo>
                    <a:lnTo>
                      <a:pt x="4537" y="485"/>
                    </a:lnTo>
                    <a:lnTo>
                      <a:pt x="4537" y="523"/>
                    </a:lnTo>
                    <a:lnTo>
                      <a:pt x="4681" y="598"/>
                    </a:lnTo>
                    <a:lnTo>
                      <a:pt x="4743" y="602"/>
                    </a:lnTo>
                    <a:lnTo>
                      <a:pt x="4777" y="655"/>
                    </a:lnTo>
                    <a:lnTo>
                      <a:pt x="4847" y="709"/>
                    </a:lnTo>
                    <a:lnTo>
                      <a:pt x="4960" y="775"/>
                    </a:lnTo>
                    <a:lnTo>
                      <a:pt x="5096" y="829"/>
                    </a:lnTo>
                    <a:lnTo>
                      <a:pt x="5205" y="863"/>
                    </a:lnTo>
                    <a:lnTo>
                      <a:pt x="5306" y="921"/>
                    </a:lnTo>
                    <a:lnTo>
                      <a:pt x="5425" y="977"/>
                    </a:lnTo>
                    <a:lnTo>
                      <a:pt x="5716" y="1085"/>
                    </a:lnTo>
                    <a:lnTo>
                      <a:pt x="5716" y="2006"/>
                    </a:lnTo>
                    <a:lnTo>
                      <a:pt x="0" y="2006"/>
                    </a:lnTo>
                    <a:lnTo>
                      <a:pt x="0" y="1225"/>
                    </a:lnTo>
                    <a:lnTo>
                      <a:pt x="247" y="1055"/>
                    </a:lnTo>
                    <a:lnTo>
                      <a:pt x="366" y="989"/>
                    </a:lnTo>
                    <a:lnTo>
                      <a:pt x="552" y="869"/>
                    </a:lnTo>
                    <a:lnTo>
                      <a:pt x="702" y="750"/>
                    </a:lnTo>
                    <a:lnTo>
                      <a:pt x="776" y="717"/>
                    </a:lnTo>
                    <a:lnTo>
                      <a:pt x="853" y="627"/>
                    </a:lnTo>
                    <a:lnTo>
                      <a:pt x="924" y="582"/>
                    </a:lnTo>
                    <a:lnTo>
                      <a:pt x="963" y="507"/>
                    </a:lnTo>
                    <a:lnTo>
                      <a:pt x="998" y="461"/>
                    </a:lnTo>
                    <a:lnTo>
                      <a:pt x="1045" y="432"/>
                    </a:lnTo>
                    <a:lnTo>
                      <a:pt x="1107" y="406"/>
                    </a:lnTo>
                    <a:lnTo>
                      <a:pt x="1140" y="389"/>
                    </a:lnTo>
                    <a:lnTo>
                      <a:pt x="1195" y="341"/>
                    </a:lnTo>
                    <a:close/>
                  </a:path>
                </a:pathLst>
              </a:custGeom>
              <a:solidFill>
                <a:srgbClr val="00E0E0"/>
              </a:solidFill>
              <a:ln w="9525">
                <a:noFill/>
                <a:round/>
                <a:headEnd/>
                <a:tailEnd/>
              </a:ln>
            </p:spPr>
            <p:txBody>
              <a:bodyPr/>
              <a:lstStyle/>
              <a:p>
                <a:endParaRPr lang="en-US" dirty="0"/>
              </a:p>
            </p:txBody>
          </p:sp>
          <p:sp>
            <p:nvSpPr>
              <p:cNvPr id="183306" name="Freeform 10"/>
              <p:cNvSpPr>
                <a:spLocks/>
              </p:cNvSpPr>
              <p:nvPr/>
            </p:nvSpPr>
            <p:spPr bwMode="ltGray">
              <a:xfrm>
                <a:off x="15" y="2056"/>
                <a:ext cx="5716" cy="2006"/>
              </a:xfrm>
              <a:custGeom>
                <a:avLst/>
                <a:gdLst/>
                <a:ahLst/>
                <a:cxnLst>
                  <a:cxn ang="0">
                    <a:pos x="1335" y="341"/>
                  </a:cxn>
                  <a:cxn ang="0">
                    <a:pos x="1415" y="312"/>
                  </a:cxn>
                  <a:cxn ang="0">
                    <a:pos x="1454" y="308"/>
                  </a:cxn>
                  <a:cxn ang="0">
                    <a:pos x="1494" y="275"/>
                  </a:cxn>
                  <a:cxn ang="0">
                    <a:pos x="1490" y="249"/>
                  </a:cxn>
                  <a:cxn ang="0">
                    <a:pos x="1483" y="219"/>
                  </a:cxn>
                  <a:cxn ang="0">
                    <a:pos x="1456" y="191"/>
                  </a:cxn>
                  <a:cxn ang="0">
                    <a:pos x="1422" y="155"/>
                  </a:cxn>
                  <a:cxn ang="0">
                    <a:pos x="1379" y="95"/>
                  </a:cxn>
                  <a:cxn ang="0">
                    <a:pos x="1338" y="55"/>
                  </a:cxn>
                  <a:cxn ang="0">
                    <a:pos x="1228" y="0"/>
                  </a:cxn>
                  <a:cxn ang="0">
                    <a:pos x="4307" y="0"/>
                  </a:cxn>
                  <a:cxn ang="0">
                    <a:pos x="4228" y="90"/>
                  </a:cxn>
                  <a:cxn ang="0">
                    <a:pos x="4206" y="114"/>
                  </a:cxn>
                  <a:cxn ang="0">
                    <a:pos x="4189" y="140"/>
                  </a:cxn>
                  <a:cxn ang="0">
                    <a:pos x="4150" y="152"/>
                  </a:cxn>
                  <a:cxn ang="0">
                    <a:pos x="4112" y="171"/>
                  </a:cxn>
                  <a:cxn ang="0">
                    <a:pos x="4059" y="192"/>
                  </a:cxn>
                  <a:cxn ang="0">
                    <a:pos x="4043" y="245"/>
                  </a:cxn>
                  <a:cxn ang="0">
                    <a:pos x="4068" y="279"/>
                  </a:cxn>
                  <a:cxn ang="0">
                    <a:pos x="4178" y="304"/>
                  </a:cxn>
                  <a:cxn ang="0">
                    <a:pos x="4198" y="391"/>
                  </a:cxn>
                  <a:cxn ang="0">
                    <a:pos x="4261" y="398"/>
                  </a:cxn>
                  <a:cxn ang="0">
                    <a:pos x="4375" y="485"/>
                  </a:cxn>
                  <a:cxn ang="0">
                    <a:pos x="4375" y="523"/>
                  </a:cxn>
                  <a:cxn ang="0">
                    <a:pos x="4503" y="598"/>
                  </a:cxn>
                  <a:cxn ang="0">
                    <a:pos x="4559" y="602"/>
                  </a:cxn>
                  <a:cxn ang="0">
                    <a:pos x="4590" y="655"/>
                  </a:cxn>
                  <a:cxn ang="0">
                    <a:pos x="4654" y="709"/>
                  </a:cxn>
                  <a:cxn ang="0">
                    <a:pos x="4757" y="775"/>
                  </a:cxn>
                  <a:cxn ang="0">
                    <a:pos x="4881" y="829"/>
                  </a:cxn>
                  <a:cxn ang="0">
                    <a:pos x="4979" y="862"/>
                  </a:cxn>
                  <a:cxn ang="0">
                    <a:pos x="5070" y="920"/>
                  </a:cxn>
                  <a:cxn ang="0">
                    <a:pos x="5180" y="975"/>
                  </a:cxn>
                  <a:cxn ang="0">
                    <a:pos x="5456" y="1085"/>
                  </a:cxn>
                  <a:cxn ang="0">
                    <a:pos x="5716" y="1184"/>
                  </a:cxn>
                  <a:cxn ang="0">
                    <a:pos x="5716" y="2006"/>
                  </a:cxn>
                  <a:cxn ang="0">
                    <a:pos x="0" y="2006"/>
                  </a:cxn>
                  <a:cxn ang="0">
                    <a:pos x="0" y="1359"/>
                  </a:cxn>
                  <a:cxn ang="0">
                    <a:pos x="242" y="1225"/>
                  </a:cxn>
                  <a:cxn ang="0">
                    <a:pos x="473" y="1054"/>
                  </a:cxn>
                  <a:cxn ang="0">
                    <a:pos x="582" y="989"/>
                  </a:cxn>
                  <a:cxn ang="0">
                    <a:pos x="751" y="869"/>
                  </a:cxn>
                  <a:cxn ang="0">
                    <a:pos x="888" y="750"/>
                  </a:cxn>
                  <a:cxn ang="0">
                    <a:pos x="955" y="716"/>
                  </a:cxn>
                  <a:cxn ang="0">
                    <a:pos x="1026" y="626"/>
                  </a:cxn>
                  <a:cxn ang="0">
                    <a:pos x="1089" y="582"/>
                  </a:cxn>
                  <a:cxn ang="0">
                    <a:pos x="1124" y="507"/>
                  </a:cxn>
                  <a:cxn ang="0">
                    <a:pos x="1157" y="461"/>
                  </a:cxn>
                  <a:cxn ang="0">
                    <a:pos x="1199" y="432"/>
                  </a:cxn>
                  <a:cxn ang="0">
                    <a:pos x="1254" y="406"/>
                  </a:cxn>
                  <a:cxn ang="0">
                    <a:pos x="1285" y="389"/>
                  </a:cxn>
                  <a:cxn ang="0">
                    <a:pos x="1335" y="341"/>
                  </a:cxn>
                </a:cxnLst>
                <a:rect l="0" t="0" r="r" b="b"/>
                <a:pathLst>
                  <a:path w="5716" h="2006">
                    <a:moveTo>
                      <a:pt x="1335" y="341"/>
                    </a:moveTo>
                    <a:lnTo>
                      <a:pt x="1415" y="312"/>
                    </a:lnTo>
                    <a:lnTo>
                      <a:pt x="1454" y="308"/>
                    </a:lnTo>
                    <a:lnTo>
                      <a:pt x="1494" y="275"/>
                    </a:lnTo>
                    <a:lnTo>
                      <a:pt x="1490" y="249"/>
                    </a:lnTo>
                    <a:lnTo>
                      <a:pt x="1483" y="219"/>
                    </a:lnTo>
                    <a:lnTo>
                      <a:pt x="1456" y="191"/>
                    </a:lnTo>
                    <a:lnTo>
                      <a:pt x="1422" y="155"/>
                    </a:lnTo>
                    <a:lnTo>
                      <a:pt x="1379" y="95"/>
                    </a:lnTo>
                    <a:lnTo>
                      <a:pt x="1338" y="55"/>
                    </a:lnTo>
                    <a:lnTo>
                      <a:pt x="1228" y="0"/>
                    </a:lnTo>
                    <a:lnTo>
                      <a:pt x="4307" y="0"/>
                    </a:lnTo>
                    <a:lnTo>
                      <a:pt x="4228" y="90"/>
                    </a:lnTo>
                    <a:lnTo>
                      <a:pt x="4206" y="114"/>
                    </a:lnTo>
                    <a:lnTo>
                      <a:pt x="4189" y="140"/>
                    </a:lnTo>
                    <a:lnTo>
                      <a:pt x="4150" y="152"/>
                    </a:lnTo>
                    <a:lnTo>
                      <a:pt x="4112" y="171"/>
                    </a:lnTo>
                    <a:lnTo>
                      <a:pt x="4059" y="192"/>
                    </a:lnTo>
                    <a:lnTo>
                      <a:pt x="4043" y="245"/>
                    </a:lnTo>
                    <a:lnTo>
                      <a:pt x="4068" y="279"/>
                    </a:lnTo>
                    <a:lnTo>
                      <a:pt x="4178" y="304"/>
                    </a:lnTo>
                    <a:lnTo>
                      <a:pt x="4198" y="391"/>
                    </a:lnTo>
                    <a:lnTo>
                      <a:pt x="4261" y="398"/>
                    </a:lnTo>
                    <a:lnTo>
                      <a:pt x="4375" y="485"/>
                    </a:lnTo>
                    <a:lnTo>
                      <a:pt x="4375" y="523"/>
                    </a:lnTo>
                    <a:lnTo>
                      <a:pt x="4503" y="598"/>
                    </a:lnTo>
                    <a:lnTo>
                      <a:pt x="4559" y="602"/>
                    </a:lnTo>
                    <a:lnTo>
                      <a:pt x="4590" y="655"/>
                    </a:lnTo>
                    <a:lnTo>
                      <a:pt x="4654" y="709"/>
                    </a:lnTo>
                    <a:lnTo>
                      <a:pt x="4757" y="775"/>
                    </a:lnTo>
                    <a:lnTo>
                      <a:pt x="4881" y="829"/>
                    </a:lnTo>
                    <a:lnTo>
                      <a:pt x="4979" y="862"/>
                    </a:lnTo>
                    <a:lnTo>
                      <a:pt x="5070" y="920"/>
                    </a:lnTo>
                    <a:lnTo>
                      <a:pt x="5180" y="975"/>
                    </a:lnTo>
                    <a:lnTo>
                      <a:pt x="5456" y="1085"/>
                    </a:lnTo>
                    <a:lnTo>
                      <a:pt x="5716" y="1184"/>
                    </a:lnTo>
                    <a:lnTo>
                      <a:pt x="5716" y="2006"/>
                    </a:lnTo>
                    <a:lnTo>
                      <a:pt x="0" y="2006"/>
                    </a:lnTo>
                    <a:lnTo>
                      <a:pt x="0" y="1359"/>
                    </a:lnTo>
                    <a:lnTo>
                      <a:pt x="242" y="1225"/>
                    </a:lnTo>
                    <a:lnTo>
                      <a:pt x="473" y="1054"/>
                    </a:lnTo>
                    <a:lnTo>
                      <a:pt x="582" y="989"/>
                    </a:lnTo>
                    <a:lnTo>
                      <a:pt x="751" y="869"/>
                    </a:lnTo>
                    <a:lnTo>
                      <a:pt x="888" y="750"/>
                    </a:lnTo>
                    <a:lnTo>
                      <a:pt x="955" y="716"/>
                    </a:lnTo>
                    <a:lnTo>
                      <a:pt x="1026" y="626"/>
                    </a:lnTo>
                    <a:lnTo>
                      <a:pt x="1089" y="582"/>
                    </a:lnTo>
                    <a:lnTo>
                      <a:pt x="1124" y="507"/>
                    </a:lnTo>
                    <a:lnTo>
                      <a:pt x="1157" y="461"/>
                    </a:lnTo>
                    <a:lnTo>
                      <a:pt x="1199" y="432"/>
                    </a:lnTo>
                    <a:lnTo>
                      <a:pt x="1254" y="406"/>
                    </a:lnTo>
                    <a:lnTo>
                      <a:pt x="1285" y="389"/>
                    </a:lnTo>
                    <a:lnTo>
                      <a:pt x="1335" y="341"/>
                    </a:lnTo>
                    <a:close/>
                  </a:path>
                </a:pathLst>
              </a:custGeom>
              <a:solidFill>
                <a:srgbClr val="00C0C0"/>
              </a:solidFill>
              <a:ln w="9525">
                <a:noFill/>
                <a:round/>
                <a:headEnd/>
                <a:tailEnd/>
              </a:ln>
            </p:spPr>
            <p:txBody>
              <a:bodyPr/>
              <a:lstStyle/>
              <a:p>
                <a:endParaRPr lang="en-US" dirty="0"/>
              </a:p>
            </p:txBody>
          </p:sp>
        </p:grpSp>
        <p:grpSp>
          <p:nvGrpSpPr>
            <p:cNvPr id="183307" name="Group 11"/>
            <p:cNvGrpSpPr>
              <a:grpSpLocks/>
            </p:cNvGrpSpPr>
            <p:nvPr/>
          </p:nvGrpSpPr>
          <p:grpSpPr bwMode="auto">
            <a:xfrm>
              <a:off x="487363" y="2252663"/>
              <a:ext cx="8272462" cy="2857500"/>
              <a:chOff x="15" y="946"/>
              <a:chExt cx="5719" cy="1982"/>
            </a:xfrm>
          </p:grpSpPr>
          <p:sp>
            <p:nvSpPr>
              <p:cNvPr id="183308" name="Freeform 12"/>
              <p:cNvSpPr>
                <a:spLocks/>
              </p:cNvSpPr>
              <p:nvPr/>
            </p:nvSpPr>
            <p:spPr bwMode="ltGray">
              <a:xfrm>
                <a:off x="15" y="946"/>
                <a:ext cx="1201" cy="1982"/>
              </a:xfrm>
              <a:custGeom>
                <a:avLst/>
                <a:gdLst/>
                <a:ahLst/>
                <a:cxnLst>
                  <a:cxn ang="0">
                    <a:pos x="0" y="0"/>
                  </a:cxn>
                  <a:cxn ang="0">
                    <a:pos x="112" y="52"/>
                  </a:cxn>
                  <a:cxn ang="0">
                    <a:pos x="165" y="115"/>
                  </a:cxn>
                  <a:cxn ang="0">
                    <a:pos x="210" y="133"/>
                  </a:cxn>
                  <a:cxn ang="0">
                    <a:pos x="232" y="133"/>
                  </a:cxn>
                  <a:cxn ang="0">
                    <a:pos x="264" y="187"/>
                  </a:cxn>
                  <a:cxn ang="0">
                    <a:pos x="297" y="224"/>
                  </a:cxn>
                  <a:cxn ang="0">
                    <a:pos x="341" y="250"/>
                  </a:cxn>
                  <a:cxn ang="0">
                    <a:pos x="384" y="278"/>
                  </a:cxn>
                  <a:cxn ang="0">
                    <a:pos x="427" y="341"/>
                  </a:cxn>
                  <a:cxn ang="0">
                    <a:pos x="459" y="422"/>
                  </a:cxn>
                  <a:cxn ang="0">
                    <a:pos x="525" y="449"/>
                  </a:cxn>
                  <a:cxn ang="0">
                    <a:pos x="612" y="558"/>
                  </a:cxn>
                  <a:cxn ang="0">
                    <a:pos x="645" y="675"/>
                  </a:cxn>
                  <a:cxn ang="0">
                    <a:pos x="688" y="710"/>
                  </a:cxn>
                  <a:cxn ang="0">
                    <a:pos x="795" y="791"/>
                  </a:cxn>
                  <a:cxn ang="0">
                    <a:pos x="810" y="862"/>
                  </a:cxn>
                  <a:cxn ang="0">
                    <a:pos x="852" y="919"/>
                  </a:cxn>
                  <a:cxn ang="0">
                    <a:pos x="852" y="999"/>
                  </a:cxn>
                  <a:cxn ang="0">
                    <a:pos x="885" y="1062"/>
                  </a:cxn>
                  <a:cxn ang="0">
                    <a:pos x="973" y="1136"/>
                  </a:cxn>
                  <a:cxn ang="0">
                    <a:pos x="1005" y="1189"/>
                  </a:cxn>
                  <a:cxn ang="0">
                    <a:pos x="1037" y="1224"/>
                  </a:cxn>
                  <a:cxn ang="0">
                    <a:pos x="1136" y="1269"/>
                  </a:cxn>
                  <a:cxn ang="0">
                    <a:pos x="1157" y="1288"/>
                  </a:cxn>
                  <a:cxn ang="0">
                    <a:pos x="1191" y="1315"/>
                  </a:cxn>
                  <a:cxn ang="0">
                    <a:pos x="1201" y="1351"/>
                  </a:cxn>
                  <a:cxn ang="0">
                    <a:pos x="1169" y="1378"/>
                  </a:cxn>
                  <a:cxn ang="0">
                    <a:pos x="1070" y="1397"/>
                  </a:cxn>
                  <a:cxn ang="0">
                    <a:pos x="973" y="1441"/>
                  </a:cxn>
                  <a:cxn ang="0">
                    <a:pos x="917" y="1423"/>
                  </a:cxn>
                  <a:cxn ang="0">
                    <a:pos x="808" y="1432"/>
                  </a:cxn>
                  <a:cxn ang="0">
                    <a:pos x="732" y="1486"/>
                  </a:cxn>
                  <a:cxn ang="0">
                    <a:pos x="699" y="1523"/>
                  </a:cxn>
                  <a:cxn ang="0">
                    <a:pos x="666" y="1586"/>
                  </a:cxn>
                  <a:cxn ang="0">
                    <a:pos x="525" y="1630"/>
                  </a:cxn>
                  <a:cxn ang="0">
                    <a:pos x="470" y="1693"/>
                  </a:cxn>
                  <a:cxn ang="0">
                    <a:pos x="384" y="1739"/>
                  </a:cxn>
                  <a:cxn ang="0">
                    <a:pos x="287" y="1828"/>
                  </a:cxn>
                  <a:cxn ang="0">
                    <a:pos x="200" y="1856"/>
                  </a:cxn>
                  <a:cxn ang="0">
                    <a:pos x="90" y="1928"/>
                  </a:cxn>
                  <a:cxn ang="0">
                    <a:pos x="0" y="1982"/>
                  </a:cxn>
                  <a:cxn ang="0">
                    <a:pos x="0" y="0"/>
                  </a:cxn>
                </a:cxnLst>
                <a:rect l="0" t="0" r="r" b="b"/>
                <a:pathLst>
                  <a:path w="1201" h="1982">
                    <a:moveTo>
                      <a:pt x="0" y="0"/>
                    </a:moveTo>
                    <a:lnTo>
                      <a:pt x="112" y="52"/>
                    </a:lnTo>
                    <a:lnTo>
                      <a:pt x="165" y="115"/>
                    </a:lnTo>
                    <a:lnTo>
                      <a:pt x="210" y="133"/>
                    </a:lnTo>
                    <a:lnTo>
                      <a:pt x="232" y="133"/>
                    </a:lnTo>
                    <a:lnTo>
                      <a:pt x="264" y="187"/>
                    </a:lnTo>
                    <a:lnTo>
                      <a:pt x="297" y="224"/>
                    </a:lnTo>
                    <a:lnTo>
                      <a:pt x="341" y="250"/>
                    </a:lnTo>
                    <a:lnTo>
                      <a:pt x="384" y="278"/>
                    </a:lnTo>
                    <a:lnTo>
                      <a:pt x="427" y="341"/>
                    </a:lnTo>
                    <a:lnTo>
                      <a:pt x="459" y="422"/>
                    </a:lnTo>
                    <a:lnTo>
                      <a:pt x="525" y="449"/>
                    </a:lnTo>
                    <a:lnTo>
                      <a:pt x="612" y="558"/>
                    </a:lnTo>
                    <a:lnTo>
                      <a:pt x="645" y="675"/>
                    </a:lnTo>
                    <a:lnTo>
                      <a:pt x="688" y="710"/>
                    </a:lnTo>
                    <a:lnTo>
                      <a:pt x="795" y="791"/>
                    </a:lnTo>
                    <a:lnTo>
                      <a:pt x="810" y="862"/>
                    </a:lnTo>
                    <a:lnTo>
                      <a:pt x="852" y="919"/>
                    </a:lnTo>
                    <a:lnTo>
                      <a:pt x="852" y="999"/>
                    </a:lnTo>
                    <a:lnTo>
                      <a:pt x="885" y="1062"/>
                    </a:lnTo>
                    <a:lnTo>
                      <a:pt x="973" y="1136"/>
                    </a:lnTo>
                    <a:lnTo>
                      <a:pt x="1005" y="1189"/>
                    </a:lnTo>
                    <a:lnTo>
                      <a:pt x="1037" y="1224"/>
                    </a:lnTo>
                    <a:lnTo>
                      <a:pt x="1136" y="1269"/>
                    </a:lnTo>
                    <a:lnTo>
                      <a:pt x="1157" y="1288"/>
                    </a:lnTo>
                    <a:lnTo>
                      <a:pt x="1191" y="1315"/>
                    </a:lnTo>
                    <a:lnTo>
                      <a:pt x="1201" y="1351"/>
                    </a:lnTo>
                    <a:lnTo>
                      <a:pt x="1169" y="1378"/>
                    </a:lnTo>
                    <a:lnTo>
                      <a:pt x="1070" y="1397"/>
                    </a:lnTo>
                    <a:lnTo>
                      <a:pt x="973" y="1441"/>
                    </a:lnTo>
                    <a:lnTo>
                      <a:pt x="917" y="1423"/>
                    </a:lnTo>
                    <a:lnTo>
                      <a:pt x="808" y="1432"/>
                    </a:lnTo>
                    <a:lnTo>
                      <a:pt x="732" y="1486"/>
                    </a:lnTo>
                    <a:lnTo>
                      <a:pt x="699" y="1523"/>
                    </a:lnTo>
                    <a:lnTo>
                      <a:pt x="666" y="1586"/>
                    </a:lnTo>
                    <a:lnTo>
                      <a:pt x="525" y="1630"/>
                    </a:lnTo>
                    <a:lnTo>
                      <a:pt x="470" y="1693"/>
                    </a:lnTo>
                    <a:lnTo>
                      <a:pt x="384" y="1739"/>
                    </a:lnTo>
                    <a:lnTo>
                      <a:pt x="287" y="1828"/>
                    </a:lnTo>
                    <a:lnTo>
                      <a:pt x="200" y="1856"/>
                    </a:lnTo>
                    <a:lnTo>
                      <a:pt x="90" y="1928"/>
                    </a:lnTo>
                    <a:lnTo>
                      <a:pt x="0" y="1982"/>
                    </a:lnTo>
                    <a:lnTo>
                      <a:pt x="0" y="0"/>
                    </a:lnTo>
                    <a:close/>
                  </a:path>
                </a:pathLst>
              </a:custGeom>
              <a:solidFill>
                <a:srgbClr val="A05000"/>
              </a:solidFill>
              <a:ln w="15875">
                <a:solidFill>
                  <a:srgbClr val="000000"/>
                </a:solidFill>
                <a:prstDash val="solid"/>
                <a:round/>
                <a:headEnd/>
                <a:tailEnd/>
              </a:ln>
            </p:spPr>
            <p:txBody>
              <a:bodyPr/>
              <a:lstStyle/>
              <a:p>
                <a:endParaRPr lang="en-US" dirty="0"/>
              </a:p>
            </p:txBody>
          </p:sp>
          <p:sp>
            <p:nvSpPr>
              <p:cNvPr id="183309" name="Freeform 13"/>
              <p:cNvSpPr>
                <a:spLocks/>
              </p:cNvSpPr>
              <p:nvPr/>
            </p:nvSpPr>
            <p:spPr bwMode="ltGray">
              <a:xfrm>
                <a:off x="4547" y="1048"/>
                <a:ext cx="1187" cy="1804"/>
              </a:xfrm>
              <a:custGeom>
                <a:avLst/>
                <a:gdLst/>
                <a:ahLst/>
                <a:cxnLst>
                  <a:cxn ang="0">
                    <a:pos x="1187" y="0"/>
                  </a:cxn>
                  <a:cxn ang="0">
                    <a:pos x="1025" y="60"/>
                  </a:cxn>
                  <a:cxn ang="0">
                    <a:pos x="948" y="115"/>
                  </a:cxn>
                  <a:cxn ang="0">
                    <a:pos x="905" y="191"/>
                  </a:cxn>
                  <a:cxn ang="0">
                    <a:pos x="828" y="256"/>
                  </a:cxn>
                  <a:cxn ang="0">
                    <a:pos x="775" y="278"/>
                  </a:cxn>
                  <a:cxn ang="0">
                    <a:pos x="699" y="333"/>
                  </a:cxn>
                  <a:cxn ang="0">
                    <a:pos x="655" y="366"/>
                  </a:cxn>
                  <a:cxn ang="0">
                    <a:pos x="634" y="442"/>
                  </a:cxn>
                  <a:cxn ang="0">
                    <a:pos x="611" y="506"/>
                  </a:cxn>
                  <a:cxn ang="0">
                    <a:pos x="513" y="649"/>
                  </a:cxn>
                  <a:cxn ang="0">
                    <a:pos x="460" y="703"/>
                  </a:cxn>
                  <a:cxn ang="0">
                    <a:pos x="460" y="780"/>
                  </a:cxn>
                  <a:cxn ang="0">
                    <a:pos x="426" y="844"/>
                  </a:cxn>
                  <a:cxn ang="0">
                    <a:pos x="371" y="976"/>
                  </a:cxn>
                  <a:cxn ang="0">
                    <a:pos x="339" y="1010"/>
                  </a:cxn>
                  <a:cxn ang="0">
                    <a:pos x="209" y="1152"/>
                  </a:cxn>
                  <a:cxn ang="0">
                    <a:pos x="110" y="1171"/>
                  </a:cxn>
                  <a:cxn ang="0">
                    <a:pos x="0" y="1259"/>
                  </a:cxn>
                  <a:cxn ang="0">
                    <a:pos x="87" y="1281"/>
                  </a:cxn>
                  <a:cxn ang="0">
                    <a:pos x="186" y="1314"/>
                  </a:cxn>
                  <a:cxn ang="0">
                    <a:pos x="219" y="1401"/>
                  </a:cxn>
                  <a:cxn ang="0">
                    <a:pos x="294" y="1401"/>
                  </a:cxn>
                  <a:cxn ang="0">
                    <a:pos x="460" y="1489"/>
                  </a:cxn>
                  <a:cxn ang="0">
                    <a:pos x="460" y="1532"/>
                  </a:cxn>
                  <a:cxn ang="0">
                    <a:pos x="645" y="1609"/>
                  </a:cxn>
                  <a:cxn ang="0">
                    <a:pos x="721" y="1613"/>
                  </a:cxn>
                  <a:cxn ang="0">
                    <a:pos x="760" y="1663"/>
                  </a:cxn>
                  <a:cxn ang="0">
                    <a:pos x="853" y="1725"/>
                  </a:cxn>
                  <a:cxn ang="0">
                    <a:pos x="986" y="1787"/>
                  </a:cxn>
                  <a:cxn ang="0">
                    <a:pos x="1187" y="1804"/>
                  </a:cxn>
                  <a:cxn ang="0">
                    <a:pos x="1187" y="0"/>
                  </a:cxn>
                </a:cxnLst>
                <a:rect l="0" t="0" r="r" b="b"/>
                <a:pathLst>
                  <a:path w="1187" h="1804">
                    <a:moveTo>
                      <a:pt x="1187" y="0"/>
                    </a:moveTo>
                    <a:lnTo>
                      <a:pt x="1025" y="60"/>
                    </a:lnTo>
                    <a:lnTo>
                      <a:pt x="948" y="115"/>
                    </a:lnTo>
                    <a:lnTo>
                      <a:pt x="905" y="191"/>
                    </a:lnTo>
                    <a:lnTo>
                      <a:pt x="828" y="256"/>
                    </a:lnTo>
                    <a:lnTo>
                      <a:pt x="775" y="278"/>
                    </a:lnTo>
                    <a:lnTo>
                      <a:pt x="699" y="333"/>
                    </a:lnTo>
                    <a:lnTo>
                      <a:pt x="655" y="366"/>
                    </a:lnTo>
                    <a:lnTo>
                      <a:pt x="634" y="442"/>
                    </a:lnTo>
                    <a:lnTo>
                      <a:pt x="611" y="506"/>
                    </a:lnTo>
                    <a:lnTo>
                      <a:pt x="513" y="649"/>
                    </a:lnTo>
                    <a:lnTo>
                      <a:pt x="460" y="703"/>
                    </a:lnTo>
                    <a:lnTo>
                      <a:pt x="460" y="780"/>
                    </a:lnTo>
                    <a:lnTo>
                      <a:pt x="426" y="844"/>
                    </a:lnTo>
                    <a:lnTo>
                      <a:pt x="371" y="976"/>
                    </a:lnTo>
                    <a:lnTo>
                      <a:pt x="339" y="1010"/>
                    </a:lnTo>
                    <a:lnTo>
                      <a:pt x="209" y="1152"/>
                    </a:lnTo>
                    <a:lnTo>
                      <a:pt x="110" y="1171"/>
                    </a:lnTo>
                    <a:lnTo>
                      <a:pt x="0" y="1259"/>
                    </a:lnTo>
                    <a:lnTo>
                      <a:pt x="87" y="1281"/>
                    </a:lnTo>
                    <a:lnTo>
                      <a:pt x="186" y="1314"/>
                    </a:lnTo>
                    <a:lnTo>
                      <a:pt x="219" y="1401"/>
                    </a:lnTo>
                    <a:lnTo>
                      <a:pt x="294" y="1401"/>
                    </a:lnTo>
                    <a:lnTo>
                      <a:pt x="460" y="1489"/>
                    </a:lnTo>
                    <a:lnTo>
                      <a:pt x="460" y="1532"/>
                    </a:lnTo>
                    <a:lnTo>
                      <a:pt x="645" y="1609"/>
                    </a:lnTo>
                    <a:lnTo>
                      <a:pt x="721" y="1613"/>
                    </a:lnTo>
                    <a:lnTo>
                      <a:pt x="760" y="1663"/>
                    </a:lnTo>
                    <a:lnTo>
                      <a:pt x="853" y="1725"/>
                    </a:lnTo>
                    <a:lnTo>
                      <a:pt x="986" y="1787"/>
                    </a:lnTo>
                    <a:lnTo>
                      <a:pt x="1187" y="1804"/>
                    </a:lnTo>
                    <a:lnTo>
                      <a:pt x="1187" y="0"/>
                    </a:lnTo>
                    <a:close/>
                  </a:path>
                </a:pathLst>
              </a:custGeom>
              <a:solidFill>
                <a:srgbClr val="A05000"/>
              </a:solidFill>
              <a:ln w="15875">
                <a:solidFill>
                  <a:srgbClr val="000000"/>
                </a:solidFill>
                <a:prstDash val="solid"/>
                <a:round/>
                <a:headEnd/>
                <a:tailEnd/>
              </a:ln>
            </p:spPr>
            <p:txBody>
              <a:bodyPr/>
              <a:lstStyle/>
              <a:p>
                <a:endParaRPr lang="en-US" dirty="0"/>
              </a:p>
            </p:txBody>
          </p:sp>
        </p:grpSp>
        <p:sp>
          <p:nvSpPr>
            <p:cNvPr id="183310" name="Text Box 14"/>
            <p:cNvSpPr txBox="1">
              <a:spLocks noChangeArrowheads="1"/>
            </p:cNvSpPr>
            <p:nvPr/>
          </p:nvSpPr>
          <p:spPr bwMode="ltGray">
            <a:xfrm>
              <a:off x="903288" y="4176713"/>
              <a:ext cx="171450" cy="366712"/>
            </a:xfrm>
            <a:prstGeom prst="rect">
              <a:avLst/>
            </a:prstGeom>
            <a:noFill/>
            <a:ln w="9525">
              <a:noFill/>
              <a:miter lim="800000"/>
              <a:headEnd/>
              <a:tailEnd/>
            </a:ln>
            <a:effectLst/>
          </p:spPr>
          <p:txBody>
            <a:bodyPr wrap="none">
              <a:spAutoFit/>
            </a:bodyPr>
            <a:lstStyle/>
            <a:p>
              <a:pPr>
                <a:lnSpc>
                  <a:spcPct val="100000"/>
                </a:lnSpc>
              </a:pPr>
              <a:endParaRPr lang="en-US" sz="1800" dirty="0">
                <a:solidFill>
                  <a:schemeClr val="bg1"/>
                </a:solidFill>
              </a:endParaRPr>
            </a:p>
          </p:txBody>
        </p:sp>
        <p:sp>
          <p:nvSpPr>
            <p:cNvPr id="183311" name="Freeform 15"/>
            <p:cNvSpPr>
              <a:spLocks/>
            </p:cNvSpPr>
            <p:nvPr/>
          </p:nvSpPr>
          <p:spPr bwMode="ltGray">
            <a:xfrm>
              <a:off x="5780088" y="4008438"/>
              <a:ext cx="658812" cy="1958975"/>
            </a:xfrm>
            <a:custGeom>
              <a:avLst/>
              <a:gdLst/>
              <a:ahLst/>
              <a:cxnLst>
                <a:cxn ang="0">
                  <a:pos x="0" y="0"/>
                </a:cxn>
                <a:cxn ang="0">
                  <a:pos x="24" y="80"/>
                </a:cxn>
                <a:cxn ang="0">
                  <a:pos x="32" y="160"/>
                </a:cxn>
                <a:cxn ang="0">
                  <a:pos x="48" y="208"/>
                </a:cxn>
                <a:cxn ang="0">
                  <a:pos x="8" y="400"/>
                </a:cxn>
                <a:cxn ang="0">
                  <a:pos x="16" y="632"/>
                </a:cxn>
                <a:cxn ang="0">
                  <a:pos x="88" y="728"/>
                </a:cxn>
                <a:cxn ang="0">
                  <a:pos x="168" y="920"/>
                </a:cxn>
                <a:cxn ang="0">
                  <a:pos x="456" y="1360"/>
                </a:cxn>
              </a:cxnLst>
              <a:rect l="0" t="0" r="r" b="b"/>
              <a:pathLst>
                <a:path w="456" h="1360">
                  <a:moveTo>
                    <a:pt x="0" y="0"/>
                  </a:moveTo>
                  <a:cubicBezTo>
                    <a:pt x="19" y="58"/>
                    <a:pt x="12" y="32"/>
                    <a:pt x="24" y="80"/>
                  </a:cubicBezTo>
                  <a:cubicBezTo>
                    <a:pt x="27" y="107"/>
                    <a:pt x="27" y="134"/>
                    <a:pt x="32" y="160"/>
                  </a:cubicBezTo>
                  <a:cubicBezTo>
                    <a:pt x="35" y="177"/>
                    <a:pt x="48" y="208"/>
                    <a:pt x="48" y="208"/>
                  </a:cubicBezTo>
                  <a:cubicBezTo>
                    <a:pt x="39" y="350"/>
                    <a:pt x="40" y="305"/>
                    <a:pt x="8" y="400"/>
                  </a:cubicBezTo>
                  <a:cubicBezTo>
                    <a:pt x="11" y="477"/>
                    <a:pt x="5" y="555"/>
                    <a:pt x="16" y="632"/>
                  </a:cubicBezTo>
                  <a:cubicBezTo>
                    <a:pt x="22" y="671"/>
                    <a:pt x="73" y="694"/>
                    <a:pt x="88" y="728"/>
                  </a:cubicBezTo>
                  <a:cubicBezTo>
                    <a:pt x="119" y="798"/>
                    <a:pt x="111" y="863"/>
                    <a:pt x="168" y="920"/>
                  </a:cubicBezTo>
                  <a:cubicBezTo>
                    <a:pt x="182" y="961"/>
                    <a:pt x="396" y="1268"/>
                    <a:pt x="456" y="1360"/>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12" name="Freeform 16"/>
            <p:cNvSpPr>
              <a:spLocks/>
            </p:cNvSpPr>
            <p:nvPr/>
          </p:nvSpPr>
          <p:spPr bwMode="ltGray">
            <a:xfrm>
              <a:off x="3965575" y="3962400"/>
              <a:ext cx="617538" cy="1995488"/>
            </a:xfrm>
            <a:custGeom>
              <a:avLst/>
              <a:gdLst/>
              <a:ahLst/>
              <a:cxnLst>
                <a:cxn ang="0">
                  <a:pos x="427" y="0"/>
                </a:cxn>
                <a:cxn ang="0">
                  <a:pos x="371" y="208"/>
                </a:cxn>
                <a:cxn ang="0">
                  <a:pos x="307" y="360"/>
                </a:cxn>
                <a:cxn ang="0">
                  <a:pos x="315" y="552"/>
                </a:cxn>
                <a:cxn ang="0">
                  <a:pos x="307" y="632"/>
                </a:cxn>
                <a:cxn ang="0">
                  <a:pos x="251" y="728"/>
                </a:cxn>
                <a:cxn ang="0">
                  <a:pos x="123" y="1120"/>
                </a:cxn>
                <a:cxn ang="0">
                  <a:pos x="59" y="1312"/>
                </a:cxn>
                <a:cxn ang="0">
                  <a:pos x="27" y="1384"/>
                </a:cxn>
                <a:cxn ang="0">
                  <a:pos x="3" y="1368"/>
                </a:cxn>
              </a:cxnLst>
              <a:rect l="0" t="0" r="r" b="b"/>
              <a:pathLst>
                <a:path w="427" h="1384">
                  <a:moveTo>
                    <a:pt x="427" y="0"/>
                  </a:moveTo>
                  <a:cubicBezTo>
                    <a:pt x="388" y="58"/>
                    <a:pt x="387" y="76"/>
                    <a:pt x="371" y="208"/>
                  </a:cubicBezTo>
                  <a:cubicBezTo>
                    <a:pt x="365" y="257"/>
                    <a:pt x="323" y="312"/>
                    <a:pt x="307" y="360"/>
                  </a:cubicBezTo>
                  <a:cubicBezTo>
                    <a:pt x="301" y="428"/>
                    <a:pt x="293" y="486"/>
                    <a:pt x="315" y="552"/>
                  </a:cubicBezTo>
                  <a:cubicBezTo>
                    <a:pt x="312" y="579"/>
                    <a:pt x="315" y="606"/>
                    <a:pt x="307" y="632"/>
                  </a:cubicBezTo>
                  <a:cubicBezTo>
                    <a:pt x="296" y="667"/>
                    <a:pt x="263" y="692"/>
                    <a:pt x="251" y="728"/>
                  </a:cubicBezTo>
                  <a:cubicBezTo>
                    <a:pt x="239" y="904"/>
                    <a:pt x="217" y="979"/>
                    <a:pt x="123" y="1120"/>
                  </a:cubicBezTo>
                  <a:cubicBezTo>
                    <a:pt x="107" y="1200"/>
                    <a:pt x="105" y="1243"/>
                    <a:pt x="59" y="1312"/>
                  </a:cubicBezTo>
                  <a:cubicBezTo>
                    <a:pt x="44" y="1334"/>
                    <a:pt x="27" y="1384"/>
                    <a:pt x="27" y="1384"/>
                  </a:cubicBezTo>
                  <a:cubicBezTo>
                    <a:pt x="0" y="1375"/>
                    <a:pt x="3" y="1384"/>
                    <a:pt x="3" y="136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13" name="Freeform 17"/>
            <p:cNvSpPr>
              <a:spLocks/>
            </p:cNvSpPr>
            <p:nvPr/>
          </p:nvSpPr>
          <p:spPr bwMode="ltGray">
            <a:xfrm>
              <a:off x="3021013" y="3984625"/>
              <a:ext cx="1204912" cy="1960563"/>
            </a:xfrm>
            <a:custGeom>
              <a:avLst/>
              <a:gdLst/>
              <a:ahLst/>
              <a:cxnLst>
                <a:cxn ang="0">
                  <a:pos x="832" y="0"/>
                </a:cxn>
                <a:cxn ang="0">
                  <a:pos x="824" y="112"/>
                </a:cxn>
                <a:cxn ang="0">
                  <a:pos x="808" y="136"/>
                </a:cxn>
                <a:cxn ang="0">
                  <a:pos x="760" y="264"/>
                </a:cxn>
                <a:cxn ang="0">
                  <a:pos x="576" y="392"/>
                </a:cxn>
                <a:cxn ang="0">
                  <a:pos x="504" y="448"/>
                </a:cxn>
                <a:cxn ang="0">
                  <a:pos x="408" y="680"/>
                </a:cxn>
                <a:cxn ang="0">
                  <a:pos x="392" y="736"/>
                </a:cxn>
                <a:cxn ang="0">
                  <a:pos x="344" y="816"/>
                </a:cxn>
                <a:cxn ang="0">
                  <a:pos x="280" y="944"/>
                </a:cxn>
                <a:cxn ang="0">
                  <a:pos x="200" y="1008"/>
                </a:cxn>
                <a:cxn ang="0">
                  <a:pos x="152" y="1184"/>
                </a:cxn>
                <a:cxn ang="0">
                  <a:pos x="88" y="1240"/>
                </a:cxn>
                <a:cxn ang="0">
                  <a:pos x="0" y="1360"/>
                </a:cxn>
              </a:cxnLst>
              <a:rect l="0" t="0" r="r" b="b"/>
              <a:pathLst>
                <a:path w="832" h="1360">
                  <a:moveTo>
                    <a:pt x="832" y="0"/>
                  </a:moveTo>
                  <a:cubicBezTo>
                    <a:pt x="829" y="37"/>
                    <a:pt x="831" y="75"/>
                    <a:pt x="824" y="112"/>
                  </a:cubicBezTo>
                  <a:cubicBezTo>
                    <a:pt x="822" y="121"/>
                    <a:pt x="812" y="127"/>
                    <a:pt x="808" y="136"/>
                  </a:cubicBezTo>
                  <a:cubicBezTo>
                    <a:pt x="790" y="176"/>
                    <a:pt x="786" y="227"/>
                    <a:pt x="760" y="264"/>
                  </a:cubicBezTo>
                  <a:cubicBezTo>
                    <a:pt x="716" y="326"/>
                    <a:pt x="639" y="356"/>
                    <a:pt x="576" y="392"/>
                  </a:cubicBezTo>
                  <a:cubicBezTo>
                    <a:pt x="549" y="407"/>
                    <a:pt x="530" y="431"/>
                    <a:pt x="504" y="448"/>
                  </a:cubicBezTo>
                  <a:cubicBezTo>
                    <a:pt x="454" y="524"/>
                    <a:pt x="439" y="596"/>
                    <a:pt x="408" y="680"/>
                  </a:cubicBezTo>
                  <a:cubicBezTo>
                    <a:pt x="403" y="693"/>
                    <a:pt x="399" y="723"/>
                    <a:pt x="392" y="736"/>
                  </a:cubicBezTo>
                  <a:cubicBezTo>
                    <a:pt x="365" y="784"/>
                    <a:pt x="361" y="773"/>
                    <a:pt x="344" y="816"/>
                  </a:cubicBezTo>
                  <a:cubicBezTo>
                    <a:pt x="327" y="859"/>
                    <a:pt x="314" y="910"/>
                    <a:pt x="280" y="944"/>
                  </a:cubicBezTo>
                  <a:cubicBezTo>
                    <a:pt x="256" y="968"/>
                    <a:pt x="224" y="984"/>
                    <a:pt x="200" y="1008"/>
                  </a:cubicBezTo>
                  <a:cubicBezTo>
                    <a:pt x="186" y="1064"/>
                    <a:pt x="178" y="1132"/>
                    <a:pt x="152" y="1184"/>
                  </a:cubicBezTo>
                  <a:cubicBezTo>
                    <a:pt x="139" y="1209"/>
                    <a:pt x="88" y="1240"/>
                    <a:pt x="88" y="1240"/>
                  </a:cubicBezTo>
                  <a:cubicBezTo>
                    <a:pt x="58" y="1284"/>
                    <a:pt x="39" y="1321"/>
                    <a:pt x="0" y="1360"/>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14" name="Freeform 18"/>
            <p:cNvSpPr>
              <a:spLocks/>
            </p:cNvSpPr>
            <p:nvPr/>
          </p:nvSpPr>
          <p:spPr bwMode="ltGray">
            <a:xfrm>
              <a:off x="5919788" y="3973513"/>
              <a:ext cx="1839912" cy="2006600"/>
            </a:xfrm>
            <a:custGeom>
              <a:avLst/>
              <a:gdLst/>
              <a:ahLst/>
              <a:cxnLst>
                <a:cxn ang="0">
                  <a:pos x="0" y="0"/>
                </a:cxn>
                <a:cxn ang="0">
                  <a:pos x="104" y="168"/>
                </a:cxn>
                <a:cxn ang="0">
                  <a:pos x="312" y="280"/>
                </a:cxn>
                <a:cxn ang="0">
                  <a:pos x="488" y="448"/>
                </a:cxn>
                <a:cxn ang="0">
                  <a:pos x="496" y="536"/>
                </a:cxn>
                <a:cxn ang="0">
                  <a:pos x="568" y="648"/>
                </a:cxn>
                <a:cxn ang="0">
                  <a:pos x="680" y="760"/>
                </a:cxn>
                <a:cxn ang="0">
                  <a:pos x="744" y="824"/>
                </a:cxn>
                <a:cxn ang="0">
                  <a:pos x="840" y="904"/>
                </a:cxn>
                <a:cxn ang="0">
                  <a:pos x="864" y="920"/>
                </a:cxn>
                <a:cxn ang="0">
                  <a:pos x="928" y="1000"/>
                </a:cxn>
                <a:cxn ang="0">
                  <a:pos x="952" y="1056"/>
                </a:cxn>
                <a:cxn ang="0">
                  <a:pos x="1016" y="1088"/>
                </a:cxn>
                <a:cxn ang="0">
                  <a:pos x="1088" y="1136"/>
                </a:cxn>
                <a:cxn ang="0">
                  <a:pos x="1112" y="1152"/>
                </a:cxn>
                <a:cxn ang="0">
                  <a:pos x="1176" y="1216"/>
                </a:cxn>
                <a:cxn ang="0">
                  <a:pos x="1208" y="1264"/>
                </a:cxn>
                <a:cxn ang="0">
                  <a:pos x="1256" y="1368"/>
                </a:cxn>
                <a:cxn ang="0">
                  <a:pos x="1272" y="1392"/>
                </a:cxn>
              </a:cxnLst>
              <a:rect l="0" t="0" r="r" b="b"/>
              <a:pathLst>
                <a:path w="1272" h="1392">
                  <a:moveTo>
                    <a:pt x="0" y="0"/>
                  </a:moveTo>
                  <a:cubicBezTo>
                    <a:pt x="65" y="43"/>
                    <a:pt x="76" y="102"/>
                    <a:pt x="104" y="168"/>
                  </a:cubicBezTo>
                  <a:cubicBezTo>
                    <a:pt x="141" y="255"/>
                    <a:pt x="231" y="270"/>
                    <a:pt x="312" y="280"/>
                  </a:cubicBezTo>
                  <a:cubicBezTo>
                    <a:pt x="386" y="305"/>
                    <a:pt x="463" y="373"/>
                    <a:pt x="488" y="448"/>
                  </a:cubicBezTo>
                  <a:cubicBezTo>
                    <a:pt x="491" y="477"/>
                    <a:pt x="492" y="507"/>
                    <a:pt x="496" y="536"/>
                  </a:cubicBezTo>
                  <a:cubicBezTo>
                    <a:pt x="502" y="579"/>
                    <a:pt x="542" y="618"/>
                    <a:pt x="568" y="648"/>
                  </a:cubicBezTo>
                  <a:cubicBezTo>
                    <a:pt x="602" y="687"/>
                    <a:pt x="634" y="737"/>
                    <a:pt x="680" y="760"/>
                  </a:cubicBezTo>
                  <a:cubicBezTo>
                    <a:pt x="698" y="788"/>
                    <a:pt x="716" y="806"/>
                    <a:pt x="744" y="824"/>
                  </a:cubicBezTo>
                  <a:cubicBezTo>
                    <a:pt x="769" y="861"/>
                    <a:pt x="803" y="879"/>
                    <a:pt x="840" y="904"/>
                  </a:cubicBezTo>
                  <a:cubicBezTo>
                    <a:pt x="848" y="909"/>
                    <a:pt x="864" y="920"/>
                    <a:pt x="864" y="920"/>
                  </a:cubicBezTo>
                  <a:cubicBezTo>
                    <a:pt x="883" y="949"/>
                    <a:pt x="911" y="970"/>
                    <a:pt x="928" y="1000"/>
                  </a:cubicBezTo>
                  <a:cubicBezTo>
                    <a:pt x="938" y="1018"/>
                    <a:pt x="938" y="1042"/>
                    <a:pt x="952" y="1056"/>
                  </a:cubicBezTo>
                  <a:cubicBezTo>
                    <a:pt x="992" y="1096"/>
                    <a:pt x="981" y="1069"/>
                    <a:pt x="1016" y="1088"/>
                  </a:cubicBezTo>
                  <a:cubicBezTo>
                    <a:pt x="1016" y="1088"/>
                    <a:pt x="1076" y="1128"/>
                    <a:pt x="1088" y="1136"/>
                  </a:cubicBezTo>
                  <a:cubicBezTo>
                    <a:pt x="1096" y="1141"/>
                    <a:pt x="1112" y="1152"/>
                    <a:pt x="1112" y="1152"/>
                  </a:cubicBezTo>
                  <a:cubicBezTo>
                    <a:pt x="1131" y="1180"/>
                    <a:pt x="1156" y="1190"/>
                    <a:pt x="1176" y="1216"/>
                  </a:cubicBezTo>
                  <a:cubicBezTo>
                    <a:pt x="1188" y="1231"/>
                    <a:pt x="1208" y="1264"/>
                    <a:pt x="1208" y="1264"/>
                  </a:cubicBezTo>
                  <a:cubicBezTo>
                    <a:pt x="1220" y="1311"/>
                    <a:pt x="1217" y="1342"/>
                    <a:pt x="1256" y="1368"/>
                  </a:cubicBezTo>
                  <a:cubicBezTo>
                    <a:pt x="1261" y="1376"/>
                    <a:pt x="1272" y="1392"/>
                    <a:pt x="1272" y="139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15" name="Freeform 19"/>
            <p:cNvSpPr>
              <a:spLocks/>
            </p:cNvSpPr>
            <p:nvPr/>
          </p:nvSpPr>
          <p:spPr bwMode="ltGray">
            <a:xfrm>
              <a:off x="4622800" y="4030663"/>
              <a:ext cx="555625" cy="1927225"/>
            </a:xfrm>
            <a:custGeom>
              <a:avLst/>
              <a:gdLst/>
              <a:ahLst/>
              <a:cxnLst>
                <a:cxn ang="0">
                  <a:pos x="384" y="0"/>
                </a:cxn>
                <a:cxn ang="0">
                  <a:pos x="336" y="88"/>
                </a:cxn>
                <a:cxn ang="0">
                  <a:pos x="360" y="216"/>
                </a:cxn>
                <a:cxn ang="0">
                  <a:pos x="232" y="312"/>
                </a:cxn>
                <a:cxn ang="0">
                  <a:pos x="288" y="288"/>
                </a:cxn>
                <a:cxn ang="0">
                  <a:pos x="168" y="368"/>
                </a:cxn>
                <a:cxn ang="0">
                  <a:pos x="96" y="440"/>
                </a:cxn>
                <a:cxn ang="0">
                  <a:pos x="80" y="648"/>
                </a:cxn>
                <a:cxn ang="0">
                  <a:pos x="56" y="704"/>
                </a:cxn>
                <a:cxn ang="0">
                  <a:pos x="64" y="1128"/>
                </a:cxn>
                <a:cxn ang="0">
                  <a:pos x="56" y="1256"/>
                </a:cxn>
                <a:cxn ang="0">
                  <a:pos x="32" y="1328"/>
                </a:cxn>
                <a:cxn ang="0">
                  <a:pos x="24" y="1384"/>
                </a:cxn>
                <a:cxn ang="0">
                  <a:pos x="0" y="1368"/>
                </a:cxn>
              </a:cxnLst>
              <a:rect l="0" t="0" r="r" b="b"/>
              <a:pathLst>
                <a:path w="384" h="1392">
                  <a:moveTo>
                    <a:pt x="384" y="0"/>
                  </a:moveTo>
                  <a:cubicBezTo>
                    <a:pt x="369" y="31"/>
                    <a:pt x="347" y="55"/>
                    <a:pt x="336" y="88"/>
                  </a:cubicBezTo>
                  <a:cubicBezTo>
                    <a:pt x="341" y="136"/>
                    <a:pt x="345" y="172"/>
                    <a:pt x="360" y="216"/>
                  </a:cubicBezTo>
                  <a:cubicBezTo>
                    <a:pt x="331" y="260"/>
                    <a:pt x="280" y="296"/>
                    <a:pt x="232" y="312"/>
                  </a:cubicBezTo>
                  <a:cubicBezTo>
                    <a:pt x="229" y="323"/>
                    <a:pt x="294" y="279"/>
                    <a:pt x="288" y="288"/>
                  </a:cubicBezTo>
                  <a:cubicBezTo>
                    <a:pt x="283" y="299"/>
                    <a:pt x="200" y="343"/>
                    <a:pt x="168" y="368"/>
                  </a:cubicBezTo>
                  <a:cubicBezTo>
                    <a:pt x="136" y="393"/>
                    <a:pt x="111" y="393"/>
                    <a:pt x="96" y="440"/>
                  </a:cubicBezTo>
                  <a:cubicBezTo>
                    <a:pt x="66" y="530"/>
                    <a:pt x="108" y="397"/>
                    <a:pt x="80" y="648"/>
                  </a:cubicBezTo>
                  <a:cubicBezTo>
                    <a:pt x="78" y="668"/>
                    <a:pt x="62" y="685"/>
                    <a:pt x="56" y="704"/>
                  </a:cubicBezTo>
                  <a:cubicBezTo>
                    <a:pt x="60" y="854"/>
                    <a:pt x="74" y="984"/>
                    <a:pt x="64" y="1128"/>
                  </a:cubicBezTo>
                  <a:cubicBezTo>
                    <a:pt x="61" y="1171"/>
                    <a:pt x="62" y="1214"/>
                    <a:pt x="56" y="1256"/>
                  </a:cubicBezTo>
                  <a:cubicBezTo>
                    <a:pt x="53" y="1281"/>
                    <a:pt x="32" y="1328"/>
                    <a:pt x="32" y="1328"/>
                  </a:cubicBezTo>
                  <a:cubicBezTo>
                    <a:pt x="29" y="1347"/>
                    <a:pt x="36" y="1369"/>
                    <a:pt x="24" y="1384"/>
                  </a:cubicBezTo>
                  <a:cubicBezTo>
                    <a:pt x="18" y="1392"/>
                    <a:pt x="0" y="1368"/>
                    <a:pt x="0" y="136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16" name="Freeform 20"/>
            <p:cNvSpPr>
              <a:spLocks/>
            </p:cNvSpPr>
            <p:nvPr/>
          </p:nvSpPr>
          <p:spPr bwMode="ltGray">
            <a:xfrm>
              <a:off x="5353050" y="4019550"/>
              <a:ext cx="323850" cy="1947863"/>
            </a:xfrm>
            <a:custGeom>
              <a:avLst/>
              <a:gdLst/>
              <a:ahLst/>
              <a:cxnLst>
                <a:cxn ang="0">
                  <a:pos x="0" y="0"/>
                </a:cxn>
                <a:cxn ang="0">
                  <a:pos x="40" y="176"/>
                </a:cxn>
                <a:cxn ang="0">
                  <a:pos x="56" y="240"/>
                </a:cxn>
                <a:cxn ang="0">
                  <a:pos x="112" y="312"/>
                </a:cxn>
                <a:cxn ang="0">
                  <a:pos x="144" y="360"/>
                </a:cxn>
                <a:cxn ang="0">
                  <a:pos x="152" y="472"/>
                </a:cxn>
                <a:cxn ang="0">
                  <a:pos x="192" y="624"/>
                </a:cxn>
                <a:cxn ang="0">
                  <a:pos x="200" y="984"/>
                </a:cxn>
                <a:cxn ang="0">
                  <a:pos x="224" y="1056"/>
                </a:cxn>
                <a:cxn ang="0">
                  <a:pos x="216" y="1352"/>
                </a:cxn>
              </a:cxnLst>
              <a:rect l="0" t="0" r="r" b="b"/>
              <a:pathLst>
                <a:path w="224" h="1352">
                  <a:moveTo>
                    <a:pt x="0" y="0"/>
                  </a:moveTo>
                  <a:cubicBezTo>
                    <a:pt x="35" y="52"/>
                    <a:pt x="19" y="114"/>
                    <a:pt x="40" y="176"/>
                  </a:cubicBezTo>
                  <a:cubicBezTo>
                    <a:pt x="47" y="197"/>
                    <a:pt x="40" y="224"/>
                    <a:pt x="56" y="240"/>
                  </a:cubicBezTo>
                  <a:cubicBezTo>
                    <a:pt x="94" y="278"/>
                    <a:pt x="74" y="255"/>
                    <a:pt x="112" y="312"/>
                  </a:cubicBezTo>
                  <a:cubicBezTo>
                    <a:pt x="123" y="328"/>
                    <a:pt x="144" y="360"/>
                    <a:pt x="144" y="360"/>
                  </a:cubicBezTo>
                  <a:cubicBezTo>
                    <a:pt x="147" y="397"/>
                    <a:pt x="148" y="435"/>
                    <a:pt x="152" y="472"/>
                  </a:cubicBezTo>
                  <a:cubicBezTo>
                    <a:pt x="158" y="523"/>
                    <a:pt x="183" y="573"/>
                    <a:pt x="192" y="624"/>
                  </a:cubicBezTo>
                  <a:cubicBezTo>
                    <a:pt x="195" y="744"/>
                    <a:pt x="193" y="864"/>
                    <a:pt x="200" y="984"/>
                  </a:cubicBezTo>
                  <a:cubicBezTo>
                    <a:pt x="201" y="1009"/>
                    <a:pt x="224" y="1056"/>
                    <a:pt x="224" y="1056"/>
                  </a:cubicBezTo>
                  <a:cubicBezTo>
                    <a:pt x="221" y="1155"/>
                    <a:pt x="216" y="1352"/>
                    <a:pt x="216" y="135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17" name="Freeform 21"/>
            <p:cNvSpPr>
              <a:spLocks/>
            </p:cNvSpPr>
            <p:nvPr/>
          </p:nvSpPr>
          <p:spPr bwMode="ltGray">
            <a:xfrm>
              <a:off x="4830763" y="4779963"/>
              <a:ext cx="185737" cy="1200150"/>
            </a:xfrm>
            <a:custGeom>
              <a:avLst/>
              <a:gdLst/>
              <a:ahLst/>
              <a:cxnLst>
                <a:cxn ang="0">
                  <a:pos x="0" y="0"/>
                </a:cxn>
                <a:cxn ang="0">
                  <a:pos x="64" y="72"/>
                </a:cxn>
                <a:cxn ang="0">
                  <a:pos x="120" y="328"/>
                </a:cxn>
                <a:cxn ang="0">
                  <a:pos x="104" y="528"/>
                </a:cxn>
                <a:cxn ang="0">
                  <a:pos x="112" y="648"/>
                </a:cxn>
                <a:cxn ang="0">
                  <a:pos x="128" y="696"/>
                </a:cxn>
                <a:cxn ang="0">
                  <a:pos x="128" y="832"/>
                </a:cxn>
              </a:cxnLst>
              <a:rect l="0" t="0" r="r" b="b"/>
              <a:pathLst>
                <a:path w="128" h="832">
                  <a:moveTo>
                    <a:pt x="0" y="0"/>
                  </a:moveTo>
                  <a:cubicBezTo>
                    <a:pt x="32" y="21"/>
                    <a:pt x="47" y="38"/>
                    <a:pt x="64" y="72"/>
                  </a:cubicBezTo>
                  <a:cubicBezTo>
                    <a:pt x="76" y="157"/>
                    <a:pt x="71" y="255"/>
                    <a:pt x="120" y="328"/>
                  </a:cubicBezTo>
                  <a:cubicBezTo>
                    <a:pt x="117" y="395"/>
                    <a:pt x="104" y="461"/>
                    <a:pt x="104" y="528"/>
                  </a:cubicBezTo>
                  <a:cubicBezTo>
                    <a:pt x="104" y="568"/>
                    <a:pt x="106" y="608"/>
                    <a:pt x="112" y="648"/>
                  </a:cubicBezTo>
                  <a:cubicBezTo>
                    <a:pt x="114" y="665"/>
                    <a:pt x="128" y="679"/>
                    <a:pt x="128" y="696"/>
                  </a:cubicBezTo>
                  <a:cubicBezTo>
                    <a:pt x="128" y="741"/>
                    <a:pt x="128" y="787"/>
                    <a:pt x="128" y="83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18" name="Freeform 22"/>
            <p:cNvSpPr>
              <a:spLocks/>
            </p:cNvSpPr>
            <p:nvPr/>
          </p:nvSpPr>
          <p:spPr bwMode="ltGray">
            <a:xfrm>
              <a:off x="5316538" y="4826000"/>
              <a:ext cx="185737" cy="1165225"/>
            </a:xfrm>
            <a:custGeom>
              <a:avLst/>
              <a:gdLst/>
              <a:ahLst/>
              <a:cxnLst>
                <a:cxn ang="0">
                  <a:pos x="128" y="0"/>
                </a:cxn>
                <a:cxn ang="0">
                  <a:pos x="96" y="104"/>
                </a:cxn>
                <a:cxn ang="0">
                  <a:pos x="56" y="344"/>
                </a:cxn>
                <a:cxn ang="0">
                  <a:pos x="32" y="432"/>
                </a:cxn>
                <a:cxn ang="0">
                  <a:pos x="8" y="736"/>
                </a:cxn>
                <a:cxn ang="0">
                  <a:pos x="0" y="808"/>
                </a:cxn>
              </a:cxnLst>
              <a:rect l="0" t="0" r="r" b="b"/>
              <a:pathLst>
                <a:path w="128" h="808">
                  <a:moveTo>
                    <a:pt x="128" y="0"/>
                  </a:moveTo>
                  <a:cubicBezTo>
                    <a:pt x="121" y="46"/>
                    <a:pt x="121" y="67"/>
                    <a:pt x="96" y="104"/>
                  </a:cubicBezTo>
                  <a:cubicBezTo>
                    <a:pt x="90" y="206"/>
                    <a:pt x="86" y="255"/>
                    <a:pt x="56" y="344"/>
                  </a:cubicBezTo>
                  <a:cubicBezTo>
                    <a:pt x="46" y="373"/>
                    <a:pt x="32" y="432"/>
                    <a:pt x="32" y="432"/>
                  </a:cubicBezTo>
                  <a:cubicBezTo>
                    <a:pt x="28" y="531"/>
                    <a:pt x="33" y="638"/>
                    <a:pt x="8" y="736"/>
                  </a:cubicBezTo>
                  <a:cubicBezTo>
                    <a:pt x="5" y="760"/>
                    <a:pt x="0" y="808"/>
                    <a:pt x="0" y="80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19" name="Freeform 23"/>
            <p:cNvSpPr>
              <a:spLocks/>
            </p:cNvSpPr>
            <p:nvPr/>
          </p:nvSpPr>
          <p:spPr bwMode="ltGray">
            <a:xfrm>
              <a:off x="5849938" y="4711700"/>
              <a:ext cx="938212" cy="1246188"/>
            </a:xfrm>
            <a:custGeom>
              <a:avLst/>
              <a:gdLst/>
              <a:ahLst/>
              <a:cxnLst>
                <a:cxn ang="0">
                  <a:pos x="0" y="0"/>
                </a:cxn>
                <a:cxn ang="0">
                  <a:pos x="56" y="80"/>
                </a:cxn>
                <a:cxn ang="0">
                  <a:pos x="128" y="208"/>
                </a:cxn>
                <a:cxn ang="0">
                  <a:pos x="248" y="328"/>
                </a:cxn>
                <a:cxn ang="0">
                  <a:pos x="336" y="472"/>
                </a:cxn>
                <a:cxn ang="0">
                  <a:pos x="512" y="656"/>
                </a:cxn>
                <a:cxn ang="0">
                  <a:pos x="536" y="704"/>
                </a:cxn>
                <a:cxn ang="0">
                  <a:pos x="600" y="816"/>
                </a:cxn>
                <a:cxn ang="0">
                  <a:pos x="648" y="864"/>
                </a:cxn>
              </a:cxnLst>
              <a:rect l="0" t="0" r="r" b="b"/>
              <a:pathLst>
                <a:path w="648" h="864">
                  <a:moveTo>
                    <a:pt x="0" y="0"/>
                  </a:moveTo>
                  <a:cubicBezTo>
                    <a:pt x="18" y="27"/>
                    <a:pt x="42" y="51"/>
                    <a:pt x="56" y="80"/>
                  </a:cubicBezTo>
                  <a:cubicBezTo>
                    <a:pt x="81" y="130"/>
                    <a:pt x="77" y="174"/>
                    <a:pt x="128" y="208"/>
                  </a:cubicBezTo>
                  <a:cubicBezTo>
                    <a:pt x="159" y="255"/>
                    <a:pt x="216" y="281"/>
                    <a:pt x="248" y="328"/>
                  </a:cubicBezTo>
                  <a:cubicBezTo>
                    <a:pt x="269" y="359"/>
                    <a:pt x="312" y="456"/>
                    <a:pt x="336" y="472"/>
                  </a:cubicBezTo>
                  <a:cubicBezTo>
                    <a:pt x="406" y="519"/>
                    <a:pt x="453" y="597"/>
                    <a:pt x="512" y="656"/>
                  </a:cubicBezTo>
                  <a:cubicBezTo>
                    <a:pt x="541" y="744"/>
                    <a:pt x="495" y="611"/>
                    <a:pt x="536" y="704"/>
                  </a:cubicBezTo>
                  <a:cubicBezTo>
                    <a:pt x="559" y="755"/>
                    <a:pt x="552" y="784"/>
                    <a:pt x="600" y="816"/>
                  </a:cubicBezTo>
                  <a:cubicBezTo>
                    <a:pt x="611" y="832"/>
                    <a:pt x="625" y="864"/>
                    <a:pt x="648" y="864"/>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20" name="Freeform 24"/>
            <p:cNvSpPr>
              <a:spLocks/>
            </p:cNvSpPr>
            <p:nvPr/>
          </p:nvSpPr>
          <p:spPr bwMode="ltGray">
            <a:xfrm>
              <a:off x="6462713" y="4676775"/>
              <a:ext cx="798512" cy="1290638"/>
            </a:xfrm>
            <a:custGeom>
              <a:avLst/>
              <a:gdLst/>
              <a:ahLst/>
              <a:cxnLst>
                <a:cxn ang="0">
                  <a:pos x="24" y="0"/>
                </a:cxn>
                <a:cxn ang="0">
                  <a:pos x="0" y="160"/>
                </a:cxn>
                <a:cxn ang="0">
                  <a:pos x="72" y="280"/>
                </a:cxn>
                <a:cxn ang="0">
                  <a:pos x="96" y="312"/>
                </a:cxn>
                <a:cxn ang="0">
                  <a:pos x="144" y="344"/>
                </a:cxn>
                <a:cxn ang="0">
                  <a:pos x="192" y="392"/>
                </a:cxn>
                <a:cxn ang="0">
                  <a:pos x="240" y="480"/>
                </a:cxn>
                <a:cxn ang="0">
                  <a:pos x="368" y="704"/>
                </a:cxn>
                <a:cxn ang="0">
                  <a:pos x="384" y="728"/>
                </a:cxn>
                <a:cxn ang="0">
                  <a:pos x="520" y="832"/>
                </a:cxn>
                <a:cxn ang="0">
                  <a:pos x="552" y="896"/>
                </a:cxn>
              </a:cxnLst>
              <a:rect l="0" t="0" r="r" b="b"/>
              <a:pathLst>
                <a:path w="552" h="896">
                  <a:moveTo>
                    <a:pt x="24" y="0"/>
                  </a:moveTo>
                  <a:cubicBezTo>
                    <a:pt x="42" y="53"/>
                    <a:pt x="30" y="114"/>
                    <a:pt x="0" y="160"/>
                  </a:cubicBezTo>
                  <a:cubicBezTo>
                    <a:pt x="13" y="238"/>
                    <a:pt x="22" y="230"/>
                    <a:pt x="72" y="280"/>
                  </a:cubicBezTo>
                  <a:cubicBezTo>
                    <a:pt x="81" y="289"/>
                    <a:pt x="86" y="303"/>
                    <a:pt x="96" y="312"/>
                  </a:cubicBezTo>
                  <a:cubicBezTo>
                    <a:pt x="110" y="325"/>
                    <a:pt x="130" y="330"/>
                    <a:pt x="144" y="344"/>
                  </a:cubicBezTo>
                  <a:cubicBezTo>
                    <a:pt x="160" y="360"/>
                    <a:pt x="192" y="392"/>
                    <a:pt x="192" y="392"/>
                  </a:cubicBezTo>
                  <a:cubicBezTo>
                    <a:pt x="203" y="426"/>
                    <a:pt x="218" y="451"/>
                    <a:pt x="240" y="480"/>
                  </a:cubicBezTo>
                  <a:cubicBezTo>
                    <a:pt x="262" y="566"/>
                    <a:pt x="312" y="637"/>
                    <a:pt x="368" y="704"/>
                  </a:cubicBezTo>
                  <a:cubicBezTo>
                    <a:pt x="374" y="711"/>
                    <a:pt x="377" y="722"/>
                    <a:pt x="384" y="728"/>
                  </a:cubicBezTo>
                  <a:cubicBezTo>
                    <a:pt x="427" y="766"/>
                    <a:pt x="479" y="791"/>
                    <a:pt x="520" y="832"/>
                  </a:cubicBezTo>
                  <a:cubicBezTo>
                    <a:pt x="528" y="856"/>
                    <a:pt x="541" y="874"/>
                    <a:pt x="552" y="896"/>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21" name="Freeform 25"/>
            <p:cNvSpPr>
              <a:spLocks/>
            </p:cNvSpPr>
            <p:nvPr/>
          </p:nvSpPr>
          <p:spPr bwMode="ltGray">
            <a:xfrm>
              <a:off x="2108200" y="4043363"/>
              <a:ext cx="1665288" cy="1914525"/>
            </a:xfrm>
            <a:custGeom>
              <a:avLst/>
              <a:gdLst/>
              <a:ahLst/>
              <a:cxnLst>
                <a:cxn ang="0">
                  <a:pos x="1152" y="0"/>
                </a:cxn>
                <a:cxn ang="0">
                  <a:pos x="1064" y="256"/>
                </a:cxn>
                <a:cxn ang="0">
                  <a:pos x="1040" y="312"/>
                </a:cxn>
                <a:cxn ang="0">
                  <a:pos x="984" y="432"/>
                </a:cxn>
                <a:cxn ang="0">
                  <a:pos x="952" y="480"/>
                </a:cxn>
                <a:cxn ang="0">
                  <a:pos x="928" y="536"/>
                </a:cxn>
                <a:cxn ang="0">
                  <a:pos x="888" y="584"/>
                </a:cxn>
                <a:cxn ang="0">
                  <a:pos x="872" y="608"/>
                </a:cxn>
                <a:cxn ang="0">
                  <a:pos x="816" y="632"/>
                </a:cxn>
                <a:cxn ang="0">
                  <a:pos x="760" y="672"/>
                </a:cxn>
                <a:cxn ang="0">
                  <a:pos x="728" y="720"/>
                </a:cxn>
                <a:cxn ang="0">
                  <a:pos x="600" y="832"/>
                </a:cxn>
                <a:cxn ang="0">
                  <a:pos x="464" y="952"/>
                </a:cxn>
                <a:cxn ang="0">
                  <a:pos x="368" y="1056"/>
                </a:cxn>
                <a:cxn ang="0">
                  <a:pos x="216" y="1120"/>
                </a:cxn>
                <a:cxn ang="0">
                  <a:pos x="96" y="1272"/>
                </a:cxn>
                <a:cxn ang="0">
                  <a:pos x="32" y="1312"/>
                </a:cxn>
                <a:cxn ang="0">
                  <a:pos x="0" y="1328"/>
                </a:cxn>
              </a:cxnLst>
              <a:rect l="0" t="0" r="r" b="b"/>
              <a:pathLst>
                <a:path w="1152" h="1328">
                  <a:moveTo>
                    <a:pt x="1152" y="0"/>
                  </a:moveTo>
                  <a:cubicBezTo>
                    <a:pt x="1142" y="82"/>
                    <a:pt x="1140" y="206"/>
                    <a:pt x="1064" y="256"/>
                  </a:cubicBezTo>
                  <a:cubicBezTo>
                    <a:pt x="1058" y="275"/>
                    <a:pt x="1046" y="293"/>
                    <a:pt x="1040" y="312"/>
                  </a:cubicBezTo>
                  <a:cubicBezTo>
                    <a:pt x="1020" y="377"/>
                    <a:pt x="1039" y="391"/>
                    <a:pt x="984" y="432"/>
                  </a:cubicBezTo>
                  <a:cubicBezTo>
                    <a:pt x="967" y="483"/>
                    <a:pt x="989" y="428"/>
                    <a:pt x="952" y="480"/>
                  </a:cubicBezTo>
                  <a:cubicBezTo>
                    <a:pt x="924" y="519"/>
                    <a:pt x="945" y="501"/>
                    <a:pt x="928" y="536"/>
                  </a:cubicBezTo>
                  <a:cubicBezTo>
                    <a:pt x="913" y="566"/>
                    <a:pt x="910" y="557"/>
                    <a:pt x="888" y="584"/>
                  </a:cubicBezTo>
                  <a:cubicBezTo>
                    <a:pt x="882" y="591"/>
                    <a:pt x="880" y="602"/>
                    <a:pt x="872" y="608"/>
                  </a:cubicBezTo>
                  <a:cubicBezTo>
                    <a:pt x="856" y="621"/>
                    <a:pt x="834" y="622"/>
                    <a:pt x="816" y="632"/>
                  </a:cubicBezTo>
                  <a:cubicBezTo>
                    <a:pt x="800" y="641"/>
                    <a:pt x="774" y="662"/>
                    <a:pt x="760" y="672"/>
                  </a:cubicBezTo>
                  <a:cubicBezTo>
                    <a:pt x="745" y="718"/>
                    <a:pt x="763" y="675"/>
                    <a:pt x="728" y="720"/>
                  </a:cubicBezTo>
                  <a:cubicBezTo>
                    <a:pt x="689" y="770"/>
                    <a:pt x="664" y="811"/>
                    <a:pt x="600" y="832"/>
                  </a:cubicBezTo>
                  <a:cubicBezTo>
                    <a:pt x="558" y="874"/>
                    <a:pt x="501" y="907"/>
                    <a:pt x="464" y="952"/>
                  </a:cubicBezTo>
                  <a:cubicBezTo>
                    <a:pt x="431" y="993"/>
                    <a:pt x="411" y="1027"/>
                    <a:pt x="368" y="1056"/>
                  </a:cubicBezTo>
                  <a:cubicBezTo>
                    <a:pt x="322" y="1086"/>
                    <a:pt x="262" y="1089"/>
                    <a:pt x="216" y="1120"/>
                  </a:cubicBezTo>
                  <a:cubicBezTo>
                    <a:pt x="183" y="1170"/>
                    <a:pt x="146" y="1235"/>
                    <a:pt x="96" y="1272"/>
                  </a:cubicBezTo>
                  <a:cubicBezTo>
                    <a:pt x="76" y="1287"/>
                    <a:pt x="55" y="1301"/>
                    <a:pt x="32" y="1312"/>
                  </a:cubicBezTo>
                  <a:cubicBezTo>
                    <a:pt x="21" y="1317"/>
                    <a:pt x="0" y="1328"/>
                    <a:pt x="0" y="132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22" name="Freeform 26"/>
            <p:cNvSpPr>
              <a:spLocks/>
            </p:cNvSpPr>
            <p:nvPr/>
          </p:nvSpPr>
          <p:spPr bwMode="ltGray">
            <a:xfrm>
              <a:off x="1412875" y="4030663"/>
              <a:ext cx="1978025" cy="1933575"/>
            </a:xfrm>
            <a:custGeom>
              <a:avLst/>
              <a:gdLst/>
              <a:ahLst/>
              <a:cxnLst>
                <a:cxn ang="0">
                  <a:pos x="1368" y="0"/>
                </a:cxn>
                <a:cxn ang="0">
                  <a:pos x="1360" y="80"/>
                </a:cxn>
                <a:cxn ang="0">
                  <a:pos x="1280" y="144"/>
                </a:cxn>
                <a:cxn ang="0">
                  <a:pos x="1160" y="216"/>
                </a:cxn>
                <a:cxn ang="0">
                  <a:pos x="1024" y="232"/>
                </a:cxn>
                <a:cxn ang="0">
                  <a:pos x="848" y="336"/>
                </a:cxn>
                <a:cxn ang="0">
                  <a:pos x="824" y="392"/>
                </a:cxn>
                <a:cxn ang="0">
                  <a:pos x="688" y="496"/>
                </a:cxn>
                <a:cxn ang="0">
                  <a:pos x="656" y="608"/>
                </a:cxn>
                <a:cxn ang="0">
                  <a:pos x="640" y="656"/>
                </a:cxn>
                <a:cxn ang="0">
                  <a:pos x="440" y="784"/>
                </a:cxn>
                <a:cxn ang="0">
                  <a:pos x="368" y="880"/>
                </a:cxn>
                <a:cxn ang="0">
                  <a:pos x="248" y="1000"/>
                </a:cxn>
                <a:cxn ang="0">
                  <a:pos x="160" y="1024"/>
                </a:cxn>
                <a:cxn ang="0">
                  <a:pos x="96" y="1152"/>
                </a:cxn>
                <a:cxn ang="0">
                  <a:pos x="24" y="1296"/>
                </a:cxn>
                <a:cxn ang="0">
                  <a:pos x="0" y="1336"/>
                </a:cxn>
              </a:cxnLst>
              <a:rect l="0" t="0" r="r" b="b"/>
              <a:pathLst>
                <a:path w="1368" h="1341">
                  <a:moveTo>
                    <a:pt x="1368" y="0"/>
                  </a:moveTo>
                  <a:cubicBezTo>
                    <a:pt x="1365" y="27"/>
                    <a:pt x="1368" y="54"/>
                    <a:pt x="1360" y="80"/>
                  </a:cubicBezTo>
                  <a:cubicBezTo>
                    <a:pt x="1350" y="112"/>
                    <a:pt x="1304" y="132"/>
                    <a:pt x="1280" y="144"/>
                  </a:cubicBezTo>
                  <a:cubicBezTo>
                    <a:pt x="1244" y="162"/>
                    <a:pt x="1193" y="208"/>
                    <a:pt x="1160" y="216"/>
                  </a:cubicBezTo>
                  <a:cubicBezTo>
                    <a:pt x="1094" y="232"/>
                    <a:pt x="1139" y="223"/>
                    <a:pt x="1024" y="232"/>
                  </a:cubicBezTo>
                  <a:cubicBezTo>
                    <a:pt x="956" y="249"/>
                    <a:pt x="905" y="298"/>
                    <a:pt x="848" y="336"/>
                  </a:cubicBezTo>
                  <a:cubicBezTo>
                    <a:pt x="839" y="354"/>
                    <a:pt x="835" y="375"/>
                    <a:pt x="824" y="392"/>
                  </a:cubicBezTo>
                  <a:cubicBezTo>
                    <a:pt x="792" y="439"/>
                    <a:pt x="742" y="478"/>
                    <a:pt x="688" y="496"/>
                  </a:cubicBezTo>
                  <a:cubicBezTo>
                    <a:pt x="664" y="532"/>
                    <a:pt x="666" y="566"/>
                    <a:pt x="656" y="608"/>
                  </a:cubicBezTo>
                  <a:cubicBezTo>
                    <a:pt x="652" y="624"/>
                    <a:pt x="653" y="646"/>
                    <a:pt x="640" y="656"/>
                  </a:cubicBezTo>
                  <a:cubicBezTo>
                    <a:pt x="575" y="704"/>
                    <a:pt x="517" y="758"/>
                    <a:pt x="440" y="784"/>
                  </a:cubicBezTo>
                  <a:cubicBezTo>
                    <a:pt x="427" y="824"/>
                    <a:pt x="403" y="856"/>
                    <a:pt x="368" y="880"/>
                  </a:cubicBezTo>
                  <a:cubicBezTo>
                    <a:pt x="339" y="923"/>
                    <a:pt x="295" y="973"/>
                    <a:pt x="248" y="1000"/>
                  </a:cubicBezTo>
                  <a:cubicBezTo>
                    <a:pt x="222" y="1015"/>
                    <a:pt x="188" y="1015"/>
                    <a:pt x="160" y="1024"/>
                  </a:cubicBezTo>
                  <a:cubicBezTo>
                    <a:pt x="132" y="1066"/>
                    <a:pt x="114" y="1106"/>
                    <a:pt x="96" y="1152"/>
                  </a:cubicBezTo>
                  <a:cubicBezTo>
                    <a:pt x="72" y="1211"/>
                    <a:pt x="69" y="1251"/>
                    <a:pt x="24" y="1296"/>
                  </a:cubicBezTo>
                  <a:cubicBezTo>
                    <a:pt x="15" y="1341"/>
                    <a:pt x="30" y="1336"/>
                    <a:pt x="0" y="1336"/>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23" name="Freeform 27"/>
            <p:cNvSpPr>
              <a:spLocks/>
            </p:cNvSpPr>
            <p:nvPr/>
          </p:nvSpPr>
          <p:spPr bwMode="ltGray">
            <a:xfrm>
              <a:off x="3565525" y="4872038"/>
              <a:ext cx="693738" cy="1095375"/>
            </a:xfrm>
            <a:custGeom>
              <a:avLst/>
              <a:gdLst/>
              <a:ahLst/>
              <a:cxnLst>
                <a:cxn ang="0">
                  <a:pos x="480" y="0"/>
                </a:cxn>
                <a:cxn ang="0">
                  <a:pos x="392" y="128"/>
                </a:cxn>
                <a:cxn ang="0">
                  <a:pos x="360" y="152"/>
                </a:cxn>
                <a:cxn ang="0">
                  <a:pos x="312" y="200"/>
                </a:cxn>
                <a:cxn ang="0">
                  <a:pos x="232" y="368"/>
                </a:cxn>
                <a:cxn ang="0">
                  <a:pos x="160" y="408"/>
                </a:cxn>
                <a:cxn ang="0">
                  <a:pos x="88" y="656"/>
                </a:cxn>
                <a:cxn ang="0">
                  <a:pos x="0" y="760"/>
                </a:cxn>
              </a:cxnLst>
              <a:rect l="0" t="0" r="r" b="b"/>
              <a:pathLst>
                <a:path w="480" h="760">
                  <a:moveTo>
                    <a:pt x="480" y="0"/>
                  </a:moveTo>
                  <a:cubicBezTo>
                    <a:pt x="451" y="44"/>
                    <a:pt x="421" y="84"/>
                    <a:pt x="392" y="128"/>
                  </a:cubicBezTo>
                  <a:cubicBezTo>
                    <a:pt x="385" y="139"/>
                    <a:pt x="370" y="143"/>
                    <a:pt x="360" y="152"/>
                  </a:cubicBezTo>
                  <a:cubicBezTo>
                    <a:pt x="343" y="167"/>
                    <a:pt x="328" y="184"/>
                    <a:pt x="312" y="200"/>
                  </a:cubicBezTo>
                  <a:cubicBezTo>
                    <a:pt x="273" y="239"/>
                    <a:pt x="270" y="335"/>
                    <a:pt x="232" y="368"/>
                  </a:cubicBezTo>
                  <a:cubicBezTo>
                    <a:pt x="211" y="386"/>
                    <a:pt x="183" y="393"/>
                    <a:pt x="160" y="408"/>
                  </a:cubicBezTo>
                  <a:cubicBezTo>
                    <a:pt x="114" y="478"/>
                    <a:pt x="143" y="587"/>
                    <a:pt x="88" y="656"/>
                  </a:cubicBezTo>
                  <a:cubicBezTo>
                    <a:pt x="72" y="676"/>
                    <a:pt x="0" y="723"/>
                    <a:pt x="0" y="760"/>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24" name="Freeform 28"/>
            <p:cNvSpPr>
              <a:spLocks/>
            </p:cNvSpPr>
            <p:nvPr/>
          </p:nvSpPr>
          <p:spPr bwMode="ltGray">
            <a:xfrm>
              <a:off x="1806575" y="4814888"/>
              <a:ext cx="1504950" cy="1143000"/>
            </a:xfrm>
            <a:custGeom>
              <a:avLst/>
              <a:gdLst/>
              <a:ahLst/>
              <a:cxnLst>
                <a:cxn ang="0">
                  <a:pos x="1040" y="0"/>
                </a:cxn>
                <a:cxn ang="0">
                  <a:pos x="912" y="48"/>
                </a:cxn>
                <a:cxn ang="0">
                  <a:pos x="816" y="88"/>
                </a:cxn>
                <a:cxn ang="0">
                  <a:pos x="784" y="128"/>
                </a:cxn>
                <a:cxn ang="0">
                  <a:pos x="760" y="144"/>
                </a:cxn>
                <a:cxn ang="0">
                  <a:pos x="752" y="168"/>
                </a:cxn>
                <a:cxn ang="0">
                  <a:pos x="664" y="256"/>
                </a:cxn>
                <a:cxn ang="0">
                  <a:pos x="496" y="312"/>
                </a:cxn>
                <a:cxn ang="0">
                  <a:pos x="464" y="352"/>
                </a:cxn>
                <a:cxn ang="0">
                  <a:pos x="440" y="360"/>
                </a:cxn>
                <a:cxn ang="0">
                  <a:pos x="400" y="416"/>
                </a:cxn>
                <a:cxn ang="0">
                  <a:pos x="336" y="480"/>
                </a:cxn>
                <a:cxn ang="0">
                  <a:pos x="216" y="552"/>
                </a:cxn>
                <a:cxn ang="0">
                  <a:pos x="120" y="616"/>
                </a:cxn>
                <a:cxn ang="0">
                  <a:pos x="24" y="728"/>
                </a:cxn>
                <a:cxn ang="0">
                  <a:pos x="0" y="792"/>
                </a:cxn>
              </a:cxnLst>
              <a:rect l="0" t="0" r="r" b="b"/>
              <a:pathLst>
                <a:path w="1040" h="792">
                  <a:moveTo>
                    <a:pt x="1040" y="0"/>
                  </a:moveTo>
                  <a:cubicBezTo>
                    <a:pt x="988" y="17"/>
                    <a:pt x="967" y="39"/>
                    <a:pt x="912" y="48"/>
                  </a:cubicBezTo>
                  <a:cubicBezTo>
                    <a:pt x="880" y="64"/>
                    <a:pt x="848" y="72"/>
                    <a:pt x="816" y="88"/>
                  </a:cubicBezTo>
                  <a:cubicBezTo>
                    <a:pt x="805" y="101"/>
                    <a:pt x="796" y="116"/>
                    <a:pt x="784" y="128"/>
                  </a:cubicBezTo>
                  <a:cubicBezTo>
                    <a:pt x="777" y="135"/>
                    <a:pt x="766" y="136"/>
                    <a:pt x="760" y="144"/>
                  </a:cubicBezTo>
                  <a:cubicBezTo>
                    <a:pt x="755" y="151"/>
                    <a:pt x="756" y="161"/>
                    <a:pt x="752" y="168"/>
                  </a:cubicBezTo>
                  <a:cubicBezTo>
                    <a:pt x="733" y="201"/>
                    <a:pt x="701" y="244"/>
                    <a:pt x="664" y="256"/>
                  </a:cubicBezTo>
                  <a:cubicBezTo>
                    <a:pt x="607" y="275"/>
                    <a:pt x="550" y="285"/>
                    <a:pt x="496" y="312"/>
                  </a:cubicBezTo>
                  <a:cubicBezTo>
                    <a:pt x="485" y="325"/>
                    <a:pt x="477" y="341"/>
                    <a:pt x="464" y="352"/>
                  </a:cubicBezTo>
                  <a:cubicBezTo>
                    <a:pt x="458" y="357"/>
                    <a:pt x="447" y="355"/>
                    <a:pt x="440" y="360"/>
                  </a:cubicBezTo>
                  <a:cubicBezTo>
                    <a:pt x="422" y="374"/>
                    <a:pt x="416" y="399"/>
                    <a:pt x="400" y="416"/>
                  </a:cubicBezTo>
                  <a:cubicBezTo>
                    <a:pt x="380" y="438"/>
                    <a:pt x="357" y="459"/>
                    <a:pt x="336" y="480"/>
                  </a:cubicBezTo>
                  <a:cubicBezTo>
                    <a:pt x="304" y="512"/>
                    <a:pt x="256" y="532"/>
                    <a:pt x="216" y="552"/>
                  </a:cubicBezTo>
                  <a:cubicBezTo>
                    <a:pt x="181" y="569"/>
                    <a:pt x="152" y="595"/>
                    <a:pt x="120" y="616"/>
                  </a:cubicBezTo>
                  <a:cubicBezTo>
                    <a:pt x="93" y="656"/>
                    <a:pt x="58" y="694"/>
                    <a:pt x="24" y="728"/>
                  </a:cubicBezTo>
                  <a:cubicBezTo>
                    <a:pt x="17" y="748"/>
                    <a:pt x="0" y="771"/>
                    <a:pt x="0" y="79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25" name="Freeform 29"/>
            <p:cNvSpPr>
              <a:spLocks/>
            </p:cNvSpPr>
            <p:nvPr/>
          </p:nvSpPr>
          <p:spPr bwMode="ltGray">
            <a:xfrm>
              <a:off x="6881813" y="4470400"/>
              <a:ext cx="1816100" cy="1231900"/>
            </a:xfrm>
            <a:custGeom>
              <a:avLst/>
              <a:gdLst/>
              <a:ahLst/>
              <a:cxnLst>
                <a:cxn ang="0">
                  <a:pos x="0" y="0"/>
                </a:cxn>
                <a:cxn ang="0">
                  <a:pos x="24" y="48"/>
                </a:cxn>
                <a:cxn ang="0">
                  <a:pos x="72" y="80"/>
                </a:cxn>
                <a:cxn ang="0">
                  <a:pos x="160" y="152"/>
                </a:cxn>
                <a:cxn ang="0">
                  <a:pos x="328" y="248"/>
                </a:cxn>
                <a:cxn ang="0">
                  <a:pos x="464" y="360"/>
                </a:cxn>
                <a:cxn ang="0">
                  <a:pos x="560" y="456"/>
                </a:cxn>
                <a:cxn ang="0">
                  <a:pos x="720" y="472"/>
                </a:cxn>
                <a:cxn ang="0">
                  <a:pos x="848" y="536"/>
                </a:cxn>
                <a:cxn ang="0">
                  <a:pos x="960" y="632"/>
                </a:cxn>
                <a:cxn ang="0">
                  <a:pos x="992" y="680"/>
                </a:cxn>
                <a:cxn ang="0">
                  <a:pos x="1064" y="728"/>
                </a:cxn>
              </a:cxnLst>
              <a:rect l="0" t="0" r="r" b="b"/>
              <a:pathLst>
                <a:path w="1064" h="728">
                  <a:moveTo>
                    <a:pt x="0" y="0"/>
                  </a:moveTo>
                  <a:cubicBezTo>
                    <a:pt x="6" y="17"/>
                    <a:pt x="9" y="35"/>
                    <a:pt x="24" y="48"/>
                  </a:cubicBezTo>
                  <a:cubicBezTo>
                    <a:pt x="38" y="61"/>
                    <a:pt x="72" y="80"/>
                    <a:pt x="72" y="80"/>
                  </a:cubicBezTo>
                  <a:cubicBezTo>
                    <a:pt x="95" y="114"/>
                    <a:pt x="128" y="128"/>
                    <a:pt x="160" y="152"/>
                  </a:cubicBezTo>
                  <a:cubicBezTo>
                    <a:pt x="211" y="191"/>
                    <a:pt x="268" y="224"/>
                    <a:pt x="328" y="248"/>
                  </a:cubicBezTo>
                  <a:cubicBezTo>
                    <a:pt x="355" y="275"/>
                    <a:pt x="452" y="343"/>
                    <a:pt x="464" y="360"/>
                  </a:cubicBezTo>
                  <a:cubicBezTo>
                    <a:pt x="488" y="397"/>
                    <a:pt x="521" y="434"/>
                    <a:pt x="560" y="456"/>
                  </a:cubicBezTo>
                  <a:cubicBezTo>
                    <a:pt x="607" y="483"/>
                    <a:pt x="666" y="469"/>
                    <a:pt x="720" y="472"/>
                  </a:cubicBezTo>
                  <a:cubicBezTo>
                    <a:pt x="761" y="492"/>
                    <a:pt x="812" y="507"/>
                    <a:pt x="848" y="536"/>
                  </a:cubicBezTo>
                  <a:cubicBezTo>
                    <a:pt x="894" y="573"/>
                    <a:pt x="910" y="607"/>
                    <a:pt x="960" y="632"/>
                  </a:cubicBezTo>
                  <a:cubicBezTo>
                    <a:pt x="971" y="648"/>
                    <a:pt x="981" y="664"/>
                    <a:pt x="992" y="680"/>
                  </a:cubicBezTo>
                  <a:cubicBezTo>
                    <a:pt x="1008" y="704"/>
                    <a:pt x="1044" y="708"/>
                    <a:pt x="1064" y="72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26" name="Freeform 30"/>
            <p:cNvSpPr>
              <a:spLocks/>
            </p:cNvSpPr>
            <p:nvPr/>
          </p:nvSpPr>
          <p:spPr bwMode="gray">
            <a:xfrm>
              <a:off x="571500" y="4246563"/>
              <a:ext cx="2095500" cy="1668462"/>
            </a:xfrm>
            <a:custGeom>
              <a:avLst/>
              <a:gdLst/>
              <a:ahLst/>
              <a:cxnLst>
                <a:cxn ang="0">
                  <a:pos x="1518" y="0"/>
                </a:cxn>
                <a:cxn ang="0">
                  <a:pos x="1536" y="27"/>
                </a:cxn>
                <a:cxn ang="0">
                  <a:pos x="1527" y="127"/>
                </a:cxn>
                <a:cxn ang="0">
                  <a:pos x="1445" y="200"/>
                </a:cxn>
                <a:cxn ang="0">
                  <a:pos x="1409" y="254"/>
                </a:cxn>
                <a:cxn ang="0">
                  <a:pos x="1382" y="272"/>
                </a:cxn>
                <a:cxn ang="0">
                  <a:pos x="1182" y="391"/>
                </a:cxn>
                <a:cxn ang="0">
                  <a:pos x="1155" y="409"/>
                </a:cxn>
                <a:cxn ang="0">
                  <a:pos x="1109" y="418"/>
                </a:cxn>
                <a:cxn ang="0">
                  <a:pos x="1091" y="445"/>
                </a:cxn>
                <a:cxn ang="0">
                  <a:pos x="991" y="545"/>
                </a:cxn>
                <a:cxn ang="0">
                  <a:pos x="973" y="573"/>
                </a:cxn>
                <a:cxn ang="0">
                  <a:pos x="791" y="636"/>
                </a:cxn>
                <a:cxn ang="0">
                  <a:pos x="736" y="691"/>
                </a:cxn>
                <a:cxn ang="0">
                  <a:pos x="709" y="709"/>
                </a:cxn>
                <a:cxn ang="0">
                  <a:pos x="618" y="782"/>
                </a:cxn>
                <a:cxn ang="0">
                  <a:pos x="491" y="854"/>
                </a:cxn>
                <a:cxn ang="0">
                  <a:pos x="418" y="918"/>
                </a:cxn>
                <a:cxn ang="0">
                  <a:pos x="400" y="954"/>
                </a:cxn>
                <a:cxn ang="0">
                  <a:pos x="300" y="1054"/>
                </a:cxn>
                <a:cxn ang="0">
                  <a:pos x="218" y="1118"/>
                </a:cxn>
                <a:cxn ang="0">
                  <a:pos x="118" y="1191"/>
                </a:cxn>
                <a:cxn ang="0">
                  <a:pos x="18" y="1336"/>
                </a:cxn>
                <a:cxn ang="0">
                  <a:pos x="0" y="1382"/>
                </a:cxn>
              </a:cxnLst>
              <a:rect l="0" t="0" r="r" b="b"/>
              <a:pathLst>
                <a:path w="1538" h="1382">
                  <a:moveTo>
                    <a:pt x="1518" y="0"/>
                  </a:moveTo>
                  <a:cubicBezTo>
                    <a:pt x="1524" y="9"/>
                    <a:pt x="1535" y="16"/>
                    <a:pt x="1536" y="27"/>
                  </a:cubicBezTo>
                  <a:cubicBezTo>
                    <a:pt x="1538" y="60"/>
                    <a:pt x="1536" y="95"/>
                    <a:pt x="1527" y="127"/>
                  </a:cubicBezTo>
                  <a:cubicBezTo>
                    <a:pt x="1518" y="158"/>
                    <a:pt x="1464" y="175"/>
                    <a:pt x="1445" y="200"/>
                  </a:cubicBezTo>
                  <a:cubicBezTo>
                    <a:pt x="1432" y="217"/>
                    <a:pt x="1421" y="236"/>
                    <a:pt x="1409" y="254"/>
                  </a:cubicBezTo>
                  <a:cubicBezTo>
                    <a:pt x="1403" y="263"/>
                    <a:pt x="1390" y="265"/>
                    <a:pt x="1382" y="272"/>
                  </a:cubicBezTo>
                  <a:cubicBezTo>
                    <a:pt x="1320" y="326"/>
                    <a:pt x="1264" y="371"/>
                    <a:pt x="1182" y="391"/>
                  </a:cubicBezTo>
                  <a:cubicBezTo>
                    <a:pt x="1173" y="397"/>
                    <a:pt x="1165" y="405"/>
                    <a:pt x="1155" y="409"/>
                  </a:cubicBezTo>
                  <a:cubicBezTo>
                    <a:pt x="1140" y="414"/>
                    <a:pt x="1123" y="410"/>
                    <a:pt x="1109" y="418"/>
                  </a:cubicBezTo>
                  <a:cubicBezTo>
                    <a:pt x="1100" y="423"/>
                    <a:pt x="1098" y="437"/>
                    <a:pt x="1091" y="445"/>
                  </a:cubicBezTo>
                  <a:cubicBezTo>
                    <a:pt x="1059" y="480"/>
                    <a:pt x="1016" y="505"/>
                    <a:pt x="991" y="545"/>
                  </a:cubicBezTo>
                  <a:cubicBezTo>
                    <a:pt x="985" y="554"/>
                    <a:pt x="981" y="565"/>
                    <a:pt x="973" y="573"/>
                  </a:cubicBezTo>
                  <a:cubicBezTo>
                    <a:pt x="935" y="611"/>
                    <a:pt x="840" y="629"/>
                    <a:pt x="791" y="636"/>
                  </a:cubicBezTo>
                  <a:cubicBezTo>
                    <a:pt x="773" y="654"/>
                    <a:pt x="758" y="677"/>
                    <a:pt x="736" y="691"/>
                  </a:cubicBezTo>
                  <a:cubicBezTo>
                    <a:pt x="727" y="697"/>
                    <a:pt x="717" y="702"/>
                    <a:pt x="709" y="709"/>
                  </a:cubicBezTo>
                  <a:cubicBezTo>
                    <a:pt x="627" y="784"/>
                    <a:pt x="679" y="763"/>
                    <a:pt x="618" y="782"/>
                  </a:cubicBezTo>
                  <a:cubicBezTo>
                    <a:pt x="579" y="808"/>
                    <a:pt x="535" y="839"/>
                    <a:pt x="491" y="854"/>
                  </a:cubicBezTo>
                  <a:cubicBezTo>
                    <a:pt x="441" y="887"/>
                    <a:pt x="441" y="877"/>
                    <a:pt x="418" y="918"/>
                  </a:cubicBezTo>
                  <a:cubicBezTo>
                    <a:pt x="411" y="930"/>
                    <a:pt x="408" y="943"/>
                    <a:pt x="400" y="954"/>
                  </a:cubicBezTo>
                  <a:cubicBezTo>
                    <a:pt x="373" y="989"/>
                    <a:pt x="331" y="1023"/>
                    <a:pt x="300" y="1054"/>
                  </a:cubicBezTo>
                  <a:cubicBezTo>
                    <a:pt x="271" y="1083"/>
                    <a:pt x="257" y="1106"/>
                    <a:pt x="218" y="1118"/>
                  </a:cubicBezTo>
                  <a:cubicBezTo>
                    <a:pt x="182" y="1142"/>
                    <a:pt x="153" y="1168"/>
                    <a:pt x="118" y="1191"/>
                  </a:cubicBezTo>
                  <a:cubicBezTo>
                    <a:pt x="92" y="1243"/>
                    <a:pt x="61" y="1295"/>
                    <a:pt x="18" y="1336"/>
                  </a:cubicBezTo>
                  <a:cubicBezTo>
                    <a:pt x="7" y="1370"/>
                    <a:pt x="13" y="1354"/>
                    <a:pt x="0" y="138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3327" name="Freeform 31"/>
            <p:cNvSpPr>
              <a:spLocks/>
            </p:cNvSpPr>
            <p:nvPr/>
          </p:nvSpPr>
          <p:spPr bwMode="gray">
            <a:xfrm>
              <a:off x="3209925" y="5308600"/>
              <a:ext cx="82550" cy="74613"/>
            </a:xfrm>
            <a:custGeom>
              <a:avLst/>
              <a:gdLst/>
              <a:ahLst/>
              <a:cxnLst>
                <a:cxn ang="0">
                  <a:pos x="34" y="2"/>
                </a:cxn>
                <a:cxn ang="0">
                  <a:pos x="20" y="0"/>
                </a:cxn>
                <a:cxn ang="0">
                  <a:pos x="12" y="5"/>
                </a:cxn>
                <a:cxn ang="0">
                  <a:pos x="12" y="16"/>
                </a:cxn>
                <a:cxn ang="0">
                  <a:pos x="2" y="23"/>
                </a:cxn>
                <a:cxn ang="0">
                  <a:pos x="0" y="38"/>
                </a:cxn>
                <a:cxn ang="0">
                  <a:pos x="11" y="47"/>
                </a:cxn>
                <a:cxn ang="0">
                  <a:pos x="32" y="47"/>
                </a:cxn>
                <a:cxn ang="0">
                  <a:pos x="45" y="36"/>
                </a:cxn>
                <a:cxn ang="0">
                  <a:pos x="52" y="21"/>
                </a:cxn>
                <a:cxn ang="0">
                  <a:pos x="47" y="9"/>
                </a:cxn>
                <a:cxn ang="0">
                  <a:pos x="34" y="2"/>
                </a:cxn>
              </a:cxnLst>
              <a:rect l="0" t="0" r="r" b="b"/>
              <a:pathLst>
                <a:path w="52" h="47">
                  <a:moveTo>
                    <a:pt x="34" y="2"/>
                  </a:moveTo>
                  <a:lnTo>
                    <a:pt x="20" y="0"/>
                  </a:lnTo>
                  <a:lnTo>
                    <a:pt x="12" y="5"/>
                  </a:lnTo>
                  <a:lnTo>
                    <a:pt x="12" y="16"/>
                  </a:lnTo>
                  <a:lnTo>
                    <a:pt x="2" y="23"/>
                  </a:lnTo>
                  <a:lnTo>
                    <a:pt x="0" y="38"/>
                  </a:lnTo>
                  <a:lnTo>
                    <a:pt x="11" y="47"/>
                  </a:lnTo>
                  <a:lnTo>
                    <a:pt x="32" y="47"/>
                  </a:lnTo>
                  <a:lnTo>
                    <a:pt x="45" y="36"/>
                  </a:lnTo>
                  <a:lnTo>
                    <a:pt x="52" y="21"/>
                  </a:lnTo>
                  <a:lnTo>
                    <a:pt x="47" y="9"/>
                  </a:lnTo>
                  <a:lnTo>
                    <a:pt x="34" y="2"/>
                  </a:lnTo>
                  <a:close/>
                </a:path>
              </a:pathLst>
            </a:custGeom>
            <a:solidFill>
              <a:srgbClr val="A0A0A0"/>
            </a:solidFill>
            <a:ln w="12700">
              <a:solidFill>
                <a:srgbClr val="000000"/>
              </a:solidFill>
              <a:prstDash val="solid"/>
              <a:round/>
              <a:headEnd/>
              <a:tailEnd/>
            </a:ln>
          </p:spPr>
          <p:txBody>
            <a:bodyPr/>
            <a:lstStyle/>
            <a:p>
              <a:endParaRPr lang="en-US" dirty="0"/>
            </a:p>
          </p:txBody>
        </p:sp>
        <p:grpSp>
          <p:nvGrpSpPr>
            <p:cNvPr id="183328" name="Group 32"/>
            <p:cNvGrpSpPr>
              <a:grpSpLocks/>
            </p:cNvGrpSpPr>
            <p:nvPr/>
          </p:nvGrpSpPr>
          <p:grpSpPr bwMode="auto">
            <a:xfrm>
              <a:off x="1912938" y="4979988"/>
              <a:ext cx="182562" cy="125412"/>
              <a:chOff x="1229" y="3275"/>
              <a:chExt cx="115" cy="79"/>
            </a:xfrm>
          </p:grpSpPr>
          <p:sp>
            <p:nvSpPr>
              <p:cNvPr id="183329" name="Freeform 33"/>
              <p:cNvSpPr>
                <a:spLocks/>
              </p:cNvSpPr>
              <p:nvPr/>
            </p:nvSpPr>
            <p:spPr bwMode="gray">
              <a:xfrm>
                <a:off x="1229" y="3275"/>
                <a:ext cx="115" cy="79"/>
              </a:xfrm>
              <a:custGeom>
                <a:avLst/>
                <a:gdLst/>
                <a:ahLst/>
                <a:cxnLst>
                  <a:cxn ang="0">
                    <a:pos x="30" y="16"/>
                  </a:cxn>
                  <a:cxn ang="0">
                    <a:pos x="58" y="0"/>
                  </a:cxn>
                  <a:cxn ang="0">
                    <a:pos x="80" y="0"/>
                  </a:cxn>
                  <a:cxn ang="0">
                    <a:pos x="104" y="11"/>
                  </a:cxn>
                  <a:cxn ang="0">
                    <a:pos x="115" y="39"/>
                  </a:cxn>
                  <a:cxn ang="0">
                    <a:pos x="115" y="61"/>
                  </a:cxn>
                  <a:cxn ang="0">
                    <a:pos x="93" y="79"/>
                  </a:cxn>
                  <a:cxn ang="0">
                    <a:pos x="63" y="79"/>
                  </a:cxn>
                  <a:cxn ang="0">
                    <a:pos x="52" y="68"/>
                  </a:cxn>
                  <a:cxn ang="0">
                    <a:pos x="23" y="73"/>
                  </a:cxn>
                  <a:cxn ang="0">
                    <a:pos x="6" y="61"/>
                  </a:cxn>
                  <a:cxn ang="0">
                    <a:pos x="0" y="45"/>
                  </a:cxn>
                  <a:cxn ang="0">
                    <a:pos x="6" y="22"/>
                  </a:cxn>
                  <a:cxn ang="0">
                    <a:pos x="30" y="16"/>
                  </a:cxn>
                </a:cxnLst>
                <a:rect l="0" t="0" r="r" b="b"/>
                <a:pathLst>
                  <a:path w="115" h="79">
                    <a:moveTo>
                      <a:pt x="30" y="16"/>
                    </a:moveTo>
                    <a:lnTo>
                      <a:pt x="58" y="0"/>
                    </a:lnTo>
                    <a:lnTo>
                      <a:pt x="80" y="0"/>
                    </a:lnTo>
                    <a:lnTo>
                      <a:pt x="104" y="11"/>
                    </a:lnTo>
                    <a:lnTo>
                      <a:pt x="115" y="39"/>
                    </a:lnTo>
                    <a:lnTo>
                      <a:pt x="115" y="61"/>
                    </a:lnTo>
                    <a:lnTo>
                      <a:pt x="93" y="79"/>
                    </a:lnTo>
                    <a:lnTo>
                      <a:pt x="63" y="79"/>
                    </a:lnTo>
                    <a:lnTo>
                      <a:pt x="52" y="68"/>
                    </a:lnTo>
                    <a:lnTo>
                      <a:pt x="23" y="73"/>
                    </a:lnTo>
                    <a:lnTo>
                      <a:pt x="6" y="61"/>
                    </a:lnTo>
                    <a:lnTo>
                      <a:pt x="0" y="45"/>
                    </a:lnTo>
                    <a:lnTo>
                      <a:pt x="6" y="22"/>
                    </a:lnTo>
                    <a:lnTo>
                      <a:pt x="30" y="16"/>
                    </a:lnTo>
                    <a:close/>
                  </a:path>
                </a:pathLst>
              </a:custGeom>
              <a:solidFill>
                <a:srgbClr val="A0A0A0"/>
              </a:solidFill>
              <a:ln w="12700">
                <a:solidFill>
                  <a:srgbClr val="000000"/>
                </a:solidFill>
                <a:prstDash val="solid"/>
                <a:round/>
                <a:headEnd/>
                <a:tailEnd/>
              </a:ln>
            </p:spPr>
            <p:txBody>
              <a:bodyPr/>
              <a:lstStyle/>
              <a:p>
                <a:endParaRPr lang="en-US" dirty="0"/>
              </a:p>
            </p:txBody>
          </p:sp>
          <p:sp>
            <p:nvSpPr>
              <p:cNvPr id="183330" name="Freeform 34"/>
              <p:cNvSpPr>
                <a:spLocks/>
              </p:cNvSpPr>
              <p:nvPr/>
            </p:nvSpPr>
            <p:spPr bwMode="gray">
              <a:xfrm>
                <a:off x="1229" y="3286"/>
                <a:ext cx="115" cy="68"/>
              </a:xfrm>
              <a:custGeom>
                <a:avLst/>
                <a:gdLst/>
                <a:ahLst/>
                <a:cxnLst>
                  <a:cxn ang="0">
                    <a:pos x="0" y="34"/>
                  </a:cxn>
                  <a:cxn ang="0">
                    <a:pos x="23" y="45"/>
                  </a:cxn>
                  <a:cxn ang="0">
                    <a:pos x="47" y="34"/>
                  </a:cxn>
                  <a:cxn ang="0">
                    <a:pos x="69" y="34"/>
                  </a:cxn>
                  <a:cxn ang="0">
                    <a:pos x="93" y="23"/>
                  </a:cxn>
                  <a:cxn ang="0">
                    <a:pos x="104" y="0"/>
                  </a:cxn>
                  <a:cxn ang="0">
                    <a:pos x="115" y="28"/>
                  </a:cxn>
                  <a:cxn ang="0">
                    <a:pos x="115" y="50"/>
                  </a:cxn>
                  <a:cxn ang="0">
                    <a:pos x="93" y="68"/>
                  </a:cxn>
                  <a:cxn ang="0">
                    <a:pos x="63" y="68"/>
                  </a:cxn>
                  <a:cxn ang="0">
                    <a:pos x="52" y="57"/>
                  </a:cxn>
                  <a:cxn ang="0">
                    <a:pos x="23" y="62"/>
                  </a:cxn>
                  <a:cxn ang="0">
                    <a:pos x="6" y="50"/>
                  </a:cxn>
                  <a:cxn ang="0">
                    <a:pos x="0" y="34"/>
                  </a:cxn>
                </a:cxnLst>
                <a:rect l="0" t="0" r="r" b="b"/>
                <a:pathLst>
                  <a:path w="115" h="68">
                    <a:moveTo>
                      <a:pt x="0" y="34"/>
                    </a:moveTo>
                    <a:lnTo>
                      <a:pt x="23" y="45"/>
                    </a:lnTo>
                    <a:lnTo>
                      <a:pt x="47" y="34"/>
                    </a:lnTo>
                    <a:lnTo>
                      <a:pt x="69" y="34"/>
                    </a:lnTo>
                    <a:lnTo>
                      <a:pt x="93" y="23"/>
                    </a:lnTo>
                    <a:lnTo>
                      <a:pt x="104" y="0"/>
                    </a:lnTo>
                    <a:lnTo>
                      <a:pt x="115" y="28"/>
                    </a:lnTo>
                    <a:lnTo>
                      <a:pt x="115" y="50"/>
                    </a:lnTo>
                    <a:lnTo>
                      <a:pt x="93" y="68"/>
                    </a:lnTo>
                    <a:lnTo>
                      <a:pt x="63" y="68"/>
                    </a:lnTo>
                    <a:lnTo>
                      <a:pt x="52" y="57"/>
                    </a:lnTo>
                    <a:lnTo>
                      <a:pt x="23" y="62"/>
                    </a:lnTo>
                    <a:lnTo>
                      <a:pt x="6" y="50"/>
                    </a:lnTo>
                    <a:lnTo>
                      <a:pt x="0" y="34"/>
                    </a:lnTo>
                    <a:close/>
                  </a:path>
                </a:pathLst>
              </a:custGeom>
              <a:solidFill>
                <a:srgbClr val="808080"/>
              </a:solidFill>
              <a:ln w="12700">
                <a:solidFill>
                  <a:srgbClr val="000000"/>
                </a:solidFill>
                <a:prstDash val="solid"/>
                <a:round/>
                <a:headEnd/>
                <a:tailEnd/>
              </a:ln>
            </p:spPr>
            <p:txBody>
              <a:bodyPr/>
              <a:lstStyle/>
              <a:p>
                <a:endParaRPr lang="en-US" dirty="0"/>
              </a:p>
            </p:txBody>
          </p:sp>
        </p:grpSp>
        <p:sp>
          <p:nvSpPr>
            <p:cNvPr id="183331" name="Freeform 35"/>
            <p:cNvSpPr>
              <a:spLocks/>
            </p:cNvSpPr>
            <p:nvPr/>
          </p:nvSpPr>
          <p:spPr bwMode="gray">
            <a:xfrm flipH="1">
              <a:off x="6800850" y="5005388"/>
              <a:ext cx="112713" cy="95250"/>
            </a:xfrm>
            <a:custGeom>
              <a:avLst/>
              <a:gdLst/>
              <a:ahLst/>
              <a:cxnLst>
                <a:cxn ang="0">
                  <a:pos x="46" y="0"/>
                </a:cxn>
                <a:cxn ang="0">
                  <a:pos x="19" y="4"/>
                </a:cxn>
                <a:cxn ang="0">
                  <a:pos x="9" y="20"/>
                </a:cxn>
                <a:cxn ang="0">
                  <a:pos x="0" y="36"/>
                </a:cxn>
                <a:cxn ang="0">
                  <a:pos x="9" y="60"/>
                </a:cxn>
                <a:cxn ang="0">
                  <a:pos x="43" y="60"/>
                </a:cxn>
                <a:cxn ang="0">
                  <a:pos x="71" y="47"/>
                </a:cxn>
                <a:cxn ang="0">
                  <a:pos x="70" y="25"/>
                </a:cxn>
                <a:cxn ang="0">
                  <a:pos x="46" y="0"/>
                </a:cxn>
              </a:cxnLst>
              <a:rect l="0" t="0" r="r" b="b"/>
              <a:pathLst>
                <a:path w="71" h="60">
                  <a:moveTo>
                    <a:pt x="46" y="0"/>
                  </a:moveTo>
                  <a:lnTo>
                    <a:pt x="19" y="4"/>
                  </a:lnTo>
                  <a:lnTo>
                    <a:pt x="9" y="20"/>
                  </a:lnTo>
                  <a:lnTo>
                    <a:pt x="0" y="36"/>
                  </a:lnTo>
                  <a:lnTo>
                    <a:pt x="9" y="60"/>
                  </a:lnTo>
                  <a:lnTo>
                    <a:pt x="43" y="60"/>
                  </a:lnTo>
                  <a:lnTo>
                    <a:pt x="71" y="47"/>
                  </a:lnTo>
                  <a:lnTo>
                    <a:pt x="70" y="25"/>
                  </a:lnTo>
                  <a:lnTo>
                    <a:pt x="46" y="0"/>
                  </a:lnTo>
                  <a:close/>
                </a:path>
              </a:pathLst>
            </a:custGeom>
            <a:solidFill>
              <a:srgbClr val="C0C0C0"/>
            </a:solidFill>
            <a:ln w="12700">
              <a:solidFill>
                <a:srgbClr val="000000"/>
              </a:solidFill>
              <a:prstDash val="solid"/>
              <a:round/>
              <a:headEnd/>
              <a:tailEnd/>
            </a:ln>
          </p:spPr>
          <p:txBody>
            <a:bodyPr/>
            <a:lstStyle/>
            <a:p>
              <a:endParaRPr lang="en-US" dirty="0"/>
            </a:p>
          </p:txBody>
        </p:sp>
        <p:sp>
          <p:nvSpPr>
            <p:cNvPr id="183332" name="Freeform 36"/>
            <p:cNvSpPr>
              <a:spLocks/>
            </p:cNvSpPr>
            <p:nvPr/>
          </p:nvSpPr>
          <p:spPr bwMode="gray">
            <a:xfrm flipH="1">
              <a:off x="7316788" y="5403850"/>
              <a:ext cx="82550" cy="74613"/>
            </a:xfrm>
            <a:custGeom>
              <a:avLst/>
              <a:gdLst/>
              <a:ahLst/>
              <a:cxnLst>
                <a:cxn ang="0">
                  <a:pos x="34" y="2"/>
                </a:cxn>
                <a:cxn ang="0">
                  <a:pos x="20" y="0"/>
                </a:cxn>
                <a:cxn ang="0">
                  <a:pos x="12" y="5"/>
                </a:cxn>
                <a:cxn ang="0">
                  <a:pos x="12" y="16"/>
                </a:cxn>
                <a:cxn ang="0">
                  <a:pos x="2" y="23"/>
                </a:cxn>
                <a:cxn ang="0">
                  <a:pos x="0" y="38"/>
                </a:cxn>
                <a:cxn ang="0">
                  <a:pos x="11" y="47"/>
                </a:cxn>
                <a:cxn ang="0">
                  <a:pos x="32" y="47"/>
                </a:cxn>
                <a:cxn ang="0">
                  <a:pos x="45" y="36"/>
                </a:cxn>
                <a:cxn ang="0">
                  <a:pos x="52" y="21"/>
                </a:cxn>
                <a:cxn ang="0">
                  <a:pos x="47" y="9"/>
                </a:cxn>
                <a:cxn ang="0">
                  <a:pos x="34" y="2"/>
                </a:cxn>
              </a:cxnLst>
              <a:rect l="0" t="0" r="r" b="b"/>
              <a:pathLst>
                <a:path w="52" h="47">
                  <a:moveTo>
                    <a:pt x="34" y="2"/>
                  </a:moveTo>
                  <a:lnTo>
                    <a:pt x="20" y="0"/>
                  </a:lnTo>
                  <a:lnTo>
                    <a:pt x="12" y="5"/>
                  </a:lnTo>
                  <a:lnTo>
                    <a:pt x="12" y="16"/>
                  </a:lnTo>
                  <a:lnTo>
                    <a:pt x="2" y="23"/>
                  </a:lnTo>
                  <a:lnTo>
                    <a:pt x="0" y="38"/>
                  </a:lnTo>
                  <a:lnTo>
                    <a:pt x="11" y="47"/>
                  </a:lnTo>
                  <a:lnTo>
                    <a:pt x="32" y="47"/>
                  </a:lnTo>
                  <a:lnTo>
                    <a:pt x="45" y="36"/>
                  </a:lnTo>
                  <a:lnTo>
                    <a:pt x="52" y="21"/>
                  </a:lnTo>
                  <a:lnTo>
                    <a:pt x="47" y="9"/>
                  </a:lnTo>
                  <a:lnTo>
                    <a:pt x="34" y="2"/>
                  </a:lnTo>
                  <a:close/>
                </a:path>
              </a:pathLst>
            </a:custGeom>
            <a:solidFill>
              <a:srgbClr val="A0A0A0"/>
            </a:solidFill>
            <a:ln w="12700">
              <a:solidFill>
                <a:srgbClr val="000000"/>
              </a:solidFill>
              <a:prstDash val="solid"/>
              <a:round/>
              <a:headEnd/>
              <a:tailEnd/>
            </a:ln>
          </p:spPr>
          <p:txBody>
            <a:bodyPr/>
            <a:lstStyle/>
            <a:p>
              <a:endParaRPr lang="en-US" dirty="0"/>
            </a:p>
          </p:txBody>
        </p:sp>
        <p:grpSp>
          <p:nvGrpSpPr>
            <p:cNvPr id="183333" name="Group 37"/>
            <p:cNvGrpSpPr>
              <a:grpSpLocks/>
            </p:cNvGrpSpPr>
            <p:nvPr/>
          </p:nvGrpSpPr>
          <p:grpSpPr bwMode="auto">
            <a:xfrm flipH="1">
              <a:off x="6426200" y="5530850"/>
              <a:ext cx="163513" cy="127000"/>
              <a:chOff x="1572" y="2986"/>
              <a:chExt cx="103" cy="80"/>
            </a:xfrm>
          </p:grpSpPr>
          <p:sp>
            <p:nvSpPr>
              <p:cNvPr id="183334" name="Freeform 38"/>
              <p:cNvSpPr>
                <a:spLocks/>
              </p:cNvSpPr>
              <p:nvPr/>
            </p:nvSpPr>
            <p:spPr bwMode="gray">
              <a:xfrm>
                <a:off x="1572" y="2986"/>
                <a:ext cx="103" cy="80"/>
              </a:xfrm>
              <a:custGeom>
                <a:avLst/>
                <a:gdLst/>
                <a:ahLst/>
                <a:cxnLst>
                  <a:cxn ang="0">
                    <a:pos x="16" y="7"/>
                  </a:cxn>
                  <a:cxn ang="0">
                    <a:pos x="44" y="0"/>
                  </a:cxn>
                  <a:cxn ang="0">
                    <a:pos x="73" y="8"/>
                  </a:cxn>
                  <a:cxn ang="0">
                    <a:pos x="90" y="24"/>
                  </a:cxn>
                  <a:cxn ang="0">
                    <a:pos x="103" y="47"/>
                  </a:cxn>
                  <a:cxn ang="0">
                    <a:pos x="83" y="67"/>
                  </a:cxn>
                  <a:cxn ang="0">
                    <a:pos x="60" y="75"/>
                  </a:cxn>
                  <a:cxn ang="0">
                    <a:pos x="44" y="67"/>
                  </a:cxn>
                  <a:cxn ang="0">
                    <a:pos x="30" y="80"/>
                  </a:cxn>
                  <a:cxn ang="0">
                    <a:pos x="16" y="78"/>
                  </a:cxn>
                  <a:cxn ang="0">
                    <a:pos x="0" y="65"/>
                  </a:cxn>
                  <a:cxn ang="0">
                    <a:pos x="2" y="35"/>
                  </a:cxn>
                  <a:cxn ang="0">
                    <a:pos x="16" y="7"/>
                  </a:cxn>
                </a:cxnLst>
                <a:rect l="0" t="0" r="r" b="b"/>
                <a:pathLst>
                  <a:path w="103" h="80">
                    <a:moveTo>
                      <a:pt x="16" y="7"/>
                    </a:moveTo>
                    <a:lnTo>
                      <a:pt x="44" y="0"/>
                    </a:lnTo>
                    <a:lnTo>
                      <a:pt x="73" y="8"/>
                    </a:lnTo>
                    <a:lnTo>
                      <a:pt x="90" y="24"/>
                    </a:lnTo>
                    <a:lnTo>
                      <a:pt x="103" y="47"/>
                    </a:lnTo>
                    <a:lnTo>
                      <a:pt x="83" y="67"/>
                    </a:lnTo>
                    <a:lnTo>
                      <a:pt x="60" y="75"/>
                    </a:lnTo>
                    <a:lnTo>
                      <a:pt x="44" y="67"/>
                    </a:lnTo>
                    <a:lnTo>
                      <a:pt x="30" y="80"/>
                    </a:lnTo>
                    <a:lnTo>
                      <a:pt x="16" y="78"/>
                    </a:lnTo>
                    <a:lnTo>
                      <a:pt x="0" y="65"/>
                    </a:lnTo>
                    <a:lnTo>
                      <a:pt x="2" y="35"/>
                    </a:lnTo>
                    <a:lnTo>
                      <a:pt x="16" y="7"/>
                    </a:lnTo>
                    <a:close/>
                  </a:path>
                </a:pathLst>
              </a:custGeom>
              <a:solidFill>
                <a:srgbClr val="A0A0A0"/>
              </a:solidFill>
              <a:ln w="12700">
                <a:solidFill>
                  <a:srgbClr val="000000"/>
                </a:solidFill>
                <a:prstDash val="solid"/>
                <a:round/>
                <a:headEnd/>
                <a:tailEnd/>
              </a:ln>
            </p:spPr>
            <p:txBody>
              <a:bodyPr/>
              <a:lstStyle/>
              <a:p>
                <a:endParaRPr lang="en-US" dirty="0"/>
              </a:p>
            </p:txBody>
          </p:sp>
          <p:sp>
            <p:nvSpPr>
              <p:cNvPr id="183335" name="Freeform 39"/>
              <p:cNvSpPr>
                <a:spLocks/>
              </p:cNvSpPr>
              <p:nvPr/>
            </p:nvSpPr>
            <p:spPr bwMode="gray">
              <a:xfrm>
                <a:off x="1572" y="3010"/>
                <a:ext cx="103" cy="56"/>
              </a:xfrm>
              <a:custGeom>
                <a:avLst/>
                <a:gdLst/>
                <a:ahLst/>
                <a:cxnLst>
                  <a:cxn ang="0">
                    <a:pos x="90" y="0"/>
                  </a:cxn>
                  <a:cxn ang="0">
                    <a:pos x="103" y="23"/>
                  </a:cxn>
                  <a:cxn ang="0">
                    <a:pos x="83" y="43"/>
                  </a:cxn>
                  <a:cxn ang="0">
                    <a:pos x="60" y="51"/>
                  </a:cxn>
                  <a:cxn ang="0">
                    <a:pos x="44" y="43"/>
                  </a:cxn>
                  <a:cxn ang="0">
                    <a:pos x="30" y="56"/>
                  </a:cxn>
                  <a:cxn ang="0">
                    <a:pos x="16" y="55"/>
                  </a:cxn>
                  <a:cxn ang="0">
                    <a:pos x="0" y="41"/>
                  </a:cxn>
                  <a:cxn ang="0">
                    <a:pos x="21" y="26"/>
                  </a:cxn>
                  <a:cxn ang="0">
                    <a:pos x="35" y="31"/>
                  </a:cxn>
                  <a:cxn ang="0">
                    <a:pos x="52" y="12"/>
                  </a:cxn>
                  <a:cxn ang="0">
                    <a:pos x="75" y="26"/>
                  </a:cxn>
                  <a:cxn ang="0">
                    <a:pos x="90" y="0"/>
                  </a:cxn>
                </a:cxnLst>
                <a:rect l="0" t="0" r="r" b="b"/>
                <a:pathLst>
                  <a:path w="103" h="56">
                    <a:moveTo>
                      <a:pt x="90" y="0"/>
                    </a:moveTo>
                    <a:lnTo>
                      <a:pt x="103" y="23"/>
                    </a:lnTo>
                    <a:lnTo>
                      <a:pt x="83" y="43"/>
                    </a:lnTo>
                    <a:lnTo>
                      <a:pt x="60" y="51"/>
                    </a:lnTo>
                    <a:lnTo>
                      <a:pt x="44" y="43"/>
                    </a:lnTo>
                    <a:lnTo>
                      <a:pt x="30" y="56"/>
                    </a:lnTo>
                    <a:lnTo>
                      <a:pt x="16" y="55"/>
                    </a:lnTo>
                    <a:lnTo>
                      <a:pt x="0" y="41"/>
                    </a:lnTo>
                    <a:lnTo>
                      <a:pt x="21" y="26"/>
                    </a:lnTo>
                    <a:lnTo>
                      <a:pt x="35" y="31"/>
                    </a:lnTo>
                    <a:lnTo>
                      <a:pt x="52" y="12"/>
                    </a:lnTo>
                    <a:lnTo>
                      <a:pt x="75" y="26"/>
                    </a:lnTo>
                    <a:lnTo>
                      <a:pt x="90" y="0"/>
                    </a:lnTo>
                    <a:close/>
                  </a:path>
                </a:pathLst>
              </a:custGeom>
              <a:solidFill>
                <a:srgbClr val="808080"/>
              </a:solidFill>
              <a:ln w="12700">
                <a:solidFill>
                  <a:srgbClr val="000000"/>
                </a:solidFill>
                <a:prstDash val="solid"/>
                <a:round/>
                <a:headEnd/>
                <a:tailEnd/>
              </a:ln>
            </p:spPr>
            <p:txBody>
              <a:bodyPr/>
              <a:lstStyle/>
              <a:p>
                <a:endParaRPr lang="en-US" dirty="0"/>
              </a:p>
            </p:txBody>
          </p:sp>
        </p:grpSp>
        <p:grpSp>
          <p:nvGrpSpPr>
            <p:cNvPr id="183336" name="Group 40"/>
            <p:cNvGrpSpPr>
              <a:grpSpLocks/>
            </p:cNvGrpSpPr>
            <p:nvPr/>
          </p:nvGrpSpPr>
          <p:grpSpPr bwMode="auto">
            <a:xfrm flipH="1">
              <a:off x="8132763" y="5494338"/>
              <a:ext cx="182562" cy="125412"/>
              <a:chOff x="1229" y="3275"/>
              <a:chExt cx="115" cy="79"/>
            </a:xfrm>
          </p:grpSpPr>
          <p:sp>
            <p:nvSpPr>
              <p:cNvPr id="183337" name="Freeform 41"/>
              <p:cNvSpPr>
                <a:spLocks/>
              </p:cNvSpPr>
              <p:nvPr/>
            </p:nvSpPr>
            <p:spPr bwMode="gray">
              <a:xfrm>
                <a:off x="1229" y="3275"/>
                <a:ext cx="115" cy="79"/>
              </a:xfrm>
              <a:custGeom>
                <a:avLst/>
                <a:gdLst/>
                <a:ahLst/>
                <a:cxnLst>
                  <a:cxn ang="0">
                    <a:pos x="30" y="16"/>
                  </a:cxn>
                  <a:cxn ang="0">
                    <a:pos x="58" y="0"/>
                  </a:cxn>
                  <a:cxn ang="0">
                    <a:pos x="80" y="0"/>
                  </a:cxn>
                  <a:cxn ang="0">
                    <a:pos x="104" y="11"/>
                  </a:cxn>
                  <a:cxn ang="0">
                    <a:pos x="115" y="39"/>
                  </a:cxn>
                  <a:cxn ang="0">
                    <a:pos x="115" y="61"/>
                  </a:cxn>
                  <a:cxn ang="0">
                    <a:pos x="93" y="79"/>
                  </a:cxn>
                  <a:cxn ang="0">
                    <a:pos x="63" y="79"/>
                  </a:cxn>
                  <a:cxn ang="0">
                    <a:pos x="52" y="68"/>
                  </a:cxn>
                  <a:cxn ang="0">
                    <a:pos x="23" y="73"/>
                  </a:cxn>
                  <a:cxn ang="0">
                    <a:pos x="6" y="61"/>
                  </a:cxn>
                  <a:cxn ang="0">
                    <a:pos x="0" y="45"/>
                  </a:cxn>
                  <a:cxn ang="0">
                    <a:pos x="6" y="22"/>
                  </a:cxn>
                  <a:cxn ang="0">
                    <a:pos x="30" y="16"/>
                  </a:cxn>
                </a:cxnLst>
                <a:rect l="0" t="0" r="r" b="b"/>
                <a:pathLst>
                  <a:path w="115" h="79">
                    <a:moveTo>
                      <a:pt x="30" y="16"/>
                    </a:moveTo>
                    <a:lnTo>
                      <a:pt x="58" y="0"/>
                    </a:lnTo>
                    <a:lnTo>
                      <a:pt x="80" y="0"/>
                    </a:lnTo>
                    <a:lnTo>
                      <a:pt x="104" y="11"/>
                    </a:lnTo>
                    <a:lnTo>
                      <a:pt x="115" y="39"/>
                    </a:lnTo>
                    <a:lnTo>
                      <a:pt x="115" y="61"/>
                    </a:lnTo>
                    <a:lnTo>
                      <a:pt x="93" y="79"/>
                    </a:lnTo>
                    <a:lnTo>
                      <a:pt x="63" y="79"/>
                    </a:lnTo>
                    <a:lnTo>
                      <a:pt x="52" y="68"/>
                    </a:lnTo>
                    <a:lnTo>
                      <a:pt x="23" y="73"/>
                    </a:lnTo>
                    <a:lnTo>
                      <a:pt x="6" y="61"/>
                    </a:lnTo>
                    <a:lnTo>
                      <a:pt x="0" y="45"/>
                    </a:lnTo>
                    <a:lnTo>
                      <a:pt x="6" y="22"/>
                    </a:lnTo>
                    <a:lnTo>
                      <a:pt x="30" y="16"/>
                    </a:lnTo>
                    <a:close/>
                  </a:path>
                </a:pathLst>
              </a:custGeom>
              <a:solidFill>
                <a:srgbClr val="A0A0A0"/>
              </a:solidFill>
              <a:ln w="12700">
                <a:solidFill>
                  <a:srgbClr val="000000"/>
                </a:solidFill>
                <a:prstDash val="solid"/>
                <a:round/>
                <a:headEnd/>
                <a:tailEnd/>
              </a:ln>
            </p:spPr>
            <p:txBody>
              <a:bodyPr/>
              <a:lstStyle/>
              <a:p>
                <a:endParaRPr lang="en-US" dirty="0"/>
              </a:p>
            </p:txBody>
          </p:sp>
          <p:sp>
            <p:nvSpPr>
              <p:cNvPr id="183338" name="Freeform 42"/>
              <p:cNvSpPr>
                <a:spLocks/>
              </p:cNvSpPr>
              <p:nvPr/>
            </p:nvSpPr>
            <p:spPr bwMode="gray">
              <a:xfrm>
                <a:off x="1229" y="3286"/>
                <a:ext cx="115" cy="68"/>
              </a:xfrm>
              <a:custGeom>
                <a:avLst/>
                <a:gdLst/>
                <a:ahLst/>
                <a:cxnLst>
                  <a:cxn ang="0">
                    <a:pos x="0" y="34"/>
                  </a:cxn>
                  <a:cxn ang="0">
                    <a:pos x="23" y="45"/>
                  </a:cxn>
                  <a:cxn ang="0">
                    <a:pos x="47" y="34"/>
                  </a:cxn>
                  <a:cxn ang="0">
                    <a:pos x="69" y="34"/>
                  </a:cxn>
                  <a:cxn ang="0">
                    <a:pos x="93" y="23"/>
                  </a:cxn>
                  <a:cxn ang="0">
                    <a:pos x="104" y="0"/>
                  </a:cxn>
                  <a:cxn ang="0">
                    <a:pos x="115" y="28"/>
                  </a:cxn>
                  <a:cxn ang="0">
                    <a:pos x="115" y="50"/>
                  </a:cxn>
                  <a:cxn ang="0">
                    <a:pos x="93" y="68"/>
                  </a:cxn>
                  <a:cxn ang="0">
                    <a:pos x="63" y="68"/>
                  </a:cxn>
                  <a:cxn ang="0">
                    <a:pos x="52" y="57"/>
                  </a:cxn>
                  <a:cxn ang="0">
                    <a:pos x="23" y="62"/>
                  </a:cxn>
                  <a:cxn ang="0">
                    <a:pos x="6" y="50"/>
                  </a:cxn>
                  <a:cxn ang="0">
                    <a:pos x="0" y="34"/>
                  </a:cxn>
                </a:cxnLst>
                <a:rect l="0" t="0" r="r" b="b"/>
                <a:pathLst>
                  <a:path w="115" h="68">
                    <a:moveTo>
                      <a:pt x="0" y="34"/>
                    </a:moveTo>
                    <a:lnTo>
                      <a:pt x="23" y="45"/>
                    </a:lnTo>
                    <a:lnTo>
                      <a:pt x="47" y="34"/>
                    </a:lnTo>
                    <a:lnTo>
                      <a:pt x="69" y="34"/>
                    </a:lnTo>
                    <a:lnTo>
                      <a:pt x="93" y="23"/>
                    </a:lnTo>
                    <a:lnTo>
                      <a:pt x="104" y="0"/>
                    </a:lnTo>
                    <a:lnTo>
                      <a:pt x="115" y="28"/>
                    </a:lnTo>
                    <a:lnTo>
                      <a:pt x="115" y="50"/>
                    </a:lnTo>
                    <a:lnTo>
                      <a:pt x="93" y="68"/>
                    </a:lnTo>
                    <a:lnTo>
                      <a:pt x="63" y="68"/>
                    </a:lnTo>
                    <a:lnTo>
                      <a:pt x="52" y="57"/>
                    </a:lnTo>
                    <a:lnTo>
                      <a:pt x="23" y="62"/>
                    </a:lnTo>
                    <a:lnTo>
                      <a:pt x="6" y="50"/>
                    </a:lnTo>
                    <a:lnTo>
                      <a:pt x="0" y="34"/>
                    </a:lnTo>
                    <a:close/>
                  </a:path>
                </a:pathLst>
              </a:custGeom>
              <a:solidFill>
                <a:srgbClr val="808080"/>
              </a:solidFill>
              <a:ln w="12700">
                <a:solidFill>
                  <a:srgbClr val="000000"/>
                </a:solidFill>
                <a:prstDash val="solid"/>
                <a:round/>
                <a:headEnd/>
                <a:tailEnd/>
              </a:ln>
            </p:spPr>
            <p:txBody>
              <a:bodyPr/>
              <a:lstStyle/>
              <a:p>
                <a:endParaRPr lang="en-US" dirty="0"/>
              </a:p>
            </p:txBody>
          </p:sp>
        </p:grpSp>
        <p:sp>
          <p:nvSpPr>
            <p:cNvPr id="183339" name="Freeform 43"/>
            <p:cNvSpPr>
              <a:spLocks/>
            </p:cNvSpPr>
            <p:nvPr/>
          </p:nvSpPr>
          <p:spPr bwMode="gray">
            <a:xfrm flipH="1">
              <a:off x="5695950" y="4814888"/>
              <a:ext cx="112713" cy="95250"/>
            </a:xfrm>
            <a:custGeom>
              <a:avLst/>
              <a:gdLst/>
              <a:ahLst/>
              <a:cxnLst>
                <a:cxn ang="0">
                  <a:pos x="46" y="0"/>
                </a:cxn>
                <a:cxn ang="0">
                  <a:pos x="19" y="4"/>
                </a:cxn>
                <a:cxn ang="0">
                  <a:pos x="9" y="20"/>
                </a:cxn>
                <a:cxn ang="0">
                  <a:pos x="0" y="36"/>
                </a:cxn>
                <a:cxn ang="0">
                  <a:pos x="9" y="60"/>
                </a:cxn>
                <a:cxn ang="0">
                  <a:pos x="43" y="60"/>
                </a:cxn>
                <a:cxn ang="0">
                  <a:pos x="71" y="47"/>
                </a:cxn>
                <a:cxn ang="0">
                  <a:pos x="70" y="25"/>
                </a:cxn>
                <a:cxn ang="0">
                  <a:pos x="46" y="0"/>
                </a:cxn>
              </a:cxnLst>
              <a:rect l="0" t="0" r="r" b="b"/>
              <a:pathLst>
                <a:path w="71" h="60">
                  <a:moveTo>
                    <a:pt x="46" y="0"/>
                  </a:moveTo>
                  <a:lnTo>
                    <a:pt x="19" y="4"/>
                  </a:lnTo>
                  <a:lnTo>
                    <a:pt x="9" y="20"/>
                  </a:lnTo>
                  <a:lnTo>
                    <a:pt x="0" y="36"/>
                  </a:lnTo>
                  <a:lnTo>
                    <a:pt x="9" y="60"/>
                  </a:lnTo>
                  <a:lnTo>
                    <a:pt x="43" y="60"/>
                  </a:lnTo>
                  <a:lnTo>
                    <a:pt x="71" y="47"/>
                  </a:lnTo>
                  <a:lnTo>
                    <a:pt x="70" y="25"/>
                  </a:lnTo>
                  <a:lnTo>
                    <a:pt x="46" y="0"/>
                  </a:lnTo>
                  <a:close/>
                </a:path>
              </a:pathLst>
            </a:custGeom>
            <a:solidFill>
              <a:srgbClr val="C0C0C0"/>
            </a:solidFill>
            <a:ln w="12700">
              <a:solidFill>
                <a:srgbClr val="000000"/>
              </a:solidFill>
              <a:prstDash val="solid"/>
              <a:round/>
              <a:headEnd/>
              <a:tailEnd/>
            </a:ln>
          </p:spPr>
          <p:txBody>
            <a:bodyPr/>
            <a:lstStyle/>
            <a:p>
              <a:endParaRPr lang="en-US" dirty="0"/>
            </a:p>
          </p:txBody>
        </p:sp>
        <p:sp>
          <p:nvSpPr>
            <p:cNvPr id="183340" name="Freeform 44"/>
            <p:cNvSpPr>
              <a:spLocks/>
            </p:cNvSpPr>
            <p:nvPr/>
          </p:nvSpPr>
          <p:spPr bwMode="gray">
            <a:xfrm flipH="1">
              <a:off x="5754688" y="5156200"/>
              <a:ext cx="82550" cy="74613"/>
            </a:xfrm>
            <a:custGeom>
              <a:avLst/>
              <a:gdLst/>
              <a:ahLst/>
              <a:cxnLst>
                <a:cxn ang="0">
                  <a:pos x="34" y="2"/>
                </a:cxn>
                <a:cxn ang="0">
                  <a:pos x="20" y="0"/>
                </a:cxn>
                <a:cxn ang="0">
                  <a:pos x="12" y="5"/>
                </a:cxn>
                <a:cxn ang="0">
                  <a:pos x="12" y="16"/>
                </a:cxn>
                <a:cxn ang="0">
                  <a:pos x="2" y="23"/>
                </a:cxn>
                <a:cxn ang="0">
                  <a:pos x="0" y="38"/>
                </a:cxn>
                <a:cxn ang="0">
                  <a:pos x="11" y="47"/>
                </a:cxn>
                <a:cxn ang="0">
                  <a:pos x="32" y="47"/>
                </a:cxn>
                <a:cxn ang="0">
                  <a:pos x="45" y="36"/>
                </a:cxn>
                <a:cxn ang="0">
                  <a:pos x="52" y="21"/>
                </a:cxn>
                <a:cxn ang="0">
                  <a:pos x="47" y="9"/>
                </a:cxn>
                <a:cxn ang="0">
                  <a:pos x="34" y="2"/>
                </a:cxn>
              </a:cxnLst>
              <a:rect l="0" t="0" r="r" b="b"/>
              <a:pathLst>
                <a:path w="52" h="47">
                  <a:moveTo>
                    <a:pt x="34" y="2"/>
                  </a:moveTo>
                  <a:lnTo>
                    <a:pt x="20" y="0"/>
                  </a:lnTo>
                  <a:lnTo>
                    <a:pt x="12" y="5"/>
                  </a:lnTo>
                  <a:lnTo>
                    <a:pt x="12" y="16"/>
                  </a:lnTo>
                  <a:lnTo>
                    <a:pt x="2" y="23"/>
                  </a:lnTo>
                  <a:lnTo>
                    <a:pt x="0" y="38"/>
                  </a:lnTo>
                  <a:lnTo>
                    <a:pt x="11" y="47"/>
                  </a:lnTo>
                  <a:lnTo>
                    <a:pt x="32" y="47"/>
                  </a:lnTo>
                  <a:lnTo>
                    <a:pt x="45" y="36"/>
                  </a:lnTo>
                  <a:lnTo>
                    <a:pt x="52" y="21"/>
                  </a:lnTo>
                  <a:lnTo>
                    <a:pt x="47" y="9"/>
                  </a:lnTo>
                  <a:lnTo>
                    <a:pt x="34" y="2"/>
                  </a:lnTo>
                  <a:close/>
                </a:path>
              </a:pathLst>
            </a:custGeom>
            <a:solidFill>
              <a:srgbClr val="A0A0A0"/>
            </a:solidFill>
            <a:ln w="12700">
              <a:solidFill>
                <a:srgbClr val="000000"/>
              </a:solidFill>
              <a:prstDash val="solid"/>
              <a:round/>
              <a:headEnd/>
              <a:tailEnd/>
            </a:ln>
          </p:spPr>
          <p:txBody>
            <a:bodyPr/>
            <a:lstStyle/>
            <a:p>
              <a:endParaRPr lang="en-US" dirty="0"/>
            </a:p>
          </p:txBody>
        </p:sp>
        <p:grpSp>
          <p:nvGrpSpPr>
            <p:cNvPr id="183341" name="Group 45"/>
            <p:cNvGrpSpPr>
              <a:grpSpLocks/>
            </p:cNvGrpSpPr>
            <p:nvPr/>
          </p:nvGrpSpPr>
          <p:grpSpPr bwMode="auto">
            <a:xfrm flipH="1">
              <a:off x="5410200" y="4635500"/>
              <a:ext cx="163513" cy="127000"/>
              <a:chOff x="1572" y="2986"/>
              <a:chExt cx="103" cy="80"/>
            </a:xfrm>
          </p:grpSpPr>
          <p:sp>
            <p:nvSpPr>
              <p:cNvPr id="183342" name="Freeform 46"/>
              <p:cNvSpPr>
                <a:spLocks/>
              </p:cNvSpPr>
              <p:nvPr/>
            </p:nvSpPr>
            <p:spPr bwMode="gray">
              <a:xfrm>
                <a:off x="1572" y="2986"/>
                <a:ext cx="103" cy="80"/>
              </a:xfrm>
              <a:custGeom>
                <a:avLst/>
                <a:gdLst/>
                <a:ahLst/>
                <a:cxnLst>
                  <a:cxn ang="0">
                    <a:pos x="16" y="7"/>
                  </a:cxn>
                  <a:cxn ang="0">
                    <a:pos x="44" y="0"/>
                  </a:cxn>
                  <a:cxn ang="0">
                    <a:pos x="73" y="8"/>
                  </a:cxn>
                  <a:cxn ang="0">
                    <a:pos x="90" y="24"/>
                  </a:cxn>
                  <a:cxn ang="0">
                    <a:pos x="103" y="47"/>
                  </a:cxn>
                  <a:cxn ang="0">
                    <a:pos x="83" y="67"/>
                  </a:cxn>
                  <a:cxn ang="0">
                    <a:pos x="60" y="75"/>
                  </a:cxn>
                  <a:cxn ang="0">
                    <a:pos x="44" y="67"/>
                  </a:cxn>
                  <a:cxn ang="0">
                    <a:pos x="30" y="80"/>
                  </a:cxn>
                  <a:cxn ang="0">
                    <a:pos x="16" y="78"/>
                  </a:cxn>
                  <a:cxn ang="0">
                    <a:pos x="0" y="65"/>
                  </a:cxn>
                  <a:cxn ang="0">
                    <a:pos x="2" y="35"/>
                  </a:cxn>
                  <a:cxn ang="0">
                    <a:pos x="16" y="7"/>
                  </a:cxn>
                </a:cxnLst>
                <a:rect l="0" t="0" r="r" b="b"/>
                <a:pathLst>
                  <a:path w="103" h="80">
                    <a:moveTo>
                      <a:pt x="16" y="7"/>
                    </a:moveTo>
                    <a:lnTo>
                      <a:pt x="44" y="0"/>
                    </a:lnTo>
                    <a:lnTo>
                      <a:pt x="73" y="8"/>
                    </a:lnTo>
                    <a:lnTo>
                      <a:pt x="90" y="24"/>
                    </a:lnTo>
                    <a:lnTo>
                      <a:pt x="103" y="47"/>
                    </a:lnTo>
                    <a:lnTo>
                      <a:pt x="83" y="67"/>
                    </a:lnTo>
                    <a:lnTo>
                      <a:pt x="60" y="75"/>
                    </a:lnTo>
                    <a:lnTo>
                      <a:pt x="44" y="67"/>
                    </a:lnTo>
                    <a:lnTo>
                      <a:pt x="30" y="80"/>
                    </a:lnTo>
                    <a:lnTo>
                      <a:pt x="16" y="78"/>
                    </a:lnTo>
                    <a:lnTo>
                      <a:pt x="0" y="65"/>
                    </a:lnTo>
                    <a:lnTo>
                      <a:pt x="2" y="35"/>
                    </a:lnTo>
                    <a:lnTo>
                      <a:pt x="16" y="7"/>
                    </a:lnTo>
                    <a:close/>
                  </a:path>
                </a:pathLst>
              </a:custGeom>
              <a:solidFill>
                <a:srgbClr val="A0A0A0"/>
              </a:solidFill>
              <a:ln w="12700">
                <a:solidFill>
                  <a:srgbClr val="000000"/>
                </a:solidFill>
                <a:prstDash val="solid"/>
                <a:round/>
                <a:headEnd/>
                <a:tailEnd/>
              </a:ln>
            </p:spPr>
            <p:txBody>
              <a:bodyPr/>
              <a:lstStyle/>
              <a:p>
                <a:endParaRPr lang="en-US" dirty="0"/>
              </a:p>
            </p:txBody>
          </p:sp>
          <p:sp>
            <p:nvSpPr>
              <p:cNvPr id="183343" name="Freeform 47"/>
              <p:cNvSpPr>
                <a:spLocks/>
              </p:cNvSpPr>
              <p:nvPr/>
            </p:nvSpPr>
            <p:spPr bwMode="gray">
              <a:xfrm>
                <a:off x="1572" y="3010"/>
                <a:ext cx="103" cy="56"/>
              </a:xfrm>
              <a:custGeom>
                <a:avLst/>
                <a:gdLst/>
                <a:ahLst/>
                <a:cxnLst>
                  <a:cxn ang="0">
                    <a:pos x="90" y="0"/>
                  </a:cxn>
                  <a:cxn ang="0">
                    <a:pos x="103" y="23"/>
                  </a:cxn>
                  <a:cxn ang="0">
                    <a:pos x="83" y="43"/>
                  </a:cxn>
                  <a:cxn ang="0">
                    <a:pos x="60" y="51"/>
                  </a:cxn>
                  <a:cxn ang="0">
                    <a:pos x="44" y="43"/>
                  </a:cxn>
                  <a:cxn ang="0">
                    <a:pos x="30" y="56"/>
                  </a:cxn>
                  <a:cxn ang="0">
                    <a:pos x="16" y="55"/>
                  </a:cxn>
                  <a:cxn ang="0">
                    <a:pos x="0" y="41"/>
                  </a:cxn>
                  <a:cxn ang="0">
                    <a:pos x="21" y="26"/>
                  </a:cxn>
                  <a:cxn ang="0">
                    <a:pos x="35" y="31"/>
                  </a:cxn>
                  <a:cxn ang="0">
                    <a:pos x="52" y="12"/>
                  </a:cxn>
                  <a:cxn ang="0">
                    <a:pos x="75" y="26"/>
                  </a:cxn>
                  <a:cxn ang="0">
                    <a:pos x="90" y="0"/>
                  </a:cxn>
                </a:cxnLst>
                <a:rect l="0" t="0" r="r" b="b"/>
                <a:pathLst>
                  <a:path w="103" h="56">
                    <a:moveTo>
                      <a:pt x="90" y="0"/>
                    </a:moveTo>
                    <a:lnTo>
                      <a:pt x="103" y="23"/>
                    </a:lnTo>
                    <a:lnTo>
                      <a:pt x="83" y="43"/>
                    </a:lnTo>
                    <a:lnTo>
                      <a:pt x="60" y="51"/>
                    </a:lnTo>
                    <a:lnTo>
                      <a:pt x="44" y="43"/>
                    </a:lnTo>
                    <a:lnTo>
                      <a:pt x="30" y="56"/>
                    </a:lnTo>
                    <a:lnTo>
                      <a:pt x="16" y="55"/>
                    </a:lnTo>
                    <a:lnTo>
                      <a:pt x="0" y="41"/>
                    </a:lnTo>
                    <a:lnTo>
                      <a:pt x="21" y="26"/>
                    </a:lnTo>
                    <a:lnTo>
                      <a:pt x="35" y="31"/>
                    </a:lnTo>
                    <a:lnTo>
                      <a:pt x="52" y="12"/>
                    </a:lnTo>
                    <a:lnTo>
                      <a:pt x="75" y="26"/>
                    </a:lnTo>
                    <a:lnTo>
                      <a:pt x="90" y="0"/>
                    </a:lnTo>
                    <a:close/>
                  </a:path>
                </a:pathLst>
              </a:custGeom>
              <a:solidFill>
                <a:srgbClr val="808080"/>
              </a:solidFill>
              <a:ln w="12700">
                <a:solidFill>
                  <a:srgbClr val="000000"/>
                </a:solidFill>
                <a:prstDash val="solid"/>
                <a:round/>
                <a:headEnd/>
                <a:tailEnd/>
              </a:ln>
            </p:spPr>
            <p:txBody>
              <a:bodyPr/>
              <a:lstStyle/>
              <a:p>
                <a:endParaRPr lang="en-US" dirty="0"/>
              </a:p>
            </p:txBody>
          </p:sp>
        </p:grpSp>
        <p:grpSp>
          <p:nvGrpSpPr>
            <p:cNvPr id="183344" name="Group 48"/>
            <p:cNvGrpSpPr>
              <a:grpSpLocks/>
            </p:cNvGrpSpPr>
            <p:nvPr/>
          </p:nvGrpSpPr>
          <p:grpSpPr bwMode="auto">
            <a:xfrm flipH="1">
              <a:off x="4875213" y="5532438"/>
              <a:ext cx="182562" cy="125412"/>
              <a:chOff x="1229" y="3275"/>
              <a:chExt cx="115" cy="79"/>
            </a:xfrm>
          </p:grpSpPr>
          <p:sp>
            <p:nvSpPr>
              <p:cNvPr id="183345" name="Freeform 49"/>
              <p:cNvSpPr>
                <a:spLocks/>
              </p:cNvSpPr>
              <p:nvPr/>
            </p:nvSpPr>
            <p:spPr bwMode="gray">
              <a:xfrm>
                <a:off x="1229" y="3275"/>
                <a:ext cx="115" cy="79"/>
              </a:xfrm>
              <a:custGeom>
                <a:avLst/>
                <a:gdLst/>
                <a:ahLst/>
                <a:cxnLst>
                  <a:cxn ang="0">
                    <a:pos x="30" y="16"/>
                  </a:cxn>
                  <a:cxn ang="0">
                    <a:pos x="58" y="0"/>
                  </a:cxn>
                  <a:cxn ang="0">
                    <a:pos x="80" y="0"/>
                  </a:cxn>
                  <a:cxn ang="0">
                    <a:pos x="104" y="11"/>
                  </a:cxn>
                  <a:cxn ang="0">
                    <a:pos x="115" y="39"/>
                  </a:cxn>
                  <a:cxn ang="0">
                    <a:pos x="115" y="61"/>
                  </a:cxn>
                  <a:cxn ang="0">
                    <a:pos x="93" y="79"/>
                  </a:cxn>
                  <a:cxn ang="0">
                    <a:pos x="63" y="79"/>
                  </a:cxn>
                  <a:cxn ang="0">
                    <a:pos x="52" y="68"/>
                  </a:cxn>
                  <a:cxn ang="0">
                    <a:pos x="23" y="73"/>
                  </a:cxn>
                  <a:cxn ang="0">
                    <a:pos x="6" y="61"/>
                  </a:cxn>
                  <a:cxn ang="0">
                    <a:pos x="0" y="45"/>
                  </a:cxn>
                  <a:cxn ang="0">
                    <a:pos x="6" y="22"/>
                  </a:cxn>
                  <a:cxn ang="0">
                    <a:pos x="30" y="16"/>
                  </a:cxn>
                </a:cxnLst>
                <a:rect l="0" t="0" r="r" b="b"/>
                <a:pathLst>
                  <a:path w="115" h="79">
                    <a:moveTo>
                      <a:pt x="30" y="16"/>
                    </a:moveTo>
                    <a:lnTo>
                      <a:pt x="58" y="0"/>
                    </a:lnTo>
                    <a:lnTo>
                      <a:pt x="80" y="0"/>
                    </a:lnTo>
                    <a:lnTo>
                      <a:pt x="104" y="11"/>
                    </a:lnTo>
                    <a:lnTo>
                      <a:pt x="115" y="39"/>
                    </a:lnTo>
                    <a:lnTo>
                      <a:pt x="115" y="61"/>
                    </a:lnTo>
                    <a:lnTo>
                      <a:pt x="93" y="79"/>
                    </a:lnTo>
                    <a:lnTo>
                      <a:pt x="63" y="79"/>
                    </a:lnTo>
                    <a:lnTo>
                      <a:pt x="52" y="68"/>
                    </a:lnTo>
                    <a:lnTo>
                      <a:pt x="23" y="73"/>
                    </a:lnTo>
                    <a:lnTo>
                      <a:pt x="6" y="61"/>
                    </a:lnTo>
                    <a:lnTo>
                      <a:pt x="0" y="45"/>
                    </a:lnTo>
                    <a:lnTo>
                      <a:pt x="6" y="22"/>
                    </a:lnTo>
                    <a:lnTo>
                      <a:pt x="30" y="16"/>
                    </a:lnTo>
                    <a:close/>
                  </a:path>
                </a:pathLst>
              </a:custGeom>
              <a:solidFill>
                <a:srgbClr val="A0A0A0"/>
              </a:solidFill>
              <a:ln w="12700">
                <a:solidFill>
                  <a:srgbClr val="000000"/>
                </a:solidFill>
                <a:prstDash val="solid"/>
                <a:round/>
                <a:headEnd/>
                <a:tailEnd/>
              </a:ln>
            </p:spPr>
            <p:txBody>
              <a:bodyPr/>
              <a:lstStyle/>
              <a:p>
                <a:endParaRPr lang="en-US" dirty="0"/>
              </a:p>
            </p:txBody>
          </p:sp>
          <p:sp>
            <p:nvSpPr>
              <p:cNvPr id="183346" name="Freeform 50"/>
              <p:cNvSpPr>
                <a:spLocks/>
              </p:cNvSpPr>
              <p:nvPr/>
            </p:nvSpPr>
            <p:spPr bwMode="gray">
              <a:xfrm>
                <a:off x="1229" y="3286"/>
                <a:ext cx="115" cy="68"/>
              </a:xfrm>
              <a:custGeom>
                <a:avLst/>
                <a:gdLst/>
                <a:ahLst/>
                <a:cxnLst>
                  <a:cxn ang="0">
                    <a:pos x="0" y="34"/>
                  </a:cxn>
                  <a:cxn ang="0">
                    <a:pos x="23" y="45"/>
                  </a:cxn>
                  <a:cxn ang="0">
                    <a:pos x="47" y="34"/>
                  </a:cxn>
                  <a:cxn ang="0">
                    <a:pos x="69" y="34"/>
                  </a:cxn>
                  <a:cxn ang="0">
                    <a:pos x="93" y="23"/>
                  </a:cxn>
                  <a:cxn ang="0">
                    <a:pos x="104" y="0"/>
                  </a:cxn>
                  <a:cxn ang="0">
                    <a:pos x="115" y="28"/>
                  </a:cxn>
                  <a:cxn ang="0">
                    <a:pos x="115" y="50"/>
                  </a:cxn>
                  <a:cxn ang="0">
                    <a:pos x="93" y="68"/>
                  </a:cxn>
                  <a:cxn ang="0">
                    <a:pos x="63" y="68"/>
                  </a:cxn>
                  <a:cxn ang="0">
                    <a:pos x="52" y="57"/>
                  </a:cxn>
                  <a:cxn ang="0">
                    <a:pos x="23" y="62"/>
                  </a:cxn>
                  <a:cxn ang="0">
                    <a:pos x="6" y="50"/>
                  </a:cxn>
                  <a:cxn ang="0">
                    <a:pos x="0" y="34"/>
                  </a:cxn>
                </a:cxnLst>
                <a:rect l="0" t="0" r="r" b="b"/>
                <a:pathLst>
                  <a:path w="115" h="68">
                    <a:moveTo>
                      <a:pt x="0" y="34"/>
                    </a:moveTo>
                    <a:lnTo>
                      <a:pt x="23" y="45"/>
                    </a:lnTo>
                    <a:lnTo>
                      <a:pt x="47" y="34"/>
                    </a:lnTo>
                    <a:lnTo>
                      <a:pt x="69" y="34"/>
                    </a:lnTo>
                    <a:lnTo>
                      <a:pt x="93" y="23"/>
                    </a:lnTo>
                    <a:lnTo>
                      <a:pt x="104" y="0"/>
                    </a:lnTo>
                    <a:lnTo>
                      <a:pt x="115" y="28"/>
                    </a:lnTo>
                    <a:lnTo>
                      <a:pt x="115" y="50"/>
                    </a:lnTo>
                    <a:lnTo>
                      <a:pt x="93" y="68"/>
                    </a:lnTo>
                    <a:lnTo>
                      <a:pt x="63" y="68"/>
                    </a:lnTo>
                    <a:lnTo>
                      <a:pt x="52" y="57"/>
                    </a:lnTo>
                    <a:lnTo>
                      <a:pt x="23" y="62"/>
                    </a:lnTo>
                    <a:lnTo>
                      <a:pt x="6" y="50"/>
                    </a:lnTo>
                    <a:lnTo>
                      <a:pt x="0" y="34"/>
                    </a:lnTo>
                    <a:close/>
                  </a:path>
                </a:pathLst>
              </a:custGeom>
              <a:solidFill>
                <a:srgbClr val="808080"/>
              </a:solidFill>
              <a:ln w="12700">
                <a:solidFill>
                  <a:srgbClr val="000000"/>
                </a:solidFill>
                <a:prstDash val="solid"/>
                <a:round/>
                <a:headEnd/>
                <a:tailEnd/>
              </a:ln>
            </p:spPr>
            <p:txBody>
              <a:bodyPr/>
              <a:lstStyle/>
              <a:p>
                <a:endParaRPr lang="en-US" dirty="0"/>
              </a:p>
            </p:txBody>
          </p:sp>
        </p:grpSp>
        <p:grpSp>
          <p:nvGrpSpPr>
            <p:cNvPr id="183347" name="Group 51"/>
            <p:cNvGrpSpPr>
              <a:grpSpLocks/>
            </p:cNvGrpSpPr>
            <p:nvPr/>
          </p:nvGrpSpPr>
          <p:grpSpPr bwMode="auto">
            <a:xfrm>
              <a:off x="393700" y="2149475"/>
              <a:ext cx="1320800" cy="1546225"/>
              <a:chOff x="179" y="1389"/>
              <a:chExt cx="766" cy="974"/>
            </a:xfrm>
          </p:grpSpPr>
          <p:sp>
            <p:nvSpPr>
              <p:cNvPr id="183348" name="Text Box 52"/>
              <p:cNvSpPr txBox="1">
                <a:spLocks noChangeArrowheads="1"/>
              </p:cNvSpPr>
              <p:nvPr/>
            </p:nvSpPr>
            <p:spPr bwMode="ltGray">
              <a:xfrm>
                <a:off x="370" y="1389"/>
                <a:ext cx="511" cy="173"/>
              </a:xfrm>
              <a:prstGeom prst="rect">
                <a:avLst/>
              </a:prstGeom>
              <a:noFill/>
              <a:ln w="9525">
                <a:noFill/>
                <a:miter lim="800000"/>
                <a:headEnd/>
                <a:tailEnd/>
              </a:ln>
              <a:effectLst/>
            </p:spPr>
            <p:txBody>
              <a:bodyPr wrap="none">
                <a:spAutoFit/>
              </a:bodyPr>
              <a:lstStyle/>
              <a:p>
                <a:pPr algn="l">
                  <a:lnSpc>
                    <a:spcPct val="100000"/>
                  </a:lnSpc>
                </a:pPr>
                <a:r>
                  <a:rPr lang="en-US" sz="1200" dirty="0">
                    <a:solidFill>
                      <a:schemeClr val="bg1"/>
                    </a:solidFill>
                    <a:latin typeface="Times New Roman" pitchFamily="18" charset="0"/>
                  </a:rPr>
                  <a:t>M&amp;S User</a:t>
                </a:r>
              </a:p>
            </p:txBody>
          </p:sp>
          <p:grpSp>
            <p:nvGrpSpPr>
              <p:cNvPr id="183349" name="Group 53"/>
              <p:cNvGrpSpPr>
                <a:grpSpLocks/>
              </p:cNvGrpSpPr>
              <p:nvPr/>
            </p:nvGrpSpPr>
            <p:grpSpPr bwMode="auto">
              <a:xfrm>
                <a:off x="179" y="1580"/>
                <a:ext cx="766" cy="783"/>
                <a:chOff x="131" y="1488"/>
                <a:chExt cx="772" cy="783"/>
              </a:xfrm>
            </p:grpSpPr>
            <p:sp>
              <p:nvSpPr>
                <p:cNvPr id="183350" name="Freeform 54"/>
                <p:cNvSpPr>
                  <a:spLocks/>
                </p:cNvSpPr>
                <p:nvPr/>
              </p:nvSpPr>
              <p:spPr bwMode="ltGray">
                <a:xfrm>
                  <a:off x="412" y="1623"/>
                  <a:ext cx="198" cy="232"/>
                </a:xfrm>
                <a:custGeom>
                  <a:avLst/>
                  <a:gdLst/>
                  <a:ahLst/>
                  <a:cxnLst>
                    <a:cxn ang="0">
                      <a:pos x="144" y="217"/>
                    </a:cxn>
                    <a:cxn ang="0">
                      <a:pos x="106" y="232"/>
                    </a:cxn>
                    <a:cxn ang="0">
                      <a:pos x="60" y="228"/>
                    </a:cxn>
                    <a:cxn ang="0">
                      <a:pos x="29" y="222"/>
                    </a:cxn>
                    <a:cxn ang="0">
                      <a:pos x="0" y="203"/>
                    </a:cxn>
                    <a:cxn ang="0">
                      <a:pos x="6" y="184"/>
                    </a:cxn>
                    <a:cxn ang="0">
                      <a:pos x="37" y="164"/>
                    </a:cxn>
                    <a:cxn ang="0">
                      <a:pos x="51" y="135"/>
                    </a:cxn>
                    <a:cxn ang="0">
                      <a:pos x="63" y="102"/>
                    </a:cxn>
                    <a:cxn ang="0">
                      <a:pos x="91" y="65"/>
                    </a:cxn>
                    <a:cxn ang="0">
                      <a:pos x="105" y="34"/>
                    </a:cxn>
                    <a:cxn ang="0">
                      <a:pos x="128" y="20"/>
                    </a:cxn>
                    <a:cxn ang="0">
                      <a:pos x="157" y="7"/>
                    </a:cxn>
                    <a:cxn ang="0">
                      <a:pos x="167" y="0"/>
                    </a:cxn>
                    <a:cxn ang="0">
                      <a:pos x="176" y="0"/>
                    </a:cxn>
                    <a:cxn ang="0">
                      <a:pos x="187" y="40"/>
                    </a:cxn>
                    <a:cxn ang="0">
                      <a:pos x="187" y="56"/>
                    </a:cxn>
                    <a:cxn ang="0">
                      <a:pos x="188" y="71"/>
                    </a:cxn>
                    <a:cxn ang="0">
                      <a:pos x="198" y="85"/>
                    </a:cxn>
                    <a:cxn ang="0">
                      <a:pos x="196" y="102"/>
                    </a:cxn>
                    <a:cxn ang="0">
                      <a:pos x="196" y="116"/>
                    </a:cxn>
                    <a:cxn ang="0">
                      <a:pos x="187" y="128"/>
                    </a:cxn>
                    <a:cxn ang="0">
                      <a:pos x="190" y="160"/>
                    </a:cxn>
                    <a:cxn ang="0">
                      <a:pos x="173" y="172"/>
                    </a:cxn>
                    <a:cxn ang="0">
                      <a:pos x="156" y="191"/>
                    </a:cxn>
                    <a:cxn ang="0">
                      <a:pos x="144" y="217"/>
                    </a:cxn>
                  </a:cxnLst>
                  <a:rect l="0" t="0" r="r" b="b"/>
                  <a:pathLst>
                    <a:path w="198" h="232">
                      <a:moveTo>
                        <a:pt x="144" y="217"/>
                      </a:moveTo>
                      <a:lnTo>
                        <a:pt x="106" y="232"/>
                      </a:lnTo>
                      <a:lnTo>
                        <a:pt x="60" y="228"/>
                      </a:lnTo>
                      <a:lnTo>
                        <a:pt x="29" y="222"/>
                      </a:lnTo>
                      <a:lnTo>
                        <a:pt x="0" y="203"/>
                      </a:lnTo>
                      <a:lnTo>
                        <a:pt x="6" y="184"/>
                      </a:lnTo>
                      <a:lnTo>
                        <a:pt x="37" y="164"/>
                      </a:lnTo>
                      <a:lnTo>
                        <a:pt x="51" y="135"/>
                      </a:lnTo>
                      <a:lnTo>
                        <a:pt x="63" y="102"/>
                      </a:lnTo>
                      <a:lnTo>
                        <a:pt x="91" y="65"/>
                      </a:lnTo>
                      <a:lnTo>
                        <a:pt x="105" y="34"/>
                      </a:lnTo>
                      <a:lnTo>
                        <a:pt x="128" y="20"/>
                      </a:lnTo>
                      <a:lnTo>
                        <a:pt x="157" y="7"/>
                      </a:lnTo>
                      <a:lnTo>
                        <a:pt x="167" y="0"/>
                      </a:lnTo>
                      <a:lnTo>
                        <a:pt x="176" y="0"/>
                      </a:lnTo>
                      <a:lnTo>
                        <a:pt x="187" y="40"/>
                      </a:lnTo>
                      <a:lnTo>
                        <a:pt x="187" y="56"/>
                      </a:lnTo>
                      <a:lnTo>
                        <a:pt x="188" y="71"/>
                      </a:lnTo>
                      <a:lnTo>
                        <a:pt x="198" y="85"/>
                      </a:lnTo>
                      <a:lnTo>
                        <a:pt x="196" y="102"/>
                      </a:lnTo>
                      <a:lnTo>
                        <a:pt x="196" y="116"/>
                      </a:lnTo>
                      <a:lnTo>
                        <a:pt x="187" y="128"/>
                      </a:lnTo>
                      <a:lnTo>
                        <a:pt x="190" y="160"/>
                      </a:lnTo>
                      <a:lnTo>
                        <a:pt x="173" y="172"/>
                      </a:lnTo>
                      <a:lnTo>
                        <a:pt x="156" y="191"/>
                      </a:lnTo>
                      <a:lnTo>
                        <a:pt x="144" y="217"/>
                      </a:lnTo>
                      <a:close/>
                    </a:path>
                  </a:pathLst>
                </a:custGeom>
                <a:solidFill>
                  <a:srgbClr val="C0E0FF"/>
                </a:solidFill>
                <a:ln w="11113">
                  <a:solidFill>
                    <a:srgbClr val="000000"/>
                  </a:solidFill>
                  <a:prstDash val="solid"/>
                  <a:round/>
                  <a:headEnd/>
                  <a:tailEnd/>
                </a:ln>
              </p:spPr>
              <p:txBody>
                <a:bodyPr/>
                <a:lstStyle/>
                <a:p>
                  <a:endParaRPr lang="en-US" dirty="0"/>
                </a:p>
              </p:txBody>
            </p:sp>
            <p:grpSp>
              <p:nvGrpSpPr>
                <p:cNvPr id="183351" name="Group 55"/>
                <p:cNvGrpSpPr>
                  <a:grpSpLocks/>
                </p:cNvGrpSpPr>
                <p:nvPr/>
              </p:nvGrpSpPr>
              <p:grpSpPr bwMode="auto">
                <a:xfrm>
                  <a:off x="191" y="2106"/>
                  <a:ext cx="488" cy="165"/>
                  <a:chOff x="3079" y="2064"/>
                  <a:chExt cx="488" cy="165"/>
                </a:xfrm>
              </p:grpSpPr>
              <p:sp>
                <p:nvSpPr>
                  <p:cNvPr id="183352" name="Freeform 56"/>
                  <p:cNvSpPr>
                    <a:spLocks/>
                  </p:cNvSpPr>
                  <p:nvPr/>
                </p:nvSpPr>
                <p:spPr bwMode="ltGray">
                  <a:xfrm>
                    <a:off x="3480" y="2074"/>
                    <a:ext cx="52" cy="54"/>
                  </a:xfrm>
                  <a:custGeom>
                    <a:avLst/>
                    <a:gdLst/>
                    <a:ahLst/>
                    <a:cxnLst>
                      <a:cxn ang="0">
                        <a:pos x="14" y="0"/>
                      </a:cxn>
                      <a:cxn ang="0">
                        <a:pos x="5" y="28"/>
                      </a:cxn>
                      <a:cxn ang="0">
                        <a:pos x="0" y="46"/>
                      </a:cxn>
                      <a:cxn ang="0">
                        <a:pos x="11" y="51"/>
                      </a:cxn>
                      <a:cxn ang="0">
                        <a:pos x="39" y="51"/>
                      </a:cxn>
                      <a:cxn ang="0">
                        <a:pos x="49" y="54"/>
                      </a:cxn>
                      <a:cxn ang="0">
                        <a:pos x="52" y="40"/>
                      </a:cxn>
                      <a:cxn ang="0">
                        <a:pos x="52" y="17"/>
                      </a:cxn>
                      <a:cxn ang="0">
                        <a:pos x="41" y="0"/>
                      </a:cxn>
                      <a:cxn ang="0">
                        <a:pos x="14" y="0"/>
                      </a:cxn>
                    </a:cxnLst>
                    <a:rect l="0" t="0" r="r" b="b"/>
                    <a:pathLst>
                      <a:path w="52" h="54">
                        <a:moveTo>
                          <a:pt x="14" y="0"/>
                        </a:moveTo>
                        <a:lnTo>
                          <a:pt x="5" y="28"/>
                        </a:lnTo>
                        <a:lnTo>
                          <a:pt x="0" y="46"/>
                        </a:lnTo>
                        <a:lnTo>
                          <a:pt x="11" y="51"/>
                        </a:lnTo>
                        <a:lnTo>
                          <a:pt x="39" y="51"/>
                        </a:lnTo>
                        <a:lnTo>
                          <a:pt x="49" y="54"/>
                        </a:lnTo>
                        <a:lnTo>
                          <a:pt x="52" y="40"/>
                        </a:lnTo>
                        <a:lnTo>
                          <a:pt x="52" y="17"/>
                        </a:lnTo>
                        <a:lnTo>
                          <a:pt x="41" y="0"/>
                        </a:lnTo>
                        <a:lnTo>
                          <a:pt x="14" y="0"/>
                        </a:lnTo>
                        <a:close/>
                      </a:path>
                    </a:pathLst>
                  </a:custGeom>
                  <a:solidFill>
                    <a:srgbClr val="A0C0FF"/>
                  </a:solidFill>
                  <a:ln w="11113">
                    <a:solidFill>
                      <a:srgbClr val="000000"/>
                    </a:solidFill>
                    <a:prstDash val="solid"/>
                    <a:round/>
                    <a:headEnd/>
                    <a:tailEnd/>
                  </a:ln>
                </p:spPr>
                <p:txBody>
                  <a:bodyPr/>
                  <a:lstStyle/>
                  <a:p>
                    <a:endParaRPr lang="en-US" dirty="0"/>
                  </a:p>
                </p:txBody>
              </p:sp>
              <p:grpSp>
                <p:nvGrpSpPr>
                  <p:cNvPr id="183353" name="Group 57"/>
                  <p:cNvGrpSpPr>
                    <a:grpSpLocks/>
                  </p:cNvGrpSpPr>
                  <p:nvPr/>
                </p:nvGrpSpPr>
                <p:grpSpPr bwMode="auto">
                  <a:xfrm>
                    <a:off x="3079" y="2064"/>
                    <a:ext cx="488" cy="165"/>
                    <a:chOff x="3079" y="2064"/>
                    <a:chExt cx="488" cy="165"/>
                  </a:xfrm>
                </p:grpSpPr>
                <p:sp>
                  <p:nvSpPr>
                    <p:cNvPr id="183354" name="Freeform 58"/>
                    <p:cNvSpPr>
                      <a:spLocks/>
                    </p:cNvSpPr>
                    <p:nvPr/>
                  </p:nvSpPr>
                  <p:spPr bwMode="ltGray">
                    <a:xfrm>
                      <a:off x="3079" y="2064"/>
                      <a:ext cx="113" cy="165"/>
                    </a:xfrm>
                    <a:custGeom>
                      <a:avLst/>
                      <a:gdLst/>
                      <a:ahLst/>
                      <a:cxnLst>
                        <a:cxn ang="0">
                          <a:pos x="42" y="0"/>
                        </a:cxn>
                        <a:cxn ang="0">
                          <a:pos x="64" y="18"/>
                        </a:cxn>
                        <a:cxn ang="0">
                          <a:pos x="91" y="25"/>
                        </a:cxn>
                        <a:cxn ang="0">
                          <a:pos x="79" y="44"/>
                        </a:cxn>
                        <a:cxn ang="0">
                          <a:pos x="85" y="74"/>
                        </a:cxn>
                        <a:cxn ang="0">
                          <a:pos x="101" y="96"/>
                        </a:cxn>
                        <a:cxn ang="0">
                          <a:pos x="113" y="150"/>
                        </a:cxn>
                        <a:cxn ang="0">
                          <a:pos x="98" y="164"/>
                        </a:cxn>
                        <a:cxn ang="0">
                          <a:pos x="76" y="165"/>
                        </a:cxn>
                        <a:cxn ang="0">
                          <a:pos x="47" y="140"/>
                        </a:cxn>
                        <a:cxn ang="0">
                          <a:pos x="34" y="112"/>
                        </a:cxn>
                        <a:cxn ang="0">
                          <a:pos x="30" y="58"/>
                        </a:cxn>
                        <a:cxn ang="0">
                          <a:pos x="25" y="61"/>
                        </a:cxn>
                        <a:cxn ang="0">
                          <a:pos x="0" y="33"/>
                        </a:cxn>
                        <a:cxn ang="0">
                          <a:pos x="35" y="2"/>
                        </a:cxn>
                        <a:cxn ang="0">
                          <a:pos x="42" y="0"/>
                        </a:cxn>
                      </a:cxnLst>
                      <a:rect l="0" t="0" r="r" b="b"/>
                      <a:pathLst>
                        <a:path w="113" h="165">
                          <a:moveTo>
                            <a:pt x="42" y="0"/>
                          </a:moveTo>
                          <a:lnTo>
                            <a:pt x="64" y="18"/>
                          </a:lnTo>
                          <a:lnTo>
                            <a:pt x="91" y="25"/>
                          </a:lnTo>
                          <a:lnTo>
                            <a:pt x="79" y="44"/>
                          </a:lnTo>
                          <a:lnTo>
                            <a:pt x="85" y="74"/>
                          </a:lnTo>
                          <a:lnTo>
                            <a:pt x="101" y="96"/>
                          </a:lnTo>
                          <a:lnTo>
                            <a:pt x="113" y="150"/>
                          </a:lnTo>
                          <a:lnTo>
                            <a:pt x="98" y="164"/>
                          </a:lnTo>
                          <a:lnTo>
                            <a:pt x="76" y="165"/>
                          </a:lnTo>
                          <a:lnTo>
                            <a:pt x="47" y="140"/>
                          </a:lnTo>
                          <a:lnTo>
                            <a:pt x="34" y="112"/>
                          </a:lnTo>
                          <a:lnTo>
                            <a:pt x="30" y="58"/>
                          </a:lnTo>
                          <a:lnTo>
                            <a:pt x="25" y="61"/>
                          </a:lnTo>
                          <a:lnTo>
                            <a:pt x="0" y="33"/>
                          </a:lnTo>
                          <a:lnTo>
                            <a:pt x="35" y="2"/>
                          </a:lnTo>
                          <a:lnTo>
                            <a:pt x="42" y="0"/>
                          </a:lnTo>
                          <a:close/>
                        </a:path>
                      </a:pathLst>
                    </a:custGeom>
                    <a:solidFill>
                      <a:srgbClr val="A0A0A0"/>
                    </a:solidFill>
                    <a:ln w="11113">
                      <a:solidFill>
                        <a:srgbClr val="000000"/>
                      </a:solidFill>
                      <a:prstDash val="solid"/>
                      <a:round/>
                      <a:headEnd/>
                      <a:tailEnd/>
                    </a:ln>
                  </p:spPr>
                  <p:txBody>
                    <a:bodyPr/>
                    <a:lstStyle/>
                    <a:p>
                      <a:endParaRPr lang="en-US" dirty="0"/>
                    </a:p>
                  </p:txBody>
                </p:sp>
                <p:sp>
                  <p:nvSpPr>
                    <p:cNvPr id="183355" name="Freeform 59"/>
                    <p:cNvSpPr>
                      <a:spLocks/>
                    </p:cNvSpPr>
                    <p:nvPr/>
                  </p:nvSpPr>
                  <p:spPr bwMode="ltGray">
                    <a:xfrm>
                      <a:off x="3459" y="2113"/>
                      <a:ext cx="108" cy="100"/>
                    </a:xfrm>
                    <a:custGeom>
                      <a:avLst/>
                      <a:gdLst/>
                      <a:ahLst/>
                      <a:cxnLst>
                        <a:cxn ang="0">
                          <a:pos x="19" y="0"/>
                        </a:cxn>
                        <a:cxn ang="0">
                          <a:pos x="32" y="9"/>
                        </a:cxn>
                        <a:cxn ang="0">
                          <a:pos x="59" y="8"/>
                        </a:cxn>
                        <a:cxn ang="0">
                          <a:pos x="75" y="14"/>
                        </a:cxn>
                        <a:cxn ang="0">
                          <a:pos x="75" y="36"/>
                        </a:cxn>
                        <a:cxn ang="0">
                          <a:pos x="102" y="68"/>
                        </a:cxn>
                        <a:cxn ang="0">
                          <a:pos x="108" y="91"/>
                        </a:cxn>
                        <a:cxn ang="0">
                          <a:pos x="102" y="99"/>
                        </a:cxn>
                        <a:cxn ang="0">
                          <a:pos x="80" y="100"/>
                        </a:cxn>
                        <a:cxn ang="0">
                          <a:pos x="58" y="95"/>
                        </a:cxn>
                        <a:cxn ang="0">
                          <a:pos x="33" y="55"/>
                        </a:cxn>
                        <a:cxn ang="0">
                          <a:pos x="25" y="57"/>
                        </a:cxn>
                        <a:cxn ang="0">
                          <a:pos x="0" y="41"/>
                        </a:cxn>
                        <a:cxn ang="0">
                          <a:pos x="4" y="26"/>
                        </a:cxn>
                        <a:cxn ang="0">
                          <a:pos x="12" y="18"/>
                        </a:cxn>
                        <a:cxn ang="0">
                          <a:pos x="19" y="0"/>
                        </a:cxn>
                      </a:cxnLst>
                      <a:rect l="0" t="0" r="r" b="b"/>
                      <a:pathLst>
                        <a:path w="108" h="100">
                          <a:moveTo>
                            <a:pt x="19" y="0"/>
                          </a:moveTo>
                          <a:lnTo>
                            <a:pt x="32" y="9"/>
                          </a:lnTo>
                          <a:lnTo>
                            <a:pt x="59" y="8"/>
                          </a:lnTo>
                          <a:lnTo>
                            <a:pt x="75" y="14"/>
                          </a:lnTo>
                          <a:lnTo>
                            <a:pt x="75" y="36"/>
                          </a:lnTo>
                          <a:lnTo>
                            <a:pt x="102" y="68"/>
                          </a:lnTo>
                          <a:lnTo>
                            <a:pt x="108" y="91"/>
                          </a:lnTo>
                          <a:lnTo>
                            <a:pt x="102" y="99"/>
                          </a:lnTo>
                          <a:lnTo>
                            <a:pt x="80" y="100"/>
                          </a:lnTo>
                          <a:lnTo>
                            <a:pt x="58" y="95"/>
                          </a:lnTo>
                          <a:lnTo>
                            <a:pt x="33" y="55"/>
                          </a:lnTo>
                          <a:lnTo>
                            <a:pt x="25" y="57"/>
                          </a:lnTo>
                          <a:lnTo>
                            <a:pt x="0" y="41"/>
                          </a:lnTo>
                          <a:lnTo>
                            <a:pt x="4" y="26"/>
                          </a:lnTo>
                          <a:lnTo>
                            <a:pt x="12" y="18"/>
                          </a:lnTo>
                          <a:lnTo>
                            <a:pt x="19" y="0"/>
                          </a:lnTo>
                          <a:close/>
                        </a:path>
                      </a:pathLst>
                    </a:custGeom>
                    <a:solidFill>
                      <a:srgbClr val="A0A0A0"/>
                    </a:solidFill>
                    <a:ln w="11113">
                      <a:solidFill>
                        <a:srgbClr val="000000"/>
                      </a:solidFill>
                      <a:prstDash val="solid"/>
                      <a:round/>
                      <a:headEnd/>
                      <a:tailEnd/>
                    </a:ln>
                  </p:spPr>
                  <p:txBody>
                    <a:bodyPr/>
                    <a:lstStyle/>
                    <a:p>
                      <a:endParaRPr lang="en-US" dirty="0"/>
                    </a:p>
                  </p:txBody>
                </p:sp>
              </p:grpSp>
            </p:grpSp>
            <p:sp>
              <p:nvSpPr>
                <p:cNvPr id="183356" name="Freeform 60"/>
                <p:cNvSpPr>
                  <a:spLocks/>
                </p:cNvSpPr>
                <p:nvPr/>
              </p:nvSpPr>
              <p:spPr bwMode="ltGray">
                <a:xfrm>
                  <a:off x="229" y="1831"/>
                  <a:ext cx="458" cy="308"/>
                </a:xfrm>
                <a:custGeom>
                  <a:avLst/>
                  <a:gdLst/>
                  <a:ahLst/>
                  <a:cxnLst>
                    <a:cxn ang="0">
                      <a:pos x="361" y="49"/>
                    </a:cxn>
                    <a:cxn ang="0">
                      <a:pos x="444" y="143"/>
                    </a:cxn>
                    <a:cxn ang="0">
                      <a:pos x="455" y="183"/>
                    </a:cxn>
                    <a:cxn ang="0">
                      <a:pos x="455" y="206"/>
                    </a:cxn>
                    <a:cxn ang="0">
                      <a:pos x="448" y="243"/>
                    </a:cxn>
                    <a:cxn ang="0">
                      <a:pos x="436" y="276"/>
                    </a:cxn>
                    <a:cxn ang="0">
                      <a:pos x="425" y="297"/>
                    </a:cxn>
                    <a:cxn ang="0">
                      <a:pos x="415" y="307"/>
                    </a:cxn>
                    <a:cxn ang="0">
                      <a:pos x="388" y="293"/>
                    </a:cxn>
                    <a:cxn ang="0">
                      <a:pos x="356" y="277"/>
                    </a:cxn>
                    <a:cxn ang="0">
                      <a:pos x="373" y="233"/>
                    </a:cxn>
                    <a:cxn ang="0">
                      <a:pos x="373" y="183"/>
                    </a:cxn>
                    <a:cxn ang="0">
                      <a:pos x="328" y="149"/>
                    </a:cxn>
                    <a:cxn ang="0">
                      <a:pos x="266" y="113"/>
                    </a:cxn>
                    <a:cxn ang="0">
                      <a:pos x="249" y="118"/>
                    </a:cxn>
                    <a:cxn ang="0">
                      <a:pos x="218" y="126"/>
                    </a:cxn>
                    <a:cxn ang="0">
                      <a:pos x="220" y="217"/>
                    </a:cxn>
                    <a:cxn ang="0">
                      <a:pos x="178" y="250"/>
                    </a:cxn>
                    <a:cxn ang="0">
                      <a:pos x="141" y="260"/>
                    </a:cxn>
                    <a:cxn ang="0">
                      <a:pos x="107" y="276"/>
                    </a:cxn>
                    <a:cxn ang="0">
                      <a:pos x="65" y="299"/>
                    </a:cxn>
                    <a:cxn ang="0">
                      <a:pos x="38" y="304"/>
                    </a:cxn>
                    <a:cxn ang="0">
                      <a:pos x="6" y="285"/>
                    </a:cxn>
                    <a:cxn ang="0">
                      <a:pos x="12" y="264"/>
                    </a:cxn>
                    <a:cxn ang="0">
                      <a:pos x="40" y="248"/>
                    </a:cxn>
                    <a:cxn ang="0">
                      <a:pos x="66" y="227"/>
                    </a:cxn>
                    <a:cxn ang="0">
                      <a:pos x="95" y="208"/>
                    </a:cxn>
                    <a:cxn ang="0">
                      <a:pos x="137" y="181"/>
                    </a:cxn>
                    <a:cxn ang="0">
                      <a:pos x="146" y="167"/>
                    </a:cxn>
                    <a:cxn ang="0">
                      <a:pos x="120" y="118"/>
                    </a:cxn>
                    <a:cxn ang="0">
                      <a:pos x="106" y="82"/>
                    </a:cxn>
                    <a:cxn ang="0">
                      <a:pos x="140" y="35"/>
                    </a:cxn>
                    <a:cxn ang="0">
                      <a:pos x="180" y="0"/>
                    </a:cxn>
                    <a:cxn ang="0">
                      <a:pos x="205" y="17"/>
                    </a:cxn>
                    <a:cxn ang="0">
                      <a:pos x="236" y="24"/>
                    </a:cxn>
                    <a:cxn ang="0">
                      <a:pos x="268" y="23"/>
                    </a:cxn>
                    <a:cxn ang="0">
                      <a:pos x="280" y="29"/>
                    </a:cxn>
                    <a:cxn ang="0">
                      <a:pos x="300" y="23"/>
                    </a:cxn>
                    <a:cxn ang="0">
                      <a:pos x="327" y="9"/>
                    </a:cxn>
                  </a:cxnLst>
                  <a:rect l="0" t="0" r="r" b="b"/>
                  <a:pathLst>
                    <a:path w="458" h="308">
                      <a:moveTo>
                        <a:pt x="332" y="27"/>
                      </a:moveTo>
                      <a:lnTo>
                        <a:pt x="361" y="49"/>
                      </a:lnTo>
                      <a:lnTo>
                        <a:pt x="394" y="87"/>
                      </a:lnTo>
                      <a:lnTo>
                        <a:pt x="444" y="143"/>
                      </a:lnTo>
                      <a:lnTo>
                        <a:pt x="450" y="157"/>
                      </a:lnTo>
                      <a:lnTo>
                        <a:pt x="455" y="183"/>
                      </a:lnTo>
                      <a:lnTo>
                        <a:pt x="458" y="192"/>
                      </a:lnTo>
                      <a:lnTo>
                        <a:pt x="455" y="206"/>
                      </a:lnTo>
                      <a:lnTo>
                        <a:pt x="453" y="222"/>
                      </a:lnTo>
                      <a:lnTo>
                        <a:pt x="448" y="243"/>
                      </a:lnTo>
                      <a:lnTo>
                        <a:pt x="447" y="256"/>
                      </a:lnTo>
                      <a:lnTo>
                        <a:pt x="436" y="276"/>
                      </a:lnTo>
                      <a:lnTo>
                        <a:pt x="432" y="288"/>
                      </a:lnTo>
                      <a:lnTo>
                        <a:pt x="425" y="297"/>
                      </a:lnTo>
                      <a:lnTo>
                        <a:pt x="424" y="308"/>
                      </a:lnTo>
                      <a:lnTo>
                        <a:pt x="415" y="307"/>
                      </a:lnTo>
                      <a:lnTo>
                        <a:pt x="399" y="293"/>
                      </a:lnTo>
                      <a:lnTo>
                        <a:pt x="388" y="293"/>
                      </a:lnTo>
                      <a:lnTo>
                        <a:pt x="356" y="288"/>
                      </a:lnTo>
                      <a:lnTo>
                        <a:pt x="356" y="277"/>
                      </a:lnTo>
                      <a:lnTo>
                        <a:pt x="368" y="265"/>
                      </a:lnTo>
                      <a:lnTo>
                        <a:pt x="373" y="233"/>
                      </a:lnTo>
                      <a:lnTo>
                        <a:pt x="377" y="208"/>
                      </a:lnTo>
                      <a:lnTo>
                        <a:pt x="373" y="183"/>
                      </a:lnTo>
                      <a:lnTo>
                        <a:pt x="345" y="158"/>
                      </a:lnTo>
                      <a:lnTo>
                        <a:pt x="328" y="149"/>
                      </a:lnTo>
                      <a:lnTo>
                        <a:pt x="311" y="140"/>
                      </a:lnTo>
                      <a:lnTo>
                        <a:pt x="266" y="113"/>
                      </a:lnTo>
                      <a:lnTo>
                        <a:pt x="257" y="115"/>
                      </a:lnTo>
                      <a:lnTo>
                        <a:pt x="249" y="118"/>
                      </a:lnTo>
                      <a:lnTo>
                        <a:pt x="237" y="118"/>
                      </a:lnTo>
                      <a:lnTo>
                        <a:pt x="218" y="126"/>
                      </a:lnTo>
                      <a:lnTo>
                        <a:pt x="220" y="174"/>
                      </a:lnTo>
                      <a:lnTo>
                        <a:pt x="220" y="217"/>
                      </a:lnTo>
                      <a:lnTo>
                        <a:pt x="208" y="233"/>
                      </a:lnTo>
                      <a:lnTo>
                        <a:pt x="178" y="250"/>
                      </a:lnTo>
                      <a:lnTo>
                        <a:pt x="164" y="253"/>
                      </a:lnTo>
                      <a:lnTo>
                        <a:pt x="141" y="260"/>
                      </a:lnTo>
                      <a:lnTo>
                        <a:pt x="115" y="270"/>
                      </a:lnTo>
                      <a:lnTo>
                        <a:pt x="107" y="276"/>
                      </a:lnTo>
                      <a:lnTo>
                        <a:pt x="92" y="290"/>
                      </a:lnTo>
                      <a:lnTo>
                        <a:pt x="65" y="299"/>
                      </a:lnTo>
                      <a:lnTo>
                        <a:pt x="60" y="307"/>
                      </a:lnTo>
                      <a:lnTo>
                        <a:pt x="38" y="304"/>
                      </a:lnTo>
                      <a:lnTo>
                        <a:pt x="22" y="305"/>
                      </a:lnTo>
                      <a:lnTo>
                        <a:pt x="6" y="285"/>
                      </a:lnTo>
                      <a:lnTo>
                        <a:pt x="0" y="268"/>
                      </a:lnTo>
                      <a:lnTo>
                        <a:pt x="12" y="264"/>
                      </a:lnTo>
                      <a:lnTo>
                        <a:pt x="28" y="253"/>
                      </a:lnTo>
                      <a:lnTo>
                        <a:pt x="40" y="248"/>
                      </a:lnTo>
                      <a:lnTo>
                        <a:pt x="52" y="233"/>
                      </a:lnTo>
                      <a:lnTo>
                        <a:pt x="66" y="227"/>
                      </a:lnTo>
                      <a:lnTo>
                        <a:pt x="81" y="222"/>
                      </a:lnTo>
                      <a:lnTo>
                        <a:pt x="95" y="208"/>
                      </a:lnTo>
                      <a:lnTo>
                        <a:pt x="114" y="194"/>
                      </a:lnTo>
                      <a:lnTo>
                        <a:pt x="137" y="181"/>
                      </a:lnTo>
                      <a:lnTo>
                        <a:pt x="144" y="181"/>
                      </a:lnTo>
                      <a:lnTo>
                        <a:pt x="146" y="167"/>
                      </a:lnTo>
                      <a:lnTo>
                        <a:pt x="118" y="132"/>
                      </a:lnTo>
                      <a:lnTo>
                        <a:pt x="120" y="118"/>
                      </a:lnTo>
                      <a:lnTo>
                        <a:pt x="107" y="98"/>
                      </a:lnTo>
                      <a:lnTo>
                        <a:pt x="106" y="82"/>
                      </a:lnTo>
                      <a:lnTo>
                        <a:pt x="121" y="51"/>
                      </a:lnTo>
                      <a:lnTo>
                        <a:pt x="140" y="35"/>
                      </a:lnTo>
                      <a:lnTo>
                        <a:pt x="174" y="20"/>
                      </a:lnTo>
                      <a:lnTo>
                        <a:pt x="180" y="0"/>
                      </a:lnTo>
                      <a:lnTo>
                        <a:pt x="195" y="10"/>
                      </a:lnTo>
                      <a:lnTo>
                        <a:pt x="205" y="17"/>
                      </a:lnTo>
                      <a:lnTo>
                        <a:pt x="220" y="24"/>
                      </a:lnTo>
                      <a:lnTo>
                        <a:pt x="236" y="24"/>
                      </a:lnTo>
                      <a:lnTo>
                        <a:pt x="252" y="23"/>
                      </a:lnTo>
                      <a:lnTo>
                        <a:pt x="268" y="23"/>
                      </a:lnTo>
                      <a:lnTo>
                        <a:pt x="274" y="29"/>
                      </a:lnTo>
                      <a:lnTo>
                        <a:pt x="280" y="29"/>
                      </a:lnTo>
                      <a:lnTo>
                        <a:pt x="288" y="27"/>
                      </a:lnTo>
                      <a:lnTo>
                        <a:pt x="300" y="23"/>
                      </a:lnTo>
                      <a:lnTo>
                        <a:pt x="314" y="17"/>
                      </a:lnTo>
                      <a:lnTo>
                        <a:pt x="327" y="9"/>
                      </a:lnTo>
                      <a:lnTo>
                        <a:pt x="332" y="27"/>
                      </a:lnTo>
                      <a:close/>
                    </a:path>
                  </a:pathLst>
                </a:custGeom>
                <a:solidFill>
                  <a:srgbClr val="002060"/>
                </a:solidFill>
                <a:ln w="11113">
                  <a:solidFill>
                    <a:srgbClr val="000000"/>
                  </a:solidFill>
                  <a:prstDash val="solid"/>
                  <a:round/>
                  <a:headEnd/>
                  <a:tailEnd/>
                </a:ln>
              </p:spPr>
              <p:txBody>
                <a:bodyPr/>
                <a:lstStyle/>
                <a:p>
                  <a:endParaRPr lang="en-US" dirty="0"/>
                </a:p>
              </p:txBody>
            </p:sp>
            <p:grpSp>
              <p:nvGrpSpPr>
                <p:cNvPr id="183357" name="Group 61"/>
                <p:cNvGrpSpPr>
                  <a:grpSpLocks/>
                </p:cNvGrpSpPr>
                <p:nvPr/>
              </p:nvGrpSpPr>
              <p:grpSpPr bwMode="auto">
                <a:xfrm>
                  <a:off x="400" y="1820"/>
                  <a:ext cx="162" cy="52"/>
                  <a:chOff x="3288" y="1778"/>
                  <a:chExt cx="162" cy="52"/>
                </a:xfrm>
              </p:grpSpPr>
              <p:sp>
                <p:nvSpPr>
                  <p:cNvPr id="183358" name="Freeform 62"/>
                  <p:cNvSpPr>
                    <a:spLocks/>
                  </p:cNvSpPr>
                  <p:nvPr/>
                </p:nvSpPr>
                <p:spPr bwMode="ltGray">
                  <a:xfrm>
                    <a:off x="3288" y="1778"/>
                    <a:ext cx="162" cy="45"/>
                  </a:xfrm>
                  <a:custGeom>
                    <a:avLst/>
                    <a:gdLst/>
                    <a:ahLst/>
                    <a:cxnLst>
                      <a:cxn ang="0">
                        <a:pos x="0" y="9"/>
                      </a:cxn>
                      <a:cxn ang="0">
                        <a:pos x="26" y="29"/>
                      </a:cxn>
                      <a:cxn ang="0">
                        <a:pos x="44" y="40"/>
                      </a:cxn>
                      <a:cxn ang="0">
                        <a:pos x="75" y="41"/>
                      </a:cxn>
                      <a:cxn ang="0">
                        <a:pos x="93" y="38"/>
                      </a:cxn>
                      <a:cxn ang="0">
                        <a:pos x="101" y="45"/>
                      </a:cxn>
                      <a:cxn ang="0">
                        <a:pos x="119" y="41"/>
                      </a:cxn>
                      <a:cxn ang="0">
                        <a:pos x="141" y="34"/>
                      </a:cxn>
                      <a:cxn ang="0">
                        <a:pos x="161" y="22"/>
                      </a:cxn>
                      <a:cxn ang="0">
                        <a:pos x="162" y="12"/>
                      </a:cxn>
                      <a:cxn ang="0">
                        <a:pos x="148" y="17"/>
                      </a:cxn>
                      <a:cxn ang="0">
                        <a:pos x="137" y="23"/>
                      </a:cxn>
                      <a:cxn ang="0">
                        <a:pos x="118" y="23"/>
                      </a:cxn>
                      <a:cxn ang="0">
                        <a:pos x="106" y="21"/>
                      </a:cxn>
                      <a:cxn ang="0">
                        <a:pos x="86" y="20"/>
                      </a:cxn>
                      <a:cxn ang="0">
                        <a:pos x="61" y="18"/>
                      </a:cxn>
                      <a:cxn ang="0">
                        <a:pos x="32" y="8"/>
                      </a:cxn>
                      <a:cxn ang="0">
                        <a:pos x="23" y="0"/>
                      </a:cxn>
                      <a:cxn ang="0">
                        <a:pos x="0" y="9"/>
                      </a:cxn>
                    </a:cxnLst>
                    <a:rect l="0" t="0" r="r" b="b"/>
                    <a:pathLst>
                      <a:path w="162" h="45">
                        <a:moveTo>
                          <a:pt x="0" y="9"/>
                        </a:moveTo>
                        <a:lnTo>
                          <a:pt x="26" y="29"/>
                        </a:lnTo>
                        <a:lnTo>
                          <a:pt x="44" y="40"/>
                        </a:lnTo>
                        <a:lnTo>
                          <a:pt x="75" y="41"/>
                        </a:lnTo>
                        <a:lnTo>
                          <a:pt x="93" y="38"/>
                        </a:lnTo>
                        <a:lnTo>
                          <a:pt x="101" y="45"/>
                        </a:lnTo>
                        <a:lnTo>
                          <a:pt x="119" y="41"/>
                        </a:lnTo>
                        <a:lnTo>
                          <a:pt x="141" y="34"/>
                        </a:lnTo>
                        <a:lnTo>
                          <a:pt x="161" y="22"/>
                        </a:lnTo>
                        <a:lnTo>
                          <a:pt x="162" y="12"/>
                        </a:lnTo>
                        <a:lnTo>
                          <a:pt x="148" y="17"/>
                        </a:lnTo>
                        <a:lnTo>
                          <a:pt x="137" y="23"/>
                        </a:lnTo>
                        <a:lnTo>
                          <a:pt x="118" y="23"/>
                        </a:lnTo>
                        <a:lnTo>
                          <a:pt x="106" y="21"/>
                        </a:lnTo>
                        <a:lnTo>
                          <a:pt x="86" y="20"/>
                        </a:lnTo>
                        <a:lnTo>
                          <a:pt x="61" y="18"/>
                        </a:lnTo>
                        <a:lnTo>
                          <a:pt x="32" y="8"/>
                        </a:lnTo>
                        <a:lnTo>
                          <a:pt x="23" y="0"/>
                        </a:lnTo>
                        <a:lnTo>
                          <a:pt x="0" y="9"/>
                        </a:lnTo>
                        <a:close/>
                      </a:path>
                    </a:pathLst>
                  </a:custGeom>
                  <a:solidFill>
                    <a:srgbClr val="A08060"/>
                  </a:solidFill>
                  <a:ln w="11113">
                    <a:solidFill>
                      <a:srgbClr val="000000"/>
                    </a:solidFill>
                    <a:prstDash val="solid"/>
                    <a:round/>
                    <a:headEnd/>
                    <a:tailEnd/>
                  </a:ln>
                </p:spPr>
                <p:txBody>
                  <a:bodyPr/>
                  <a:lstStyle/>
                  <a:p>
                    <a:endParaRPr lang="en-US" dirty="0"/>
                  </a:p>
                </p:txBody>
              </p:sp>
              <p:sp>
                <p:nvSpPr>
                  <p:cNvPr id="183359" name="Freeform 63"/>
                  <p:cNvSpPr>
                    <a:spLocks/>
                  </p:cNvSpPr>
                  <p:nvPr/>
                </p:nvSpPr>
                <p:spPr bwMode="ltGray">
                  <a:xfrm>
                    <a:off x="3357" y="1787"/>
                    <a:ext cx="48" cy="43"/>
                  </a:xfrm>
                  <a:custGeom>
                    <a:avLst/>
                    <a:gdLst/>
                    <a:ahLst/>
                    <a:cxnLst>
                      <a:cxn ang="0">
                        <a:pos x="6" y="0"/>
                      </a:cxn>
                      <a:cxn ang="0">
                        <a:pos x="0" y="37"/>
                      </a:cxn>
                      <a:cxn ang="0">
                        <a:pos x="40" y="43"/>
                      </a:cxn>
                      <a:cxn ang="0">
                        <a:pos x="48" y="5"/>
                      </a:cxn>
                      <a:cxn ang="0">
                        <a:pos x="6" y="0"/>
                      </a:cxn>
                    </a:cxnLst>
                    <a:rect l="0" t="0" r="r" b="b"/>
                    <a:pathLst>
                      <a:path w="48" h="43">
                        <a:moveTo>
                          <a:pt x="6" y="0"/>
                        </a:moveTo>
                        <a:lnTo>
                          <a:pt x="0" y="37"/>
                        </a:lnTo>
                        <a:lnTo>
                          <a:pt x="40" y="43"/>
                        </a:lnTo>
                        <a:lnTo>
                          <a:pt x="48" y="5"/>
                        </a:lnTo>
                        <a:lnTo>
                          <a:pt x="6" y="0"/>
                        </a:lnTo>
                        <a:close/>
                      </a:path>
                    </a:pathLst>
                  </a:custGeom>
                  <a:solidFill>
                    <a:srgbClr val="C04000"/>
                  </a:solidFill>
                  <a:ln w="11113">
                    <a:solidFill>
                      <a:srgbClr val="000000"/>
                    </a:solidFill>
                    <a:prstDash val="solid"/>
                    <a:round/>
                    <a:headEnd/>
                    <a:tailEnd/>
                  </a:ln>
                </p:spPr>
                <p:txBody>
                  <a:bodyPr/>
                  <a:lstStyle/>
                  <a:p>
                    <a:endParaRPr lang="en-US" dirty="0"/>
                  </a:p>
                </p:txBody>
              </p:sp>
              <p:sp>
                <p:nvSpPr>
                  <p:cNvPr id="183360" name="Freeform 64"/>
                  <p:cNvSpPr>
                    <a:spLocks/>
                  </p:cNvSpPr>
                  <p:nvPr/>
                </p:nvSpPr>
                <p:spPr bwMode="ltGray">
                  <a:xfrm>
                    <a:off x="3370" y="1798"/>
                    <a:ext cx="19" cy="21"/>
                  </a:xfrm>
                  <a:custGeom>
                    <a:avLst/>
                    <a:gdLst/>
                    <a:ahLst/>
                    <a:cxnLst>
                      <a:cxn ang="0">
                        <a:pos x="1" y="0"/>
                      </a:cxn>
                      <a:cxn ang="0">
                        <a:pos x="0" y="18"/>
                      </a:cxn>
                      <a:cxn ang="0">
                        <a:pos x="17" y="21"/>
                      </a:cxn>
                      <a:cxn ang="0">
                        <a:pos x="19" y="2"/>
                      </a:cxn>
                      <a:cxn ang="0">
                        <a:pos x="1" y="0"/>
                      </a:cxn>
                    </a:cxnLst>
                    <a:rect l="0" t="0" r="r" b="b"/>
                    <a:pathLst>
                      <a:path w="19" h="21">
                        <a:moveTo>
                          <a:pt x="1" y="0"/>
                        </a:moveTo>
                        <a:lnTo>
                          <a:pt x="0" y="18"/>
                        </a:lnTo>
                        <a:lnTo>
                          <a:pt x="17" y="21"/>
                        </a:lnTo>
                        <a:lnTo>
                          <a:pt x="19" y="2"/>
                        </a:lnTo>
                        <a:lnTo>
                          <a:pt x="1" y="0"/>
                        </a:lnTo>
                        <a:close/>
                      </a:path>
                    </a:pathLst>
                  </a:custGeom>
                  <a:solidFill>
                    <a:srgbClr val="806040"/>
                  </a:solidFill>
                  <a:ln w="11113">
                    <a:solidFill>
                      <a:srgbClr val="000000"/>
                    </a:solidFill>
                    <a:prstDash val="solid"/>
                    <a:round/>
                    <a:headEnd/>
                    <a:tailEnd/>
                  </a:ln>
                </p:spPr>
                <p:txBody>
                  <a:bodyPr/>
                  <a:lstStyle/>
                  <a:p>
                    <a:endParaRPr lang="en-US" dirty="0"/>
                  </a:p>
                </p:txBody>
              </p:sp>
            </p:grpSp>
            <p:sp>
              <p:nvSpPr>
                <p:cNvPr id="183361" name="Freeform 65"/>
                <p:cNvSpPr>
                  <a:spLocks/>
                </p:cNvSpPr>
                <p:nvPr/>
              </p:nvSpPr>
              <p:spPr bwMode="ltGray">
                <a:xfrm>
                  <a:off x="545" y="1619"/>
                  <a:ext cx="58" cy="67"/>
                </a:xfrm>
                <a:custGeom>
                  <a:avLst/>
                  <a:gdLst/>
                  <a:ahLst/>
                  <a:cxnLst>
                    <a:cxn ang="0">
                      <a:pos x="45" y="0"/>
                    </a:cxn>
                    <a:cxn ang="0">
                      <a:pos x="49" y="16"/>
                    </a:cxn>
                    <a:cxn ang="0">
                      <a:pos x="55" y="29"/>
                    </a:cxn>
                    <a:cxn ang="0">
                      <a:pos x="58" y="53"/>
                    </a:cxn>
                    <a:cxn ang="0">
                      <a:pos x="29" y="53"/>
                    </a:cxn>
                    <a:cxn ang="0">
                      <a:pos x="27" y="50"/>
                    </a:cxn>
                    <a:cxn ang="0">
                      <a:pos x="0" y="67"/>
                    </a:cxn>
                    <a:cxn ang="0">
                      <a:pos x="14" y="40"/>
                    </a:cxn>
                    <a:cxn ang="0">
                      <a:pos x="29" y="17"/>
                    </a:cxn>
                    <a:cxn ang="0">
                      <a:pos x="45" y="0"/>
                    </a:cxn>
                  </a:cxnLst>
                  <a:rect l="0" t="0" r="r" b="b"/>
                  <a:pathLst>
                    <a:path w="58" h="67">
                      <a:moveTo>
                        <a:pt x="45" y="0"/>
                      </a:moveTo>
                      <a:lnTo>
                        <a:pt x="49" y="16"/>
                      </a:lnTo>
                      <a:lnTo>
                        <a:pt x="55" y="29"/>
                      </a:lnTo>
                      <a:lnTo>
                        <a:pt x="58" y="53"/>
                      </a:lnTo>
                      <a:lnTo>
                        <a:pt x="29" y="53"/>
                      </a:lnTo>
                      <a:lnTo>
                        <a:pt x="27" y="50"/>
                      </a:lnTo>
                      <a:lnTo>
                        <a:pt x="0" y="67"/>
                      </a:lnTo>
                      <a:lnTo>
                        <a:pt x="14" y="40"/>
                      </a:lnTo>
                      <a:lnTo>
                        <a:pt x="29" y="17"/>
                      </a:lnTo>
                      <a:lnTo>
                        <a:pt x="45" y="0"/>
                      </a:lnTo>
                      <a:close/>
                    </a:path>
                  </a:pathLst>
                </a:custGeom>
                <a:solidFill>
                  <a:srgbClr val="A0C0FF"/>
                </a:solidFill>
                <a:ln w="11113">
                  <a:solidFill>
                    <a:srgbClr val="000000"/>
                  </a:solidFill>
                  <a:prstDash val="solid"/>
                  <a:round/>
                  <a:headEnd/>
                  <a:tailEnd/>
                </a:ln>
              </p:spPr>
              <p:txBody>
                <a:bodyPr/>
                <a:lstStyle/>
                <a:p>
                  <a:endParaRPr lang="en-US" dirty="0"/>
                </a:p>
              </p:txBody>
            </p:sp>
            <p:sp>
              <p:nvSpPr>
                <p:cNvPr id="183362" name="Freeform 66"/>
                <p:cNvSpPr>
                  <a:spLocks/>
                </p:cNvSpPr>
                <p:nvPr/>
              </p:nvSpPr>
              <p:spPr bwMode="ltGray">
                <a:xfrm>
                  <a:off x="586" y="1512"/>
                  <a:ext cx="178" cy="182"/>
                </a:xfrm>
                <a:custGeom>
                  <a:avLst/>
                  <a:gdLst/>
                  <a:ahLst/>
                  <a:cxnLst>
                    <a:cxn ang="0">
                      <a:pos x="162" y="12"/>
                    </a:cxn>
                    <a:cxn ang="0">
                      <a:pos x="121" y="0"/>
                    </a:cxn>
                    <a:cxn ang="0">
                      <a:pos x="87" y="15"/>
                    </a:cxn>
                    <a:cxn ang="0">
                      <a:pos x="63" y="37"/>
                    </a:cxn>
                    <a:cxn ang="0">
                      <a:pos x="54" y="57"/>
                    </a:cxn>
                    <a:cxn ang="0">
                      <a:pos x="40" y="80"/>
                    </a:cxn>
                    <a:cxn ang="0">
                      <a:pos x="27" y="75"/>
                    </a:cxn>
                    <a:cxn ang="0">
                      <a:pos x="7" y="86"/>
                    </a:cxn>
                    <a:cxn ang="0">
                      <a:pos x="0" y="102"/>
                    </a:cxn>
                    <a:cxn ang="0">
                      <a:pos x="4" y="130"/>
                    </a:cxn>
                    <a:cxn ang="0">
                      <a:pos x="10" y="152"/>
                    </a:cxn>
                    <a:cxn ang="0">
                      <a:pos x="24" y="169"/>
                    </a:cxn>
                    <a:cxn ang="0">
                      <a:pos x="50" y="174"/>
                    </a:cxn>
                    <a:cxn ang="0">
                      <a:pos x="75" y="182"/>
                    </a:cxn>
                    <a:cxn ang="0">
                      <a:pos x="98" y="154"/>
                    </a:cxn>
                    <a:cxn ang="0">
                      <a:pos x="95" y="134"/>
                    </a:cxn>
                    <a:cxn ang="0">
                      <a:pos x="83" y="139"/>
                    </a:cxn>
                    <a:cxn ang="0">
                      <a:pos x="71" y="139"/>
                    </a:cxn>
                    <a:cxn ang="0">
                      <a:pos x="64" y="134"/>
                    </a:cxn>
                    <a:cxn ang="0">
                      <a:pos x="61" y="127"/>
                    </a:cxn>
                    <a:cxn ang="0">
                      <a:pos x="75" y="111"/>
                    </a:cxn>
                    <a:cxn ang="0">
                      <a:pos x="86" y="98"/>
                    </a:cxn>
                    <a:cxn ang="0">
                      <a:pos x="113" y="101"/>
                    </a:cxn>
                    <a:cxn ang="0">
                      <a:pos x="115" y="83"/>
                    </a:cxn>
                    <a:cxn ang="0">
                      <a:pos x="125" y="93"/>
                    </a:cxn>
                    <a:cxn ang="0">
                      <a:pos x="125" y="105"/>
                    </a:cxn>
                    <a:cxn ang="0">
                      <a:pos x="138" y="122"/>
                    </a:cxn>
                    <a:cxn ang="0">
                      <a:pos x="158" y="130"/>
                    </a:cxn>
                    <a:cxn ang="0">
                      <a:pos x="176" y="122"/>
                    </a:cxn>
                    <a:cxn ang="0">
                      <a:pos x="177" y="93"/>
                    </a:cxn>
                    <a:cxn ang="0">
                      <a:pos x="172" y="74"/>
                    </a:cxn>
                    <a:cxn ang="0">
                      <a:pos x="177" y="50"/>
                    </a:cxn>
                    <a:cxn ang="0">
                      <a:pos x="173" y="23"/>
                    </a:cxn>
                  </a:cxnLst>
                  <a:rect l="0" t="0" r="r" b="b"/>
                  <a:pathLst>
                    <a:path w="178" h="182">
                      <a:moveTo>
                        <a:pt x="173" y="23"/>
                      </a:moveTo>
                      <a:lnTo>
                        <a:pt x="162" y="12"/>
                      </a:lnTo>
                      <a:lnTo>
                        <a:pt x="144" y="1"/>
                      </a:lnTo>
                      <a:lnTo>
                        <a:pt x="121" y="0"/>
                      </a:lnTo>
                      <a:lnTo>
                        <a:pt x="97" y="4"/>
                      </a:lnTo>
                      <a:lnTo>
                        <a:pt x="87" y="15"/>
                      </a:lnTo>
                      <a:lnTo>
                        <a:pt x="80" y="26"/>
                      </a:lnTo>
                      <a:lnTo>
                        <a:pt x="63" y="37"/>
                      </a:lnTo>
                      <a:lnTo>
                        <a:pt x="61" y="44"/>
                      </a:lnTo>
                      <a:lnTo>
                        <a:pt x="54" y="57"/>
                      </a:lnTo>
                      <a:lnTo>
                        <a:pt x="50" y="67"/>
                      </a:lnTo>
                      <a:lnTo>
                        <a:pt x="40" y="80"/>
                      </a:lnTo>
                      <a:lnTo>
                        <a:pt x="36" y="80"/>
                      </a:lnTo>
                      <a:lnTo>
                        <a:pt x="27" y="75"/>
                      </a:lnTo>
                      <a:lnTo>
                        <a:pt x="17" y="80"/>
                      </a:lnTo>
                      <a:lnTo>
                        <a:pt x="7" y="86"/>
                      </a:lnTo>
                      <a:lnTo>
                        <a:pt x="2" y="94"/>
                      </a:lnTo>
                      <a:lnTo>
                        <a:pt x="0" y="102"/>
                      </a:lnTo>
                      <a:lnTo>
                        <a:pt x="0" y="117"/>
                      </a:lnTo>
                      <a:lnTo>
                        <a:pt x="4" y="130"/>
                      </a:lnTo>
                      <a:lnTo>
                        <a:pt x="8" y="137"/>
                      </a:lnTo>
                      <a:lnTo>
                        <a:pt x="10" y="152"/>
                      </a:lnTo>
                      <a:lnTo>
                        <a:pt x="15" y="160"/>
                      </a:lnTo>
                      <a:lnTo>
                        <a:pt x="24" y="169"/>
                      </a:lnTo>
                      <a:lnTo>
                        <a:pt x="36" y="174"/>
                      </a:lnTo>
                      <a:lnTo>
                        <a:pt x="50" y="174"/>
                      </a:lnTo>
                      <a:lnTo>
                        <a:pt x="58" y="182"/>
                      </a:lnTo>
                      <a:lnTo>
                        <a:pt x="75" y="182"/>
                      </a:lnTo>
                      <a:lnTo>
                        <a:pt x="88" y="174"/>
                      </a:lnTo>
                      <a:lnTo>
                        <a:pt x="98" y="154"/>
                      </a:lnTo>
                      <a:lnTo>
                        <a:pt x="99" y="137"/>
                      </a:lnTo>
                      <a:lnTo>
                        <a:pt x="95" y="134"/>
                      </a:lnTo>
                      <a:lnTo>
                        <a:pt x="90" y="134"/>
                      </a:lnTo>
                      <a:lnTo>
                        <a:pt x="83" y="139"/>
                      </a:lnTo>
                      <a:lnTo>
                        <a:pt x="77" y="145"/>
                      </a:lnTo>
                      <a:lnTo>
                        <a:pt x="71" y="139"/>
                      </a:lnTo>
                      <a:lnTo>
                        <a:pt x="69" y="139"/>
                      </a:lnTo>
                      <a:lnTo>
                        <a:pt x="64" y="134"/>
                      </a:lnTo>
                      <a:lnTo>
                        <a:pt x="63" y="131"/>
                      </a:lnTo>
                      <a:lnTo>
                        <a:pt x="61" y="127"/>
                      </a:lnTo>
                      <a:lnTo>
                        <a:pt x="69" y="120"/>
                      </a:lnTo>
                      <a:lnTo>
                        <a:pt x="75" y="111"/>
                      </a:lnTo>
                      <a:lnTo>
                        <a:pt x="78" y="102"/>
                      </a:lnTo>
                      <a:lnTo>
                        <a:pt x="86" y="98"/>
                      </a:lnTo>
                      <a:lnTo>
                        <a:pt x="111" y="106"/>
                      </a:lnTo>
                      <a:lnTo>
                        <a:pt x="113" y="101"/>
                      </a:lnTo>
                      <a:lnTo>
                        <a:pt x="115" y="91"/>
                      </a:lnTo>
                      <a:lnTo>
                        <a:pt x="115" y="83"/>
                      </a:lnTo>
                      <a:lnTo>
                        <a:pt x="124" y="90"/>
                      </a:lnTo>
                      <a:lnTo>
                        <a:pt x="125" y="93"/>
                      </a:lnTo>
                      <a:lnTo>
                        <a:pt x="126" y="100"/>
                      </a:lnTo>
                      <a:lnTo>
                        <a:pt x="125" y="105"/>
                      </a:lnTo>
                      <a:lnTo>
                        <a:pt x="129" y="114"/>
                      </a:lnTo>
                      <a:lnTo>
                        <a:pt x="138" y="122"/>
                      </a:lnTo>
                      <a:lnTo>
                        <a:pt x="148" y="128"/>
                      </a:lnTo>
                      <a:lnTo>
                        <a:pt x="158" y="130"/>
                      </a:lnTo>
                      <a:lnTo>
                        <a:pt x="163" y="128"/>
                      </a:lnTo>
                      <a:lnTo>
                        <a:pt x="176" y="122"/>
                      </a:lnTo>
                      <a:lnTo>
                        <a:pt x="178" y="106"/>
                      </a:lnTo>
                      <a:lnTo>
                        <a:pt x="177" y="93"/>
                      </a:lnTo>
                      <a:lnTo>
                        <a:pt x="174" y="81"/>
                      </a:lnTo>
                      <a:lnTo>
                        <a:pt x="172" y="74"/>
                      </a:lnTo>
                      <a:lnTo>
                        <a:pt x="175" y="67"/>
                      </a:lnTo>
                      <a:lnTo>
                        <a:pt x="177" y="50"/>
                      </a:lnTo>
                      <a:lnTo>
                        <a:pt x="176" y="38"/>
                      </a:lnTo>
                      <a:lnTo>
                        <a:pt x="173" y="23"/>
                      </a:lnTo>
                      <a:close/>
                    </a:path>
                  </a:pathLst>
                </a:custGeom>
                <a:solidFill>
                  <a:srgbClr val="E0A080"/>
                </a:solidFill>
                <a:ln w="11113">
                  <a:solidFill>
                    <a:srgbClr val="000000"/>
                  </a:solidFill>
                  <a:prstDash val="solid"/>
                  <a:round/>
                  <a:headEnd/>
                  <a:tailEnd/>
                </a:ln>
              </p:spPr>
              <p:txBody>
                <a:bodyPr/>
                <a:lstStyle/>
                <a:p>
                  <a:endParaRPr lang="en-US" dirty="0"/>
                </a:p>
              </p:txBody>
            </p:sp>
            <p:sp>
              <p:nvSpPr>
                <p:cNvPr id="183363" name="Freeform 67"/>
                <p:cNvSpPr>
                  <a:spLocks/>
                </p:cNvSpPr>
                <p:nvPr/>
              </p:nvSpPr>
              <p:spPr bwMode="ltGray">
                <a:xfrm>
                  <a:off x="630" y="1488"/>
                  <a:ext cx="136" cy="101"/>
                </a:xfrm>
                <a:custGeom>
                  <a:avLst/>
                  <a:gdLst/>
                  <a:ahLst/>
                  <a:cxnLst>
                    <a:cxn ang="0">
                      <a:pos x="0" y="92"/>
                    </a:cxn>
                    <a:cxn ang="0">
                      <a:pos x="11" y="92"/>
                    </a:cxn>
                    <a:cxn ang="0">
                      <a:pos x="20" y="87"/>
                    </a:cxn>
                    <a:cxn ang="0">
                      <a:pos x="31" y="78"/>
                    </a:cxn>
                    <a:cxn ang="0">
                      <a:pos x="31" y="98"/>
                    </a:cxn>
                    <a:cxn ang="0">
                      <a:pos x="42" y="101"/>
                    </a:cxn>
                    <a:cxn ang="0">
                      <a:pos x="49" y="92"/>
                    </a:cxn>
                    <a:cxn ang="0">
                      <a:pos x="57" y="80"/>
                    </a:cxn>
                    <a:cxn ang="0">
                      <a:pos x="57" y="75"/>
                    </a:cxn>
                    <a:cxn ang="0">
                      <a:pos x="64" y="77"/>
                    </a:cxn>
                    <a:cxn ang="0">
                      <a:pos x="77" y="74"/>
                    </a:cxn>
                    <a:cxn ang="0">
                      <a:pos x="80" y="71"/>
                    </a:cxn>
                    <a:cxn ang="0">
                      <a:pos x="80" y="61"/>
                    </a:cxn>
                    <a:cxn ang="0">
                      <a:pos x="90" y="59"/>
                    </a:cxn>
                    <a:cxn ang="0">
                      <a:pos x="94" y="53"/>
                    </a:cxn>
                    <a:cxn ang="0">
                      <a:pos x="105" y="53"/>
                    </a:cxn>
                    <a:cxn ang="0">
                      <a:pos x="114" y="60"/>
                    </a:cxn>
                    <a:cxn ang="0">
                      <a:pos x="122" y="61"/>
                    </a:cxn>
                    <a:cxn ang="0">
                      <a:pos x="129" y="67"/>
                    </a:cxn>
                    <a:cxn ang="0">
                      <a:pos x="136" y="68"/>
                    </a:cxn>
                    <a:cxn ang="0">
                      <a:pos x="136" y="56"/>
                    </a:cxn>
                    <a:cxn ang="0">
                      <a:pos x="132" y="39"/>
                    </a:cxn>
                    <a:cxn ang="0">
                      <a:pos x="123" y="36"/>
                    </a:cxn>
                    <a:cxn ang="0">
                      <a:pos x="116" y="28"/>
                    </a:cxn>
                    <a:cxn ang="0">
                      <a:pos x="104" y="21"/>
                    </a:cxn>
                    <a:cxn ang="0">
                      <a:pos x="96" y="18"/>
                    </a:cxn>
                    <a:cxn ang="0">
                      <a:pos x="79" y="9"/>
                    </a:cxn>
                    <a:cxn ang="0">
                      <a:pos x="79" y="7"/>
                    </a:cxn>
                    <a:cxn ang="0">
                      <a:pos x="68" y="1"/>
                    </a:cxn>
                    <a:cxn ang="0">
                      <a:pos x="60" y="0"/>
                    </a:cxn>
                    <a:cxn ang="0">
                      <a:pos x="43" y="0"/>
                    </a:cxn>
                    <a:cxn ang="0">
                      <a:pos x="34" y="7"/>
                    </a:cxn>
                    <a:cxn ang="0">
                      <a:pos x="30" y="12"/>
                    </a:cxn>
                    <a:cxn ang="0">
                      <a:pos x="23" y="18"/>
                    </a:cxn>
                    <a:cxn ang="0">
                      <a:pos x="22" y="29"/>
                    </a:cxn>
                    <a:cxn ang="0">
                      <a:pos x="26" y="33"/>
                    </a:cxn>
                    <a:cxn ang="0">
                      <a:pos x="27" y="36"/>
                    </a:cxn>
                    <a:cxn ang="0">
                      <a:pos x="20" y="36"/>
                    </a:cxn>
                    <a:cxn ang="0">
                      <a:pos x="14" y="38"/>
                    </a:cxn>
                    <a:cxn ang="0">
                      <a:pos x="11" y="44"/>
                    </a:cxn>
                    <a:cxn ang="0">
                      <a:pos x="10" y="53"/>
                    </a:cxn>
                    <a:cxn ang="0">
                      <a:pos x="16" y="59"/>
                    </a:cxn>
                    <a:cxn ang="0">
                      <a:pos x="9" y="65"/>
                    </a:cxn>
                    <a:cxn ang="0">
                      <a:pos x="6" y="73"/>
                    </a:cxn>
                    <a:cxn ang="0">
                      <a:pos x="3" y="82"/>
                    </a:cxn>
                    <a:cxn ang="0">
                      <a:pos x="0" y="92"/>
                    </a:cxn>
                  </a:cxnLst>
                  <a:rect l="0" t="0" r="r" b="b"/>
                  <a:pathLst>
                    <a:path w="136" h="101">
                      <a:moveTo>
                        <a:pt x="0" y="92"/>
                      </a:moveTo>
                      <a:lnTo>
                        <a:pt x="11" y="92"/>
                      </a:lnTo>
                      <a:lnTo>
                        <a:pt x="20" y="87"/>
                      </a:lnTo>
                      <a:lnTo>
                        <a:pt x="31" y="78"/>
                      </a:lnTo>
                      <a:lnTo>
                        <a:pt x="31" y="98"/>
                      </a:lnTo>
                      <a:lnTo>
                        <a:pt x="42" y="101"/>
                      </a:lnTo>
                      <a:lnTo>
                        <a:pt x="49" y="92"/>
                      </a:lnTo>
                      <a:lnTo>
                        <a:pt x="57" y="80"/>
                      </a:lnTo>
                      <a:lnTo>
                        <a:pt x="57" y="75"/>
                      </a:lnTo>
                      <a:lnTo>
                        <a:pt x="64" y="77"/>
                      </a:lnTo>
                      <a:lnTo>
                        <a:pt x="77" y="74"/>
                      </a:lnTo>
                      <a:lnTo>
                        <a:pt x="80" y="71"/>
                      </a:lnTo>
                      <a:lnTo>
                        <a:pt x="80" y="61"/>
                      </a:lnTo>
                      <a:lnTo>
                        <a:pt x="90" y="59"/>
                      </a:lnTo>
                      <a:lnTo>
                        <a:pt x="94" y="53"/>
                      </a:lnTo>
                      <a:lnTo>
                        <a:pt x="105" y="53"/>
                      </a:lnTo>
                      <a:lnTo>
                        <a:pt x="114" y="60"/>
                      </a:lnTo>
                      <a:lnTo>
                        <a:pt x="122" y="61"/>
                      </a:lnTo>
                      <a:lnTo>
                        <a:pt x="129" y="67"/>
                      </a:lnTo>
                      <a:lnTo>
                        <a:pt x="136" y="68"/>
                      </a:lnTo>
                      <a:lnTo>
                        <a:pt x="136" y="56"/>
                      </a:lnTo>
                      <a:lnTo>
                        <a:pt x="132" y="39"/>
                      </a:lnTo>
                      <a:lnTo>
                        <a:pt x="123" y="36"/>
                      </a:lnTo>
                      <a:lnTo>
                        <a:pt x="116" y="28"/>
                      </a:lnTo>
                      <a:lnTo>
                        <a:pt x="104" y="21"/>
                      </a:lnTo>
                      <a:lnTo>
                        <a:pt x="96" y="18"/>
                      </a:lnTo>
                      <a:lnTo>
                        <a:pt x="79" y="9"/>
                      </a:lnTo>
                      <a:lnTo>
                        <a:pt x="79" y="7"/>
                      </a:lnTo>
                      <a:lnTo>
                        <a:pt x="68" y="1"/>
                      </a:lnTo>
                      <a:lnTo>
                        <a:pt x="60" y="0"/>
                      </a:lnTo>
                      <a:lnTo>
                        <a:pt x="43" y="0"/>
                      </a:lnTo>
                      <a:lnTo>
                        <a:pt x="34" y="7"/>
                      </a:lnTo>
                      <a:lnTo>
                        <a:pt x="30" y="12"/>
                      </a:lnTo>
                      <a:lnTo>
                        <a:pt x="23" y="18"/>
                      </a:lnTo>
                      <a:lnTo>
                        <a:pt x="22" y="29"/>
                      </a:lnTo>
                      <a:lnTo>
                        <a:pt x="26" y="33"/>
                      </a:lnTo>
                      <a:lnTo>
                        <a:pt x="27" y="36"/>
                      </a:lnTo>
                      <a:lnTo>
                        <a:pt x="20" y="36"/>
                      </a:lnTo>
                      <a:lnTo>
                        <a:pt x="14" y="38"/>
                      </a:lnTo>
                      <a:lnTo>
                        <a:pt x="11" y="44"/>
                      </a:lnTo>
                      <a:lnTo>
                        <a:pt x="10" y="53"/>
                      </a:lnTo>
                      <a:lnTo>
                        <a:pt x="16" y="59"/>
                      </a:lnTo>
                      <a:lnTo>
                        <a:pt x="9" y="65"/>
                      </a:lnTo>
                      <a:lnTo>
                        <a:pt x="6" y="73"/>
                      </a:lnTo>
                      <a:lnTo>
                        <a:pt x="3" y="82"/>
                      </a:lnTo>
                      <a:lnTo>
                        <a:pt x="0" y="92"/>
                      </a:lnTo>
                      <a:close/>
                    </a:path>
                  </a:pathLst>
                </a:custGeom>
                <a:solidFill>
                  <a:srgbClr val="804000"/>
                </a:solidFill>
                <a:ln w="11113">
                  <a:solidFill>
                    <a:srgbClr val="000000"/>
                  </a:solidFill>
                  <a:prstDash val="solid"/>
                  <a:round/>
                  <a:headEnd/>
                  <a:tailEnd/>
                </a:ln>
              </p:spPr>
              <p:txBody>
                <a:bodyPr/>
                <a:lstStyle/>
                <a:p>
                  <a:endParaRPr lang="en-US" dirty="0"/>
                </a:p>
              </p:txBody>
            </p:sp>
            <p:grpSp>
              <p:nvGrpSpPr>
                <p:cNvPr id="183364" name="Group 68"/>
                <p:cNvGrpSpPr>
                  <a:grpSpLocks/>
                </p:cNvGrpSpPr>
                <p:nvPr/>
              </p:nvGrpSpPr>
              <p:grpSpPr bwMode="auto">
                <a:xfrm>
                  <a:off x="724" y="1564"/>
                  <a:ext cx="30" cy="20"/>
                  <a:chOff x="3612" y="1522"/>
                  <a:chExt cx="30" cy="20"/>
                </a:xfrm>
              </p:grpSpPr>
              <p:sp>
                <p:nvSpPr>
                  <p:cNvPr id="183365" name="Freeform 69"/>
                  <p:cNvSpPr>
                    <a:spLocks/>
                  </p:cNvSpPr>
                  <p:nvPr/>
                </p:nvSpPr>
                <p:spPr bwMode="ltGray">
                  <a:xfrm>
                    <a:off x="3612" y="1522"/>
                    <a:ext cx="30" cy="13"/>
                  </a:xfrm>
                  <a:custGeom>
                    <a:avLst/>
                    <a:gdLst/>
                    <a:ahLst/>
                    <a:cxnLst>
                      <a:cxn ang="0">
                        <a:pos x="0" y="13"/>
                      </a:cxn>
                      <a:cxn ang="0">
                        <a:pos x="9" y="2"/>
                      </a:cxn>
                      <a:cxn ang="0">
                        <a:pos x="20" y="0"/>
                      </a:cxn>
                      <a:cxn ang="0">
                        <a:pos x="27" y="6"/>
                      </a:cxn>
                      <a:cxn ang="0">
                        <a:pos x="30" y="13"/>
                      </a:cxn>
                    </a:cxnLst>
                    <a:rect l="0" t="0" r="r" b="b"/>
                    <a:pathLst>
                      <a:path w="30" h="13">
                        <a:moveTo>
                          <a:pt x="0" y="13"/>
                        </a:moveTo>
                        <a:lnTo>
                          <a:pt x="9" y="2"/>
                        </a:lnTo>
                        <a:lnTo>
                          <a:pt x="20" y="0"/>
                        </a:lnTo>
                        <a:lnTo>
                          <a:pt x="27" y="6"/>
                        </a:lnTo>
                        <a:lnTo>
                          <a:pt x="30" y="13"/>
                        </a:lnTo>
                      </a:path>
                    </a:pathLst>
                  </a:custGeom>
                  <a:noFill/>
                  <a:ln w="11113">
                    <a:solidFill>
                      <a:srgbClr val="000000"/>
                    </a:solidFill>
                    <a:prstDash val="solid"/>
                    <a:round/>
                    <a:headEnd/>
                    <a:tailEnd/>
                  </a:ln>
                </p:spPr>
                <p:txBody>
                  <a:bodyPr/>
                  <a:lstStyle/>
                  <a:p>
                    <a:endParaRPr lang="en-US" dirty="0"/>
                  </a:p>
                </p:txBody>
              </p:sp>
              <p:sp>
                <p:nvSpPr>
                  <p:cNvPr id="183366" name="Freeform 70"/>
                  <p:cNvSpPr>
                    <a:spLocks/>
                  </p:cNvSpPr>
                  <p:nvPr/>
                </p:nvSpPr>
                <p:spPr bwMode="ltGray">
                  <a:xfrm>
                    <a:off x="3629" y="1535"/>
                    <a:ext cx="7" cy="7"/>
                  </a:xfrm>
                  <a:custGeom>
                    <a:avLst/>
                    <a:gdLst/>
                    <a:ahLst/>
                    <a:cxnLst>
                      <a:cxn ang="0">
                        <a:pos x="0" y="3"/>
                      </a:cxn>
                      <a:cxn ang="0">
                        <a:pos x="2" y="0"/>
                      </a:cxn>
                      <a:cxn ang="0">
                        <a:pos x="4" y="0"/>
                      </a:cxn>
                      <a:cxn ang="0">
                        <a:pos x="6" y="2"/>
                      </a:cxn>
                      <a:cxn ang="0">
                        <a:pos x="7" y="7"/>
                      </a:cxn>
                      <a:cxn ang="0">
                        <a:pos x="6" y="6"/>
                      </a:cxn>
                      <a:cxn ang="0">
                        <a:pos x="4" y="7"/>
                      </a:cxn>
                      <a:cxn ang="0">
                        <a:pos x="2" y="7"/>
                      </a:cxn>
                      <a:cxn ang="0">
                        <a:pos x="0" y="3"/>
                      </a:cxn>
                    </a:cxnLst>
                    <a:rect l="0" t="0" r="r" b="b"/>
                    <a:pathLst>
                      <a:path w="7" h="7">
                        <a:moveTo>
                          <a:pt x="0" y="3"/>
                        </a:moveTo>
                        <a:lnTo>
                          <a:pt x="2" y="0"/>
                        </a:lnTo>
                        <a:lnTo>
                          <a:pt x="4" y="0"/>
                        </a:lnTo>
                        <a:lnTo>
                          <a:pt x="6" y="2"/>
                        </a:lnTo>
                        <a:lnTo>
                          <a:pt x="7" y="7"/>
                        </a:lnTo>
                        <a:lnTo>
                          <a:pt x="6" y="6"/>
                        </a:lnTo>
                        <a:lnTo>
                          <a:pt x="4" y="7"/>
                        </a:lnTo>
                        <a:lnTo>
                          <a:pt x="2" y="7"/>
                        </a:lnTo>
                        <a:lnTo>
                          <a:pt x="0" y="3"/>
                        </a:lnTo>
                        <a:close/>
                      </a:path>
                    </a:pathLst>
                  </a:custGeom>
                  <a:solidFill>
                    <a:srgbClr val="FFFFFF"/>
                  </a:solidFill>
                  <a:ln w="11113">
                    <a:solidFill>
                      <a:srgbClr val="000000"/>
                    </a:solidFill>
                    <a:prstDash val="solid"/>
                    <a:round/>
                    <a:headEnd/>
                    <a:tailEnd/>
                  </a:ln>
                </p:spPr>
                <p:txBody>
                  <a:bodyPr/>
                  <a:lstStyle/>
                  <a:p>
                    <a:endParaRPr lang="en-US" dirty="0"/>
                  </a:p>
                </p:txBody>
              </p:sp>
            </p:grpSp>
            <p:grpSp>
              <p:nvGrpSpPr>
                <p:cNvPr id="183367" name="Group 71"/>
                <p:cNvGrpSpPr>
                  <a:grpSpLocks/>
                </p:cNvGrpSpPr>
                <p:nvPr/>
              </p:nvGrpSpPr>
              <p:grpSpPr bwMode="auto">
                <a:xfrm>
                  <a:off x="774" y="1788"/>
                  <a:ext cx="129" cy="108"/>
                  <a:chOff x="3662" y="1746"/>
                  <a:chExt cx="129" cy="108"/>
                </a:xfrm>
              </p:grpSpPr>
              <p:sp>
                <p:nvSpPr>
                  <p:cNvPr id="183368" name="Freeform 72"/>
                  <p:cNvSpPr>
                    <a:spLocks/>
                  </p:cNvSpPr>
                  <p:nvPr/>
                </p:nvSpPr>
                <p:spPr bwMode="ltGray">
                  <a:xfrm>
                    <a:off x="3662" y="1746"/>
                    <a:ext cx="129" cy="108"/>
                  </a:xfrm>
                  <a:custGeom>
                    <a:avLst/>
                    <a:gdLst/>
                    <a:ahLst/>
                    <a:cxnLst>
                      <a:cxn ang="0">
                        <a:pos x="9" y="22"/>
                      </a:cxn>
                      <a:cxn ang="0">
                        <a:pos x="29" y="14"/>
                      </a:cxn>
                      <a:cxn ang="0">
                        <a:pos x="56" y="1"/>
                      </a:cxn>
                      <a:cxn ang="0">
                        <a:pos x="68" y="0"/>
                      </a:cxn>
                      <a:cxn ang="0">
                        <a:pos x="76" y="2"/>
                      </a:cxn>
                      <a:cxn ang="0">
                        <a:pos x="82" y="6"/>
                      </a:cxn>
                      <a:cxn ang="0">
                        <a:pos x="89" y="9"/>
                      </a:cxn>
                      <a:cxn ang="0">
                        <a:pos x="93" y="16"/>
                      </a:cxn>
                      <a:cxn ang="0">
                        <a:pos x="106" y="21"/>
                      </a:cxn>
                      <a:cxn ang="0">
                        <a:pos x="120" y="29"/>
                      </a:cxn>
                      <a:cxn ang="0">
                        <a:pos x="125" y="40"/>
                      </a:cxn>
                      <a:cxn ang="0">
                        <a:pos x="124" y="47"/>
                      </a:cxn>
                      <a:cxn ang="0">
                        <a:pos x="118" y="51"/>
                      </a:cxn>
                      <a:cxn ang="0">
                        <a:pos x="124" y="54"/>
                      </a:cxn>
                      <a:cxn ang="0">
                        <a:pos x="128" y="59"/>
                      </a:cxn>
                      <a:cxn ang="0">
                        <a:pos x="129" y="64"/>
                      </a:cxn>
                      <a:cxn ang="0">
                        <a:pos x="126" y="68"/>
                      </a:cxn>
                      <a:cxn ang="0">
                        <a:pos x="115" y="72"/>
                      </a:cxn>
                      <a:cxn ang="0">
                        <a:pos x="121" y="75"/>
                      </a:cxn>
                      <a:cxn ang="0">
                        <a:pos x="124" y="81"/>
                      </a:cxn>
                      <a:cxn ang="0">
                        <a:pos x="122" y="86"/>
                      </a:cxn>
                      <a:cxn ang="0">
                        <a:pos x="116" y="89"/>
                      </a:cxn>
                      <a:cxn ang="0">
                        <a:pos x="112" y="91"/>
                      </a:cxn>
                      <a:cxn ang="0">
                        <a:pos x="116" y="94"/>
                      </a:cxn>
                      <a:cxn ang="0">
                        <a:pos x="119" y="100"/>
                      </a:cxn>
                      <a:cxn ang="0">
                        <a:pos x="111" y="106"/>
                      </a:cxn>
                      <a:cxn ang="0">
                        <a:pos x="97" y="108"/>
                      </a:cxn>
                      <a:cxn ang="0">
                        <a:pos x="85" y="99"/>
                      </a:cxn>
                      <a:cxn ang="0">
                        <a:pos x="70" y="87"/>
                      </a:cxn>
                      <a:cxn ang="0">
                        <a:pos x="56" y="88"/>
                      </a:cxn>
                      <a:cxn ang="0">
                        <a:pos x="46" y="88"/>
                      </a:cxn>
                      <a:cxn ang="0">
                        <a:pos x="30" y="85"/>
                      </a:cxn>
                      <a:cxn ang="0">
                        <a:pos x="21" y="79"/>
                      </a:cxn>
                      <a:cxn ang="0">
                        <a:pos x="12" y="72"/>
                      </a:cxn>
                      <a:cxn ang="0">
                        <a:pos x="0" y="58"/>
                      </a:cxn>
                      <a:cxn ang="0">
                        <a:pos x="9" y="22"/>
                      </a:cxn>
                    </a:cxnLst>
                    <a:rect l="0" t="0" r="r" b="b"/>
                    <a:pathLst>
                      <a:path w="129" h="108">
                        <a:moveTo>
                          <a:pt x="9" y="22"/>
                        </a:moveTo>
                        <a:lnTo>
                          <a:pt x="29" y="14"/>
                        </a:lnTo>
                        <a:lnTo>
                          <a:pt x="56" y="1"/>
                        </a:lnTo>
                        <a:lnTo>
                          <a:pt x="68" y="0"/>
                        </a:lnTo>
                        <a:lnTo>
                          <a:pt x="76" y="2"/>
                        </a:lnTo>
                        <a:lnTo>
                          <a:pt x="82" y="6"/>
                        </a:lnTo>
                        <a:lnTo>
                          <a:pt x="89" y="9"/>
                        </a:lnTo>
                        <a:lnTo>
                          <a:pt x="93" y="16"/>
                        </a:lnTo>
                        <a:lnTo>
                          <a:pt x="106" y="21"/>
                        </a:lnTo>
                        <a:lnTo>
                          <a:pt x="120" y="29"/>
                        </a:lnTo>
                        <a:lnTo>
                          <a:pt x="125" y="40"/>
                        </a:lnTo>
                        <a:lnTo>
                          <a:pt x="124" y="47"/>
                        </a:lnTo>
                        <a:lnTo>
                          <a:pt x="118" y="51"/>
                        </a:lnTo>
                        <a:lnTo>
                          <a:pt x="124" y="54"/>
                        </a:lnTo>
                        <a:lnTo>
                          <a:pt x="128" y="59"/>
                        </a:lnTo>
                        <a:lnTo>
                          <a:pt x="129" y="64"/>
                        </a:lnTo>
                        <a:lnTo>
                          <a:pt x="126" y="68"/>
                        </a:lnTo>
                        <a:lnTo>
                          <a:pt x="115" y="72"/>
                        </a:lnTo>
                        <a:lnTo>
                          <a:pt x="121" y="75"/>
                        </a:lnTo>
                        <a:lnTo>
                          <a:pt x="124" y="81"/>
                        </a:lnTo>
                        <a:lnTo>
                          <a:pt x="122" y="86"/>
                        </a:lnTo>
                        <a:lnTo>
                          <a:pt x="116" y="89"/>
                        </a:lnTo>
                        <a:lnTo>
                          <a:pt x="112" y="91"/>
                        </a:lnTo>
                        <a:lnTo>
                          <a:pt x="116" y="94"/>
                        </a:lnTo>
                        <a:lnTo>
                          <a:pt x="119" y="100"/>
                        </a:lnTo>
                        <a:lnTo>
                          <a:pt x="111" y="106"/>
                        </a:lnTo>
                        <a:lnTo>
                          <a:pt x="97" y="108"/>
                        </a:lnTo>
                        <a:lnTo>
                          <a:pt x="85" y="99"/>
                        </a:lnTo>
                        <a:lnTo>
                          <a:pt x="70" y="87"/>
                        </a:lnTo>
                        <a:lnTo>
                          <a:pt x="56" y="88"/>
                        </a:lnTo>
                        <a:lnTo>
                          <a:pt x="46" y="88"/>
                        </a:lnTo>
                        <a:lnTo>
                          <a:pt x="30" y="85"/>
                        </a:lnTo>
                        <a:lnTo>
                          <a:pt x="21" y="79"/>
                        </a:lnTo>
                        <a:lnTo>
                          <a:pt x="12" y="72"/>
                        </a:lnTo>
                        <a:lnTo>
                          <a:pt x="0" y="58"/>
                        </a:lnTo>
                        <a:lnTo>
                          <a:pt x="9" y="22"/>
                        </a:lnTo>
                        <a:close/>
                      </a:path>
                    </a:pathLst>
                  </a:custGeom>
                  <a:solidFill>
                    <a:srgbClr val="E0A080"/>
                  </a:solidFill>
                  <a:ln w="11113">
                    <a:solidFill>
                      <a:srgbClr val="000000"/>
                    </a:solidFill>
                    <a:prstDash val="solid"/>
                    <a:round/>
                    <a:headEnd/>
                    <a:tailEnd/>
                  </a:ln>
                </p:spPr>
                <p:txBody>
                  <a:bodyPr/>
                  <a:lstStyle/>
                  <a:p>
                    <a:endParaRPr lang="en-US" dirty="0"/>
                  </a:p>
                </p:txBody>
              </p:sp>
              <p:grpSp>
                <p:nvGrpSpPr>
                  <p:cNvPr id="183369" name="Group 73"/>
                  <p:cNvGrpSpPr>
                    <a:grpSpLocks/>
                  </p:cNvGrpSpPr>
                  <p:nvPr/>
                </p:nvGrpSpPr>
                <p:grpSpPr bwMode="auto">
                  <a:xfrm>
                    <a:off x="3682" y="1752"/>
                    <a:ext cx="101" cy="83"/>
                    <a:chOff x="3682" y="1752"/>
                    <a:chExt cx="101" cy="83"/>
                  </a:xfrm>
                </p:grpSpPr>
                <p:sp>
                  <p:nvSpPr>
                    <p:cNvPr id="183370" name="Freeform 74"/>
                    <p:cNvSpPr>
                      <a:spLocks/>
                    </p:cNvSpPr>
                    <p:nvPr/>
                  </p:nvSpPr>
                  <p:spPr bwMode="ltGray">
                    <a:xfrm>
                      <a:off x="3682" y="1752"/>
                      <a:ext cx="76" cy="51"/>
                    </a:xfrm>
                    <a:custGeom>
                      <a:avLst/>
                      <a:gdLst/>
                      <a:ahLst/>
                      <a:cxnLst>
                        <a:cxn ang="0">
                          <a:pos x="42" y="0"/>
                        </a:cxn>
                        <a:cxn ang="0">
                          <a:pos x="69" y="27"/>
                        </a:cxn>
                        <a:cxn ang="0">
                          <a:pos x="75" y="37"/>
                        </a:cxn>
                        <a:cxn ang="0">
                          <a:pos x="76" y="43"/>
                        </a:cxn>
                        <a:cxn ang="0">
                          <a:pos x="74" y="47"/>
                        </a:cxn>
                        <a:cxn ang="0">
                          <a:pos x="66" y="49"/>
                        </a:cxn>
                        <a:cxn ang="0">
                          <a:pos x="57" y="48"/>
                        </a:cxn>
                        <a:cxn ang="0">
                          <a:pos x="50" y="43"/>
                        </a:cxn>
                        <a:cxn ang="0">
                          <a:pos x="40" y="33"/>
                        </a:cxn>
                        <a:cxn ang="0">
                          <a:pos x="33" y="39"/>
                        </a:cxn>
                        <a:cxn ang="0">
                          <a:pos x="27" y="46"/>
                        </a:cxn>
                        <a:cxn ang="0">
                          <a:pos x="15" y="51"/>
                        </a:cxn>
                        <a:cxn ang="0">
                          <a:pos x="6" y="51"/>
                        </a:cxn>
                        <a:cxn ang="0">
                          <a:pos x="0" y="48"/>
                        </a:cxn>
                      </a:cxnLst>
                      <a:rect l="0" t="0" r="r" b="b"/>
                      <a:pathLst>
                        <a:path w="76" h="51">
                          <a:moveTo>
                            <a:pt x="42" y="0"/>
                          </a:moveTo>
                          <a:lnTo>
                            <a:pt x="69" y="27"/>
                          </a:lnTo>
                          <a:lnTo>
                            <a:pt x="75" y="37"/>
                          </a:lnTo>
                          <a:lnTo>
                            <a:pt x="76" y="43"/>
                          </a:lnTo>
                          <a:lnTo>
                            <a:pt x="74" y="47"/>
                          </a:lnTo>
                          <a:lnTo>
                            <a:pt x="66" y="49"/>
                          </a:lnTo>
                          <a:lnTo>
                            <a:pt x="57" y="48"/>
                          </a:lnTo>
                          <a:lnTo>
                            <a:pt x="50" y="43"/>
                          </a:lnTo>
                          <a:lnTo>
                            <a:pt x="40" y="33"/>
                          </a:lnTo>
                          <a:lnTo>
                            <a:pt x="33" y="39"/>
                          </a:lnTo>
                          <a:lnTo>
                            <a:pt x="27" y="46"/>
                          </a:lnTo>
                          <a:lnTo>
                            <a:pt x="15" y="51"/>
                          </a:lnTo>
                          <a:lnTo>
                            <a:pt x="6" y="51"/>
                          </a:lnTo>
                          <a:lnTo>
                            <a:pt x="0" y="48"/>
                          </a:lnTo>
                        </a:path>
                      </a:pathLst>
                    </a:custGeom>
                    <a:noFill/>
                    <a:ln w="11113">
                      <a:solidFill>
                        <a:srgbClr val="000000"/>
                      </a:solidFill>
                      <a:prstDash val="solid"/>
                      <a:round/>
                      <a:headEnd/>
                      <a:tailEnd/>
                    </a:ln>
                  </p:spPr>
                  <p:txBody>
                    <a:bodyPr/>
                    <a:lstStyle/>
                    <a:p>
                      <a:endParaRPr lang="en-US" dirty="0"/>
                    </a:p>
                  </p:txBody>
                </p:sp>
                <p:sp>
                  <p:nvSpPr>
                    <p:cNvPr id="183371" name="Freeform 75"/>
                    <p:cNvSpPr>
                      <a:spLocks/>
                    </p:cNvSpPr>
                    <p:nvPr/>
                  </p:nvSpPr>
                  <p:spPr bwMode="ltGray">
                    <a:xfrm>
                      <a:off x="3747" y="1801"/>
                      <a:ext cx="36" cy="20"/>
                    </a:xfrm>
                    <a:custGeom>
                      <a:avLst/>
                      <a:gdLst/>
                      <a:ahLst/>
                      <a:cxnLst>
                        <a:cxn ang="0">
                          <a:pos x="0" y="0"/>
                        </a:cxn>
                        <a:cxn ang="0">
                          <a:pos x="5" y="10"/>
                        </a:cxn>
                        <a:cxn ang="0">
                          <a:pos x="16" y="14"/>
                        </a:cxn>
                        <a:cxn ang="0">
                          <a:pos x="36" y="20"/>
                        </a:cxn>
                      </a:cxnLst>
                      <a:rect l="0" t="0" r="r" b="b"/>
                      <a:pathLst>
                        <a:path w="36" h="20">
                          <a:moveTo>
                            <a:pt x="0" y="0"/>
                          </a:moveTo>
                          <a:lnTo>
                            <a:pt x="5" y="10"/>
                          </a:lnTo>
                          <a:lnTo>
                            <a:pt x="16" y="14"/>
                          </a:lnTo>
                          <a:lnTo>
                            <a:pt x="36" y="20"/>
                          </a:lnTo>
                        </a:path>
                      </a:pathLst>
                    </a:custGeom>
                    <a:noFill/>
                    <a:ln w="11113">
                      <a:solidFill>
                        <a:srgbClr val="000000"/>
                      </a:solidFill>
                      <a:prstDash val="solid"/>
                      <a:round/>
                      <a:headEnd/>
                      <a:tailEnd/>
                    </a:ln>
                  </p:spPr>
                  <p:txBody>
                    <a:bodyPr/>
                    <a:lstStyle/>
                    <a:p>
                      <a:endParaRPr lang="en-US" dirty="0"/>
                    </a:p>
                  </p:txBody>
                </p:sp>
                <p:sp>
                  <p:nvSpPr>
                    <p:cNvPr id="183372" name="Freeform 76"/>
                    <p:cNvSpPr>
                      <a:spLocks/>
                    </p:cNvSpPr>
                    <p:nvPr/>
                  </p:nvSpPr>
                  <p:spPr bwMode="ltGray">
                    <a:xfrm>
                      <a:off x="3721" y="1785"/>
                      <a:ext cx="54" cy="50"/>
                    </a:xfrm>
                    <a:custGeom>
                      <a:avLst/>
                      <a:gdLst/>
                      <a:ahLst/>
                      <a:cxnLst>
                        <a:cxn ang="0">
                          <a:pos x="1" y="0"/>
                        </a:cxn>
                        <a:cxn ang="0">
                          <a:pos x="0" y="17"/>
                        </a:cxn>
                        <a:cxn ang="0">
                          <a:pos x="5" y="26"/>
                        </a:cxn>
                        <a:cxn ang="0">
                          <a:pos x="21" y="39"/>
                        </a:cxn>
                        <a:cxn ang="0">
                          <a:pos x="33" y="43"/>
                        </a:cxn>
                        <a:cxn ang="0">
                          <a:pos x="43" y="47"/>
                        </a:cxn>
                        <a:cxn ang="0">
                          <a:pos x="54" y="50"/>
                        </a:cxn>
                      </a:cxnLst>
                      <a:rect l="0" t="0" r="r" b="b"/>
                      <a:pathLst>
                        <a:path w="54" h="50">
                          <a:moveTo>
                            <a:pt x="1" y="0"/>
                          </a:moveTo>
                          <a:lnTo>
                            <a:pt x="0" y="17"/>
                          </a:lnTo>
                          <a:lnTo>
                            <a:pt x="5" y="26"/>
                          </a:lnTo>
                          <a:lnTo>
                            <a:pt x="21" y="39"/>
                          </a:lnTo>
                          <a:lnTo>
                            <a:pt x="33" y="43"/>
                          </a:lnTo>
                          <a:lnTo>
                            <a:pt x="43" y="47"/>
                          </a:lnTo>
                          <a:lnTo>
                            <a:pt x="54" y="50"/>
                          </a:lnTo>
                        </a:path>
                      </a:pathLst>
                    </a:custGeom>
                    <a:noFill/>
                    <a:ln w="11113">
                      <a:solidFill>
                        <a:srgbClr val="000000"/>
                      </a:solidFill>
                      <a:prstDash val="solid"/>
                      <a:round/>
                      <a:headEnd/>
                      <a:tailEnd/>
                    </a:ln>
                  </p:spPr>
                  <p:txBody>
                    <a:bodyPr/>
                    <a:lstStyle/>
                    <a:p>
                      <a:endParaRPr lang="en-US" dirty="0"/>
                    </a:p>
                  </p:txBody>
                </p:sp>
                <p:sp>
                  <p:nvSpPr>
                    <p:cNvPr id="183373" name="Freeform 77"/>
                    <p:cNvSpPr>
                      <a:spLocks/>
                    </p:cNvSpPr>
                    <p:nvPr/>
                  </p:nvSpPr>
                  <p:spPr bwMode="ltGray">
                    <a:xfrm>
                      <a:off x="3756" y="1787"/>
                      <a:ext cx="27" cy="7"/>
                    </a:xfrm>
                    <a:custGeom>
                      <a:avLst/>
                      <a:gdLst/>
                      <a:ahLst/>
                      <a:cxnLst>
                        <a:cxn ang="0">
                          <a:pos x="0" y="0"/>
                        </a:cxn>
                        <a:cxn ang="0">
                          <a:pos x="22" y="3"/>
                        </a:cxn>
                        <a:cxn ang="0">
                          <a:pos x="27" y="7"/>
                        </a:cxn>
                      </a:cxnLst>
                      <a:rect l="0" t="0" r="r" b="b"/>
                      <a:pathLst>
                        <a:path w="27" h="7">
                          <a:moveTo>
                            <a:pt x="0" y="0"/>
                          </a:moveTo>
                          <a:lnTo>
                            <a:pt x="22" y="3"/>
                          </a:lnTo>
                          <a:lnTo>
                            <a:pt x="27" y="7"/>
                          </a:lnTo>
                        </a:path>
                      </a:pathLst>
                    </a:custGeom>
                    <a:noFill/>
                    <a:ln w="11113">
                      <a:solidFill>
                        <a:srgbClr val="000000"/>
                      </a:solidFill>
                      <a:prstDash val="solid"/>
                      <a:round/>
                      <a:headEnd/>
                      <a:tailEnd/>
                    </a:ln>
                  </p:spPr>
                  <p:txBody>
                    <a:bodyPr/>
                    <a:lstStyle/>
                    <a:p>
                      <a:endParaRPr lang="en-US" dirty="0"/>
                    </a:p>
                  </p:txBody>
                </p:sp>
              </p:grpSp>
            </p:grpSp>
            <p:sp>
              <p:nvSpPr>
                <p:cNvPr id="183374" name="Freeform 78"/>
                <p:cNvSpPr>
                  <a:spLocks/>
                </p:cNvSpPr>
                <p:nvPr/>
              </p:nvSpPr>
              <p:spPr bwMode="ltGray">
                <a:xfrm>
                  <a:off x="739" y="1791"/>
                  <a:ext cx="68" cy="68"/>
                </a:xfrm>
                <a:custGeom>
                  <a:avLst/>
                  <a:gdLst/>
                  <a:ahLst/>
                  <a:cxnLst>
                    <a:cxn ang="0">
                      <a:pos x="14" y="3"/>
                    </a:cxn>
                    <a:cxn ang="0">
                      <a:pos x="34" y="0"/>
                    </a:cxn>
                    <a:cxn ang="0">
                      <a:pos x="43" y="1"/>
                    </a:cxn>
                    <a:cxn ang="0">
                      <a:pos x="59" y="4"/>
                    </a:cxn>
                    <a:cxn ang="0">
                      <a:pos x="68" y="10"/>
                    </a:cxn>
                    <a:cxn ang="0">
                      <a:pos x="57" y="21"/>
                    </a:cxn>
                    <a:cxn ang="0">
                      <a:pos x="50" y="38"/>
                    </a:cxn>
                    <a:cxn ang="0">
                      <a:pos x="40" y="51"/>
                    </a:cxn>
                    <a:cxn ang="0">
                      <a:pos x="32" y="68"/>
                    </a:cxn>
                    <a:cxn ang="0">
                      <a:pos x="15" y="53"/>
                    </a:cxn>
                    <a:cxn ang="0">
                      <a:pos x="0" y="52"/>
                    </a:cxn>
                    <a:cxn ang="0">
                      <a:pos x="14" y="3"/>
                    </a:cxn>
                  </a:cxnLst>
                  <a:rect l="0" t="0" r="r" b="b"/>
                  <a:pathLst>
                    <a:path w="68" h="68">
                      <a:moveTo>
                        <a:pt x="14" y="3"/>
                      </a:moveTo>
                      <a:lnTo>
                        <a:pt x="34" y="0"/>
                      </a:lnTo>
                      <a:lnTo>
                        <a:pt x="43" y="1"/>
                      </a:lnTo>
                      <a:lnTo>
                        <a:pt x="59" y="4"/>
                      </a:lnTo>
                      <a:lnTo>
                        <a:pt x="68" y="10"/>
                      </a:lnTo>
                      <a:lnTo>
                        <a:pt x="57" y="21"/>
                      </a:lnTo>
                      <a:lnTo>
                        <a:pt x="50" y="38"/>
                      </a:lnTo>
                      <a:lnTo>
                        <a:pt x="40" y="51"/>
                      </a:lnTo>
                      <a:lnTo>
                        <a:pt x="32" y="68"/>
                      </a:lnTo>
                      <a:lnTo>
                        <a:pt x="15" y="53"/>
                      </a:lnTo>
                      <a:lnTo>
                        <a:pt x="0" y="52"/>
                      </a:lnTo>
                      <a:lnTo>
                        <a:pt x="14" y="3"/>
                      </a:lnTo>
                      <a:close/>
                    </a:path>
                  </a:pathLst>
                </a:custGeom>
                <a:solidFill>
                  <a:srgbClr val="FFFFFF"/>
                </a:solidFill>
                <a:ln w="11113">
                  <a:solidFill>
                    <a:srgbClr val="000000"/>
                  </a:solidFill>
                  <a:prstDash val="solid"/>
                  <a:round/>
                  <a:headEnd/>
                  <a:tailEnd/>
                </a:ln>
              </p:spPr>
              <p:txBody>
                <a:bodyPr/>
                <a:lstStyle/>
                <a:p>
                  <a:endParaRPr lang="en-US" dirty="0"/>
                </a:p>
              </p:txBody>
            </p:sp>
            <p:sp>
              <p:nvSpPr>
                <p:cNvPr id="183375" name="Freeform 79"/>
                <p:cNvSpPr>
                  <a:spLocks/>
                </p:cNvSpPr>
                <p:nvPr/>
              </p:nvSpPr>
              <p:spPr bwMode="ltGray">
                <a:xfrm>
                  <a:off x="594" y="1711"/>
                  <a:ext cx="170" cy="140"/>
                </a:xfrm>
                <a:custGeom>
                  <a:avLst/>
                  <a:gdLst/>
                  <a:ahLst/>
                  <a:cxnLst>
                    <a:cxn ang="0">
                      <a:pos x="26" y="0"/>
                    </a:cxn>
                    <a:cxn ang="0">
                      <a:pos x="42" y="23"/>
                    </a:cxn>
                    <a:cxn ang="0">
                      <a:pos x="60" y="37"/>
                    </a:cxn>
                    <a:cxn ang="0">
                      <a:pos x="94" y="53"/>
                    </a:cxn>
                    <a:cxn ang="0">
                      <a:pos x="170" y="76"/>
                    </a:cxn>
                    <a:cxn ang="0">
                      <a:pos x="164" y="110"/>
                    </a:cxn>
                    <a:cxn ang="0">
                      <a:pos x="159" y="137"/>
                    </a:cxn>
                    <a:cxn ang="0">
                      <a:pos x="141" y="140"/>
                    </a:cxn>
                    <a:cxn ang="0">
                      <a:pos x="130" y="137"/>
                    </a:cxn>
                    <a:cxn ang="0">
                      <a:pos x="94" y="137"/>
                    </a:cxn>
                    <a:cxn ang="0">
                      <a:pos x="76" y="129"/>
                    </a:cxn>
                    <a:cxn ang="0">
                      <a:pos x="54" y="123"/>
                    </a:cxn>
                    <a:cxn ang="0">
                      <a:pos x="37" y="100"/>
                    </a:cxn>
                    <a:cxn ang="0">
                      <a:pos x="14" y="93"/>
                    </a:cxn>
                    <a:cxn ang="0">
                      <a:pos x="3" y="78"/>
                    </a:cxn>
                    <a:cxn ang="0">
                      <a:pos x="0" y="43"/>
                    </a:cxn>
                    <a:cxn ang="0">
                      <a:pos x="12" y="17"/>
                    </a:cxn>
                    <a:cxn ang="0">
                      <a:pos x="26" y="0"/>
                    </a:cxn>
                  </a:cxnLst>
                  <a:rect l="0" t="0" r="r" b="b"/>
                  <a:pathLst>
                    <a:path w="170" h="140">
                      <a:moveTo>
                        <a:pt x="26" y="0"/>
                      </a:moveTo>
                      <a:lnTo>
                        <a:pt x="42" y="23"/>
                      </a:lnTo>
                      <a:lnTo>
                        <a:pt x="60" y="37"/>
                      </a:lnTo>
                      <a:lnTo>
                        <a:pt x="94" y="53"/>
                      </a:lnTo>
                      <a:lnTo>
                        <a:pt x="170" y="76"/>
                      </a:lnTo>
                      <a:lnTo>
                        <a:pt x="164" y="110"/>
                      </a:lnTo>
                      <a:lnTo>
                        <a:pt x="159" y="137"/>
                      </a:lnTo>
                      <a:lnTo>
                        <a:pt x="141" y="140"/>
                      </a:lnTo>
                      <a:lnTo>
                        <a:pt x="130" y="137"/>
                      </a:lnTo>
                      <a:lnTo>
                        <a:pt x="94" y="137"/>
                      </a:lnTo>
                      <a:lnTo>
                        <a:pt x="76" y="129"/>
                      </a:lnTo>
                      <a:lnTo>
                        <a:pt x="54" y="123"/>
                      </a:lnTo>
                      <a:lnTo>
                        <a:pt x="37" y="100"/>
                      </a:lnTo>
                      <a:lnTo>
                        <a:pt x="14" y="93"/>
                      </a:lnTo>
                      <a:lnTo>
                        <a:pt x="3" y="78"/>
                      </a:lnTo>
                      <a:lnTo>
                        <a:pt x="0" y="43"/>
                      </a:lnTo>
                      <a:lnTo>
                        <a:pt x="12" y="17"/>
                      </a:lnTo>
                      <a:lnTo>
                        <a:pt x="26" y="0"/>
                      </a:lnTo>
                      <a:close/>
                    </a:path>
                  </a:pathLst>
                </a:custGeom>
                <a:solidFill>
                  <a:srgbClr val="002060"/>
                </a:solidFill>
                <a:ln w="11113">
                  <a:solidFill>
                    <a:srgbClr val="000000"/>
                  </a:solidFill>
                  <a:prstDash val="solid"/>
                  <a:round/>
                  <a:headEnd/>
                  <a:tailEnd/>
                </a:ln>
              </p:spPr>
              <p:txBody>
                <a:bodyPr/>
                <a:lstStyle/>
                <a:p>
                  <a:endParaRPr lang="en-US" dirty="0"/>
                </a:p>
              </p:txBody>
            </p:sp>
            <p:sp>
              <p:nvSpPr>
                <p:cNvPr id="183376" name="Freeform 80"/>
                <p:cNvSpPr>
                  <a:spLocks/>
                </p:cNvSpPr>
                <p:nvPr/>
              </p:nvSpPr>
              <p:spPr bwMode="ltGray">
                <a:xfrm>
                  <a:off x="573" y="1670"/>
                  <a:ext cx="213" cy="173"/>
                </a:xfrm>
                <a:custGeom>
                  <a:avLst/>
                  <a:gdLst/>
                  <a:ahLst/>
                  <a:cxnLst>
                    <a:cxn ang="0">
                      <a:pos x="29" y="17"/>
                    </a:cxn>
                    <a:cxn ang="0">
                      <a:pos x="58" y="37"/>
                    </a:cxn>
                    <a:cxn ang="0">
                      <a:pos x="91" y="37"/>
                    </a:cxn>
                    <a:cxn ang="0">
                      <a:pos x="98" y="44"/>
                    </a:cxn>
                    <a:cxn ang="0">
                      <a:pos x="101" y="49"/>
                    </a:cxn>
                    <a:cxn ang="0">
                      <a:pos x="103" y="57"/>
                    </a:cxn>
                    <a:cxn ang="0">
                      <a:pos x="126" y="57"/>
                    </a:cxn>
                    <a:cxn ang="0">
                      <a:pos x="163" y="14"/>
                    </a:cxn>
                    <a:cxn ang="0">
                      <a:pos x="192" y="17"/>
                    </a:cxn>
                    <a:cxn ang="0">
                      <a:pos x="205" y="37"/>
                    </a:cxn>
                    <a:cxn ang="0">
                      <a:pos x="213" y="38"/>
                    </a:cxn>
                    <a:cxn ang="0">
                      <a:pos x="192" y="43"/>
                    </a:cxn>
                    <a:cxn ang="0">
                      <a:pos x="172" y="38"/>
                    </a:cxn>
                    <a:cxn ang="0">
                      <a:pos x="160" y="38"/>
                    </a:cxn>
                    <a:cxn ang="0">
                      <a:pos x="155" y="51"/>
                    </a:cxn>
                    <a:cxn ang="0">
                      <a:pos x="149" y="57"/>
                    </a:cxn>
                    <a:cxn ang="0">
                      <a:pos x="152" y="72"/>
                    </a:cxn>
                    <a:cxn ang="0">
                      <a:pos x="140" y="80"/>
                    </a:cxn>
                    <a:cxn ang="0">
                      <a:pos x="108" y="77"/>
                    </a:cxn>
                    <a:cxn ang="0">
                      <a:pos x="89" y="66"/>
                    </a:cxn>
                    <a:cxn ang="0">
                      <a:pos x="84" y="54"/>
                    </a:cxn>
                    <a:cxn ang="0">
                      <a:pos x="54" y="47"/>
                    </a:cxn>
                    <a:cxn ang="0">
                      <a:pos x="71" y="64"/>
                    </a:cxn>
                    <a:cxn ang="0">
                      <a:pos x="83" y="69"/>
                    </a:cxn>
                    <a:cxn ang="0">
                      <a:pos x="86" y="100"/>
                    </a:cxn>
                    <a:cxn ang="0">
                      <a:pos x="101" y="114"/>
                    </a:cxn>
                    <a:cxn ang="0">
                      <a:pos x="101" y="125"/>
                    </a:cxn>
                    <a:cxn ang="0">
                      <a:pos x="115" y="127"/>
                    </a:cxn>
                    <a:cxn ang="0">
                      <a:pos x="117" y="131"/>
                    </a:cxn>
                    <a:cxn ang="0">
                      <a:pos x="152" y="134"/>
                    </a:cxn>
                    <a:cxn ang="0">
                      <a:pos x="146" y="150"/>
                    </a:cxn>
                    <a:cxn ang="0">
                      <a:pos x="152" y="173"/>
                    </a:cxn>
                    <a:cxn ang="0">
                      <a:pos x="135" y="162"/>
                    </a:cxn>
                    <a:cxn ang="0">
                      <a:pos x="112" y="153"/>
                    </a:cxn>
                    <a:cxn ang="0">
                      <a:pos x="84" y="142"/>
                    </a:cxn>
                    <a:cxn ang="0">
                      <a:pos x="71" y="134"/>
                    </a:cxn>
                    <a:cxn ang="0">
                      <a:pos x="77" y="121"/>
                    </a:cxn>
                    <a:cxn ang="0">
                      <a:pos x="63" y="113"/>
                    </a:cxn>
                    <a:cxn ang="0">
                      <a:pos x="58" y="81"/>
                    </a:cxn>
                    <a:cxn ang="0">
                      <a:pos x="52" y="77"/>
                    </a:cxn>
                    <a:cxn ang="0">
                      <a:pos x="50" y="63"/>
                    </a:cxn>
                    <a:cxn ang="0">
                      <a:pos x="43" y="60"/>
                    </a:cxn>
                    <a:cxn ang="0">
                      <a:pos x="32" y="58"/>
                    </a:cxn>
                    <a:cxn ang="0">
                      <a:pos x="23" y="51"/>
                    </a:cxn>
                    <a:cxn ang="0">
                      <a:pos x="23" y="34"/>
                    </a:cxn>
                    <a:cxn ang="0">
                      <a:pos x="10" y="34"/>
                    </a:cxn>
                    <a:cxn ang="0">
                      <a:pos x="0" y="15"/>
                    </a:cxn>
                    <a:cxn ang="0">
                      <a:pos x="9" y="4"/>
                    </a:cxn>
                    <a:cxn ang="0">
                      <a:pos x="21" y="0"/>
                    </a:cxn>
                    <a:cxn ang="0">
                      <a:pos x="29" y="17"/>
                    </a:cxn>
                  </a:cxnLst>
                  <a:rect l="0" t="0" r="r" b="b"/>
                  <a:pathLst>
                    <a:path w="213" h="173">
                      <a:moveTo>
                        <a:pt x="29" y="17"/>
                      </a:moveTo>
                      <a:lnTo>
                        <a:pt x="58" y="37"/>
                      </a:lnTo>
                      <a:lnTo>
                        <a:pt x="91" y="37"/>
                      </a:lnTo>
                      <a:lnTo>
                        <a:pt x="98" y="44"/>
                      </a:lnTo>
                      <a:lnTo>
                        <a:pt x="101" y="49"/>
                      </a:lnTo>
                      <a:lnTo>
                        <a:pt x="103" y="57"/>
                      </a:lnTo>
                      <a:lnTo>
                        <a:pt x="126" y="57"/>
                      </a:lnTo>
                      <a:lnTo>
                        <a:pt x="163" y="14"/>
                      </a:lnTo>
                      <a:lnTo>
                        <a:pt x="192" y="17"/>
                      </a:lnTo>
                      <a:lnTo>
                        <a:pt x="205" y="37"/>
                      </a:lnTo>
                      <a:lnTo>
                        <a:pt x="213" y="38"/>
                      </a:lnTo>
                      <a:lnTo>
                        <a:pt x="192" y="43"/>
                      </a:lnTo>
                      <a:lnTo>
                        <a:pt x="172" y="38"/>
                      </a:lnTo>
                      <a:lnTo>
                        <a:pt x="160" y="38"/>
                      </a:lnTo>
                      <a:lnTo>
                        <a:pt x="155" y="51"/>
                      </a:lnTo>
                      <a:lnTo>
                        <a:pt x="149" y="57"/>
                      </a:lnTo>
                      <a:lnTo>
                        <a:pt x="152" y="72"/>
                      </a:lnTo>
                      <a:lnTo>
                        <a:pt x="140" y="80"/>
                      </a:lnTo>
                      <a:lnTo>
                        <a:pt x="108" y="77"/>
                      </a:lnTo>
                      <a:lnTo>
                        <a:pt x="89" y="66"/>
                      </a:lnTo>
                      <a:lnTo>
                        <a:pt x="84" y="54"/>
                      </a:lnTo>
                      <a:lnTo>
                        <a:pt x="54" y="47"/>
                      </a:lnTo>
                      <a:lnTo>
                        <a:pt x="71" y="64"/>
                      </a:lnTo>
                      <a:lnTo>
                        <a:pt x="83" y="69"/>
                      </a:lnTo>
                      <a:lnTo>
                        <a:pt x="86" y="100"/>
                      </a:lnTo>
                      <a:lnTo>
                        <a:pt x="101" y="114"/>
                      </a:lnTo>
                      <a:lnTo>
                        <a:pt x="101" y="125"/>
                      </a:lnTo>
                      <a:lnTo>
                        <a:pt x="115" y="127"/>
                      </a:lnTo>
                      <a:lnTo>
                        <a:pt x="117" y="131"/>
                      </a:lnTo>
                      <a:lnTo>
                        <a:pt x="152" y="134"/>
                      </a:lnTo>
                      <a:lnTo>
                        <a:pt x="146" y="150"/>
                      </a:lnTo>
                      <a:lnTo>
                        <a:pt x="152" y="173"/>
                      </a:lnTo>
                      <a:lnTo>
                        <a:pt x="135" y="162"/>
                      </a:lnTo>
                      <a:lnTo>
                        <a:pt x="112" y="153"/>
                      </a:lnTo>
                      <a:lnTo>
                        <a:pt x="84" y="142"/>
                      </a:lnTo>
                      <a:lnTo>
                        <a:pt x="71" y="134"/>
                      </a:lnTo>
                      <a:lnTo>
                        <a:pt x="77" y="121"/>
                      </a:lnTo>
                      <a:lnTo>
                        <a:pt x="63" y="113"/>
                      </a:lnTo>
                      <a:lnTo>
                        <a:pt x="58" y="81"/>
                      </a:lnTo>
                      <a:lnTo>
                        <a:pt x="52" y="77"/>
                      </a:lnTo>
                      <a:lnTo>
                        <a:pt x="50" y="63"/>
                      </a:lnTo>
                      <a:lnTo>
                        <a:pt x="43" y="60"/>
                      </a:lnTo>
                      <a:lnTo>
                        <a:pt x="32" y="58"/>
                      </a:lnTo>
                      <a:lnTo>
                        <a:pt x="23" y="51"/>
                      </a:lnTo>
                      <a:lnTo>
                        <a:pt x="23" y="34"/>
                      </a:lnTo>
                      <a:lnTo>
                        <a:pt x="10" y="34"/>
                      </a:lnTo>
                      <a:lnTo>
                        <a:pt x="0" y="15"/>
                      </a:lnTo>
                      <a:lnTo>
                        <a:pt x="9" y="4"/>
                      </a:lnTo>
                      <a:lnTo>
                        <a:pt x="21" y="0"/>
                      </a:lnTo>
                      <a:lnTo>
                        <a:pt x="29" y="17"/>
                      </a:lnTo>
                      <a:close/>
                    </a:path>
                  </a:pathLst>
                </a:custGeom>
                <a:solidFill>
                  <a:srgbClr val="FF0000"/>
                </a:solidFill>
                <a:ln w="11113">
                  <a:solidFill>
                    <a:srgbClr val="000000"/>
                  </a:solidFill>
                  <a:prstDash val="solid"/>
                  <a:round/>
                  <a:headEnd/>
                  <a:tailEnd/>
                </a:ln>
              </p:spPr>
              <p:txBody>
                <a:bodyPr/>
                <a:lstStyle/>
                <a:p>
                  <a:endParaRPr lang="en-US" dirty="0"/>
                </a:p>
              </p:txBody>
            </p:sp>
            <p:sp>
              <p:nvSpPr>
                <p:cNvPr id="183377" name="Freeform 81"/>
                <p:cNvSpPr>
                  <a:spLocks/>
                </p:cNvSpPr>
                <p:nvPr/>
              </p:nvSpPr>
              <p:spPr bwMode="ltGray">
                <a:xfrm>
                  <a:off x="214" y="1699"/>
                  <a:ext cx="141" cy="144"/>
                </a:xfrm>
                <a:custGeom>
                  <a:avLst/>
                  <a:gdLst/>
                  <a:ahLst/>
                  <a:cxnLst>
                    <a:cxn ang="0">
                      <a:pos x="0" y="0"/>
                    </a:cxn>
                    <a:cxn ang="0">
                      <a:pos x="90" y="127"/>
                    </a:cxn>
                    <a:cxn ang="0">
                      <a:pos x="141" y="144"/>
                    </a:cxn>
                    <a:cxn ang="0">
                      <a:pos x="52" y="15"/>
                    </a:cxn>
                    <a:cxn ang="0">
                      <a:pos x="0" y="0"/>
                    </a:cxn>
                  </a:cxnLst>
                  <a:rect l="0" t="0" r="r" b="b"/>
                  <a:pathLst>
                    <a:path w="141" h="144">
                      <a:moveTo>
                        <a:pt x="0" y="0"/>
                      </a:moveTo>
                      <a:lnTo>
                        <a:pt x="90" y="127"/>
                      </a:lnTo>
                      <a:lnTo>
                        <a:pt x="141" y="144"/>
                      </a:lnTo>
                      <a:lnTo>
                        <a:pt x="52" y="15"/>
                      </a:lnTo>
                      <a:lnTo>
                        <a:pt x="0" y="0"/>
                      </a:lnTo>
                      <a:close/>
                    </a:path>
                  </a:pathLst>
                </a:custGeom>
                <a:solidFill>
                  <a:srgbClr val="FFC020"/>
                </a:solidFill>
                <a:ln w="11113">
                  <a:solidFill>
                    <a:srgbClr val="000000"/>
                  </a:solidFill>
                  <a:prstDash val="solid"/>
                  <a:round/>
                  <a:headEnd/>
                  <a:tailEnd/>
                </a:ln>
              </p:spPr>
              <p:txBody>
                <a:bodyPr/>
                <a:lstStyle/>
                <a:p>
                  <a:endParaRPr lang="en-US" dirty="0"/>
                </a:p>
              </p:txBody>
            </p:sp>
            <p:sp>
              <p:nvSpPr>
                <p:cNvPr id="183378" name="Freeform 82"/>
                <p:cNvSpPr>
                  <a:spLocks/>
                </p:cNvSpPr>
                <p:nvPr/>
              </p:nvSpPr>
              <p:spPr bwMode="ltGray">
                <a:xfrm>
                  <a:off x="131" y="1699"/>
                  <a:ext cx="173" cy="217"/>
                </a:xfrm>
                <a:custGeom>
                  <a:avLst/>
                  <a:gdLst/>
                  <a:ahLst/>
                  <a:cxnLst>
                    <a:cxn ang="0">
                      <a:pos x="83" y="0"/>
                    </a:cxn>
                    <a:cxn ang="0">
                      <a:pos x="173" y="126"/>
                    </a:cxn>
                    <a:cxn ang="0">
                      <a:pos x="82" y="217"/>
                    </a:cxn>
                    <a:cxn ang="0">
                      <a:pos x="0" y="80"/>
                    </a:cxn>
                    <a:cxn ang="0">
                      <a:pos x="83" y="0"/>
                    </a:cxn>
                  </a:cxnLst>
                  <a:rect l="0" t="0" r="r" b="b"/>
                  <a:pathLst>
                    <a:path w="173" h="217">
                      <a:moveTo>
                        <a:pt x="83" y="0"/>
                      </a:moveTo>
                      <a:lnTo>
                        <a:pt x="173" y="126"/>
                      </a:lnTo>
                      <a:lnTo>
                        <a:pt x="82" y="217"/>
                      </a:lnTo>
                      <a:lnTo>
                        <a:pt x="0" y="80"/>
                      </a:lnTo>
                      <a:lnTo>
                        <a:pt x="83" y="0"/>
                      </a:lnTo>
                      <a:close/>
                    </a:path>
                  </a:pathLst>
                </a:custGeom>
                <a:solidFill>
                  <a:srgbClr val="FFA020"/>
                </a:solidFill>
                <a:ln w="11113">
                  <a:solidFill>
                    <a:srgbClr val="000000"/>
                  </a:solidFill>
                  <a:prstDash val="solid"/>
                  <a:round/>
                  <a:headEnd/>
                  <a:tailEnd/>
                </a:ln>
              </p:spPr>
              <p:txBody>
                <a:bodyPr/>
                <a:lstStyle/>
                <a:p>
                  <a:endParaRPr lang="en-US" dirty="0"/>
                </a:p>
              </p:txBody>
            </p:sp>
            <p:sp>
              <p:nvSpPr>
                <p:cNvPr id="183379" name="Freeform 83"/>
                <p:cNvSpPr>
                  <a:spLocks/>
                </p:cNvSpPr>
                <p:nvPr/>
              </p:nvSpPr>
              <p:spPr bwMode="ltGray">
                <a:xfrm>
                  <a:off x="213" y="1827"/>
                  <a:ext cx="143" cy="105"/>
                </a:xfrm>
                <a:custGeom>
                  <a:avLst/>
                  <a:gdLst/>
                  <a:ahLst/>
                  <a:cxnLst>
                    <a:cxn ang="0">
                      <a:pos x="0" y="91"/>
                    </a:cxn>
                    <a:cxn ang="0">
                      <a:pos x="91" y="0"/>
                    </a:cxn>
                    <a:cxn ang="0">
                      <a:pos x="143" y="17"/>
                    </a:cxn>
                    <a:cxn ang="0">
                      <a:pos x="51" y="105"/>
                    </a:cxn>
                    <a:cxn ang="0">
                      <a:pos x="0" y="91"/>
                    </a:cxn>
                  </a:cxnLst>
                  <a:rect l="0" t="0" r="r" b="b"/>
                  <a:pathLst>
                    <a:path w="143" h="105">
                      <a:moveTo>
                        <a:pt x="0" y="91"/>
                      </a:moveTo>
                      <a:lnTo>
                        <a:pt x="91" y="0"/>
                      </a:lnTo>
                      <a:lnTo>
                        <a:pt x="143" y="17"/>
                      </a:lnTo>
                      <a:lnTo>
                        <a:pt x="51" y="105"/>
                      </a:lnTo>
                      <a:lnTo>
                        <a:pt x="0" y="91"/>
                      </a:lnTo>
                      <a:close/>
                    </a:path>
                  </a:pathLst>
                </a:custGeom>
                <a:solidFill>
                  <a:srgbClr val="C08000"/>
                </a:solidFill>
                <a:ln w="11113">
                  <a:solidFill>
                    <a:srgbClr val="000000"/>
                  </a:solidFill>
                  <a:prstDash val="solid"/>
                  <a:round/>
                  <a:headEnd/>
                  <a:tailEnd/>
                </a:ln>
              </p:spPr>
              <p:txBody>
                <a:bodyPr/>
                <a:lstStyle/>
                <a:p>
                  <a:endParaRPr lang="en-US" dirty="0"/>
                </a:p>
              </p:txBody>
            </p:sp>
            <p:sp>
              <p:nvSpPr>
                <p:cNvPr id="183380" name="Freeform 84"/>
                <p:cNvSpPr>
                  <a:spLocks/>
                </p:cNvSpPr>
                <p:nvPr/>
              </p:nvSpPr>
              <p:spPr bwMode="ltGray">
                <a:xfrm>
                  <a:off x="267" y="1717"/>
                  <a:ext cx="68" cy="69"/>
                </a:xfrm>
                <a:custGeom>
                  <a:avLst/>
                  <a:gdLst/>
                  <a:ahLst/>
                  <a:cxnLst>
                    <a:cxn ang="0">
                      <a:pos x="0" y="17"/>
                    </a:cxn>
                    <a:cxn ang="0">
                      <a:pos x="29" y="0"/>
                    </a:cxn>
                    <a:cxn ang="0">
                      <a:pos x="68" y="45"/>
                    </a:cxn>
                    <a:cxn ang="0">
                      <a:pos x="37" y="69"/>
                    </a:cxn>
                  </a:cxnLst>
                  <a:rect l="0" t="0" r="r" b="b"/>
                  <a:pathLst>
                    <a:path w="68" h="69">
                      <a:moveTo>
                        <a:pt x="0" y="17"/>
                      </a:moveTo>
                      <a:lnTo>
                        <a:pt x="29" y="0"/>
                      </a:lnTo>
                      <a:lnTo>
                        <a:pt x="68" y="45"/>
                      </a:lnTo>
                      <a:lnTo>
                        <a:pt x="37" y="69"/>
                      </a:lnTo>
                    </a:path>
                  </a:pathLst>
                </a:custGeom>
                <a:noFill/>
                <a:ln w="23813">
                  <a:solidFill>
                    <a:srgbClr val="804000"/>
                  </a:solidFill>
                  <a:prstDash val="solid"/>
                  <a:round/>
                  <a:headEnd/>
                  <a:tailEnd/>
                </a:ln>
              </p:spPr>
              <p:txBody>
                <a:bodyPr/>
                <a:lstStyle/>
                <a:p>
                  <a:endParaRPr lang="en-US" dirty="0"/>
                </a:p>
              </p:txBody>
            </p:sp>
            <p:sp>
              <p:nvSpPr>
                <p:cNvPr id="183381" name="Line 85"/>
                <p:cNvSpPr>
                  <a:spLocks noChangeShapeType="1"/>
                </p:cNvSpPr>
                <p:nvPr/>
              </p:nvSpPr>
              <p:spPr bwMode="ltGray">
                <a:xfrm>
                  <a:off x="239" y="1716"/>
                  <a:ext cx="80" cy="111"/>
                </a:xfrm>
                <a:prstGeom prst="line">
                  <a:avLst/>
                </a:prstGeom>
                <a:noFill/>
                <a:ln w="11113">
                  <a:solidFill>
                    <a:srgbClr val="C08040"/>
                  </a:solidFill>
                  <a:round/>
                  <a:headEnd/>
                  <a:tailEnd/>
                </a:ln>
              </p:spPr>
              <p:txBody>
                <a:bodyPr/>
                <a:lstStyle/>
                <a:p>
                  <a:endParaRPr lang="en-US" dirty="0"/>
                </a:p>
              </p:txBody>
            </p:sp>
            <p:sp>
              <p:nvSpPr>
                <p:cNvPr id="183382" name="Line 86"/>
                <p:cNvSpPr>
                  <a:spLocks noChangeShapeType="1"/>
                </p:cNvSpPr>
                <p:nvPr/>
              </p:nvSpPr>
              <p:spPr bwMode="ltGray">
                <a:xfrm flipH="1">
                  <a:off x="231" y="1839"/>
                  <a:ext cx="74" cy="75"/>
                </a:xfrm>
                <a:prstGeom prst="line">
                  <a:avLst/>
                </a:prstGeom>
                <a:noFill/>
                <a:ln w="11113">
                  <a:solidFill>
                    <a:srgbClr val="C08040"/>
                  </a:solidFill>
                  <a:round/>
                  <a:headEnd/>
                  <a:tailEnd/>
                </a:ln>
              </p:spPr>
              <p:txBody>
                <a:bodyPr/>
                <a:lstStyle/>
                <a:p>
                  <a:endParaRPr lang="en-US" dirty="0"/>
                </a:p>
              </p:txBody>
            </p:sp>
            <p:sp>
              <p:nvSpPr>
                <p:cNvPr id="183383" name="Freeform 87"/>
                <p:cNvSpPr>
                  <a:spLocks/>
                </p:cNvSpPr>
                <p:nvPr/>
              </p:nvSpPr>
              <p:spPr bwMode="ltGray">
                <a:xfrm>
                  <a:off x="329" y="1542"/>
                  <a:ext cx="257" cy="362"/>
                </a:xfrm>
                <a:custGeom>
                  <a:avLst/>
                  <a:gdLst/>
                  <a:ahLst/>
                  <a:cxnLst>
                    <a:cxn ang="0">
                      <a:pos x="3" y="227"/>
                    </a:cxn>
                    <a:cxn ang="0">
                      <a:pos x="7" y="261"/>
                    </a:cxn>
                    <a:cxn ang="0">
                      <a:pos x="4" y="287"/>
                    </a:cxn>
                    <a:cxn ang="0">
                      <a:pos x="0" y="304"/>
                    </a:cxn>
                    <a:cxn ang="0">
                      <a:pos x="6" y="319"/>
                    </a:cxn>
                    <a:cxn ang="0">
                      <a:pos x="15" y="335"/>
                    </a:cxn>
                    <a:cxn ang="0">
                      <a:pos x="26" y="362"/>
                    </a:cxn>
                    <a:cxn ang="0">
                      <a:pos x="40" y="340"/>
                    </a:cxn>
                    <a:cxn ang="0">
                      <a:pos x="65" y="329"/>
                    </a:cxn>
                    <a:cxn ang="0">
                      <a:pos x="83" y="319"/>
                    </a:cxn>
                    <a:cxn ang="0">
                      <a:pos x="97" y="303"/>
                    </a:cxn>
                    <a:cxn ang="0">
                      <a:pos x="109" y="299"/>
                    </a:cxn>
                    <a:cxn ang="0">
                      <a:pos x="126" y="287"/>
                    </a:cxn>
                    <a:cxn ang="0">
                      <a:pos x="154" y="259"/>
                    </a:cxn>
                    <a:cxn ang="0">
                      <a:pos x="176" y="236"/>
                    </a:cxn>
                    <a:cxn ang="0">
                      <a:pos x="200" y="212"/>
                    </a:cxn>
                    <a:cxn ang="0">
                      <a:pos x="202" y="196"/>
                    </a:cxn>
                    <a:cxn ang="0">
                      <a:pos x="211" y="186"/>
                    </a:cxn>
                    <a:cxn ang="0">
                      <a:pos x="214" y="160"/>
                    </a:cxn>
                    <a:cxn ang="0">
                      <a:pos x="227" y="138"/>
                    </a:cxn>
                    <a:cxn ang="0">
                      <a:pos x="242" y="112"/>
                    </a:cxn>
                    <a:cxn ang="0">
                      <a:pos x="245" y="97"/>
                    </a:cxn>
                    <a:cxn ang="0">
                      <a:pos x="257" y="83"/>
                    </a:cxn>
                    <a:cxn ang="0">
                      <a:pos x="250" y="80"/>
                    </a:cxn>
                    <a:cxn ang="0">
                      <a:pos x="242" y="57"/>
                    </a:cxn>
                    <a:cxn ang="0">
                      <a:pos x="208" y="44"/>
                    </a:cxn>
                    <a:cxn ang="0">
                      <a:pos x="196" y="44"/>
                    </a:cxn>
                    <a:cxn ang="0">
                      <a:pos x="176" y="24"/>
                    </a:cxn>
                    <a:cxn ang="0">
                      <a:pos x="143" y="13"/>
                    </a:cxn>
                    <a:cxn ang="0">
                      <a:pos x="119" y="0"/>
                    </a:cxn>
                    <a:cxn ang="0">
                      <a:pos x="102" y="10"/>
                    </a:cxn>
                    <a:cxn ang="0">
                      <a:pos x="92" y="15"/>
                    </a:cxn>
                    <a:cxn ang="0">
                      <a:pos x="92" y="23"/>
                    </a:cxn>
                    <a:cxn ang="0">
                      <a:pos x="82" y="27"/>
                    </a:cxn>
                    <a:cxn ang="0">
                      <a:pos x="46" y="72"/>
                    </a:cxn>
                    <a:cxn ang="0">
                      <a:pos x="43" y="92"/>
                    </a:cxn>
                    <a:cxn ang="0">
                      <a:pos x="29" y="100"/>
                    </a:cxn>
                    <a:cxn ang="0">
                      <a:pos x="29" y="108"/>
                    </a:cxn>
                    <a:cxn ang="0">
                      <a:pos x="66" y="141"/>
                    </a:cxn>
                    <a:cxn ang="0">
                      <a:pos x="81" y="132"/>
                    </a:cxn>
                    <a:cxn ang="0">
                      <a:pos x="83" y="121"/>
                    </a:cxn>
                    <a:cxn ang="0">
                      <a:pos x="119" y="101"/>
                    </a:cxn>
                    <a:cxn ang="0">
                      <a:pos x="120" y="83"/>
                    </a:cxn>
                    <a:cxn ang="0">
                      <a:pos x="131" y="78"/>
                    </a:cxn>
                    <a:cxn ang="0">
                      <a:pos x="148" y="95"/>
                    </a:cxn>
                    <a:cxn ang="0">
                      <a:pos x="172" y="106"/>
                    </a:cxn>
                    <a:cxn ang="0">
                      <a:pos x="171" y="117"/>
                    </a:cxn>
                    <a:cxn ang="0">
                      <a:pos x="156" y="115"/>
                    </a:cxn>
                    <a:cxn ang="0">
                      <a:pos x="128" y="137"/>
                    </a:cxn>
                    <a:cxn ang="0">
                      <a:pos x="120" y="141"/>
                    </a:cxn>
                    <a:cxn ang="0">
                      <a:pos x="112" y="154"/>
                    </a:cxn>
                    <a:cxn ang="0">
                      <a:pos x="105" y="168"/>
                    </a:cxn>
                    <a:cxn ang="0">
                      <a:pos x="94" y="185"/>
                    </a:cxn>
                    <a:cxn ang="0">
                      <a:pos x="80" y="214"/>
                    </a:cxn>
                    <a:cxn ang="0">
                      <a:pos x="69" y="216"/>
                    </a:cxn>
                    <a:cxn ang="0">
                      <a:pos x="55" y="214"/>
                    </a:cxn>
                    <a:cxn ang="0">
                      <a:pos x="32" y="230"/>
                    </a:cxn>
                    <a:cxn ang="0">
                      <a:pos x="3" y="227"/>
                    </a:cxn>
                  </a:cxnLst>
                  <a:rect l="0" t="0" r="r" b="b"/>
                  <a:pathLst>
                    <a:path w="257" h="362">
                      <a:moveTo>
                        <a:pt x="3" y="227"/>
                      </a:moveTo>
                      <a:lnTo>
                        <a:pt x="7" y="261"/>
                      </a:lnTo>
                      <a:lnTo>
                        <a:pt x="4" y="287"/>
                      </a:lnTo>
                      <a:lnTo>
                        <a:pt x="0" y="304"/>
                      </a:lnTo>
                      <a:lnTo>
                        <a:pt x="6" y="319"/>
                      </a:lnTo>
                      <a:lnTo>
                        <a:pt x="15" y="335"/>
                      </a:lnTo>
                      <a:lnTo>
                        <a:pt x="26" y="362"/>
                      </a:lnTo>
                      <a:lnTo>
                        <a:pt x="40" y="340"/>
                      </a:lnTo>
                      <a:lnTo>
                        <a:pt x="65" y="329"/>
                      </a:lnTo>
                      <a:lnTo>
                        <a:pt x="83" y="319"/>
                      </a:lnTo>
                      <a:lnTo>
                        <a:pt x="97" y="303"/>
                      </a:lnTo>
                      <a:lnTo>
                        <a:pt x="109" y="299"/>
                      </a:lnTo>
                      <a:lnTo>
                        <a:pt x="126" y="287"/>
                      </a:lnTo>
                      <a:lnTo>
                        <a:pt x="154" y="259"/>
                      </a:lnTo>
                      <a:lnTo>
                        <a:pt x="176" y="236"/>
                      </a:lnTo>
                      <a:lnTo>
                        <a:pt x="200" y="212"/>
                      </a:lnTo>
                      <a:lnTo>
                        <a:pt x="202" y="196"/>
                      </a:lnTo>
                      <a:lnTo>
                        <a:pt x="211" y="186"/>
                      </a:lnTo>
                      <a:lnTo>
                        <a:pt x="214" y="160"/>
                      </a:lnTo>
                      <a:lnTo>
                        <a:pt x="227" y="138"/>
                      </a:lnTo>
                      <a:lnTo>
                        <a:pt x="242" y="112"/>
                      </a:lnTo>
                      <a:lnTo>
                        <a:pt x="245" y="97"/>
                      </a:lnTo>
                      <a:lnTo>
                        <a:pt x="257" y="83"/>
                      </a:lnTo>
                      <a:lnTo>
                        <a:pt x="250" y="80"/>
                      </a:lnTo>
                      <a:lnTo>
                        <a:pt x="242" y="57"/>
                      </a:lnTo>
                      <a:lnTo>
                        <a:pt x="208" y="44"/>
                      </a:lnTo>
                      <a:lnTo>
                        <a:pt x="196" y="44"/>
                      </a:lnTo>
                      <a:lnTo>
                        <a:pt x="176" y="24"/>
                      </a:lnTo>
                      <a:lnTo>
                        <a:pt x="143" y="13"/>
                      </a:lnTo>
                      <a:lnTo>
                        <a:pt x="119" y="0"/>
                      </a:lnTo>
                      <a:lnTo>
                        <a:pt x="102" y="10"/>
                      </a:lnTo>
                      <a:lnTo>
                        <a:pt x="92" y="15"/>
                      </a:lnTo>
                      <a:lnTo>
                        <a:pt x="92" y="23"/>
                      </a:lnTo>
                      <a:lnTo>
                        <a:pt x="82" y="27"/>
                      </a:lnTo>
                      <a:lnTo>
                        <a:pt x="46" y="72"/>
                      </a:lnTo>
                      <a:lnTo>
                        <a:pt x="43" y="92"/>
                      </a:lnTo>
                      <a:lnTo>
                        <a:pt x="29" y="100"/>
                      </a:lnTo>
                      <a:lnTo>
                        <a:pt x="29" y="108"/>
                      </a:lnTo>
                      <a:lnTo>
                        <a:pt x="66" y="141"/>
                      </a:lnTo>
                      <a:lnTo>
                        <a:pt x="81" y="132"/>
                      </a:lnTo>
                      <a:lnTo>
                        <a:pt x="83" y="121"/>
                      </a:lnTo>
                      <a:lnTo>
                        <a:pt x="119" y="101"/>
                      </a:lnTo>
                      <a:lnTo>
                        <a:pt x="120" y="83"/>
                      </a:lnTo>
                      <a:lnTo>
                        <a:pt x="131" y="78"/>
                      </a:lnTo>
                      <a:lnTo>
                        <a:pt x="148" y="95"/>
                      </a:lnTo>
                      <a:lnTo>
                        <a:pt x="172" y="106"/>
                      </a:lnTo>
                      <a:lnTo>
                        <a:pt x="171" y="117"/>
                      </a:lnTo>
                      <a:lnTo>
                        <a:pt x="156" y="115"/>
                      </a:lnTo>
                      <a:lnTo>
                        <a:pt x="128" y="137"/>
                      </a:lnTo>
                      <a:lnTo>
                        <a:pt x="120" y="141"/>
                      </a:lnTo>
                      <a:lnTo>
                        <a:pt x="112" y="154"/>
                      </a:lnTo>
                      <a:lnTo>
                        <a:pt x="105" y="168"/>
                      </a:lnTo>
                      <a:lnTo>
                        <a:pt x="94" y="185"/>
                      </a:lnTo>
                      <a:lnTo>
                        <a:pt x="80" y="214"/>
                      </a:lnTo>
                      <a:lnTo>
                        <a:pt x="69" y="216"/>
                      </a:lnTo>
                      <a:lnTo>
                        <a:pt x="55" y="214"/>
                      </a:lnTo>
                      <a:lnTo>
                        <a:pt x="32" y="230"/>
                      </a:lnTo>
                      <a:lnTo>
                        <a:pt x="3" y="227"/>
                      </a:lnTo>
                      <a:close/>
                    </a:path>
                  </a:pathLst>
                </a:custGeom>
                <a:solidFill>
                  <a:srgbClr val="0020A0"/>
                </a:solidFill>
                <a:ln w="11113">
                  <a:solidFill>
                    <a:srgbClr val="000000"/>
                  </a:solidFill>
                  <a:prstDash val="solid"/>
                  <a:round/>
                  <a:headEnd/>
                  <a:tailEnd/>
                </a:ln>
              </p:spPr>
              <p:txBody>
                <a:bodyPr/>
                <a:lstStyle/>
                <a:p>
                  <a:endParaRPr lang="en-US" dirty="0"/>
                </a:p>
              </p:txBody>
            </p:sp>
            <p:sp>
              <p:nvSpPr>
                <p:cNvPr id="183384" name="Freeform 88"/>
                <p:cNvSpPr>
                  <a:spLocks/>
                </p:cNvSpPr>
                <p:nvPr/>
              </p:nvSpPr>
              <p:spPr bwMode="ltGray">
                <a:xfrm>
                  <a:off x="330" y="1651"/>
                  <a:ext cx="65" cy="46"/>
                </a:xfrm>
                <a:custGeom>
                  <a:avLst/>
                  <a:gdLst/>
                  <a:ahLst/>
                  <a:cxnLst>
                    <a:cxn ang="0">
                      <a:pos x="43" y="0"/>
                    </a:cxn>
                    <a:cxn ang="0">
                      <a:pos x="20" y="8"/>
                    </a:cxn>
                    <a:cxn ang="0">
                      <a:pos x="17" y="20"/>
                    </a:cxn>
                    <a:cxn ang="0">
                      <a:pos x="0" y="37"/>
                    </a:cxn>
                    <a:cxn ang="0">
                      <a:pos x="28" y="37"/>
                    </a:cxn>
                    <a:cxn ang="0">
                      <a:pos x="46" y="39"/>
                    </a:cxn>
                    <a:cxn ang="0">
                      <a:pos x="54" y="46"/>
                    </a:cxn>
                    <a:cxn ang="0">
                      <a:pos x="59" y="42"/>
                    </a:cxn>
                    <a:cxn ang="0">
                      <a:pos x="65" y="20"/>
                    </a:cxn>
                    <a:cxn ang="0">
                      <a:pos x="43" y="0"/>
                    </a:cxn>
                  </a:cxnLst>
                  <a:rect l="0" t="0" r="r" b="b"/>
                  <a:pathLst>
                    <a:path w="65" h="46">
                      <a:moveTo>
                        <a:pt x="43" y="0"/>
                      </a:moveTo>
                      <a:lnTo>
                        <a:pt x="20" y="8"/>
                      </a:lnTo>
                      <a:lnTo>
                        <a:pt x="17" y="20"/>
                      </a:lnTo>
                      <a:lnTo>
                        <a:pt x="0" y="37"/>
                      </a:lnTo>
                      <a:lnTo>
                        <a:pt x="28" y="37"/>
                      </a:lnTo>
                      <a:lnTo>
                        <a:pt x="46" y="39"/>
                      </a:lnTo>
                      <a:lnTo>
                        <a:pt x="54" y="46"/>
                      </a:lnTo>
                      <a:lnTo>
                        <a:pt x="59" y="42"/>
                      </a:lnTo>
                      <a:lnTo>
                        <a:pt x="65" y="20"/>
                      </a:lnTo>
                      <a:lnTo>
                        <a:pt x="43" y="0"/>
                      </a:lnTo>
                      <a:close/>
                    </a:path>
                  </a:pathLst>
                </a:custGeom>
                <a:solidFill>
                  <a:srgbClr val="FFFFFF"/>
                </a:solidFill>
                <a:ln w="11113">
                  <a:solidFill>
                    <a:srgbClr val="000000"/>
                  </a:solidFill>
                  <a:prstDash val="solid"/>
                  <a:round/>
                  <a:headEnd/>
                  <a:tailEnd/>
                </a:ln>
              </p:spPr>
              <p:txBody>
                <a:bodyPr/>
                <a:lstStyle/>
                <a:p>
                  <a:endParaRPr lang="en-US" dirty="0"/>
                </a:p>
              </p:txBody>
            </p:sp>
            <p:sp>
              <p:nvSpPr>
                <p:cNvPr id="183385" name="Freeform 89"/>
                <p:cNvSpPr>
                  <a:spLocks/>
                </p:cNvSpPr>
                <p:nvPr/>
              </p:nvSpPr>
              <p:spPr bwMode="ltGray">
                <a:xfrm>
                  <a:off x="285" y="1667"/>
                  <a:ext cx="105" cy="109"/>
                </a:xfrm>
                <a:custGeom>
                  <a:avLst/>
                  <a:gdLst/>
                  <a:ahLst/>
                  <a:cxnLst>
                    <a:cxn ang="0">
                      <a:pos x="72" y="0"/>
                    </a:cxn>
                    <a:cxn ang="0">
                      <a:pos x="60" y="15"/>
                    </a:cxn>
                    <a:cxn ang="0">
                      <a:pos x="53" y="19"/>
                    </a:cxn>
                    <a:cxn ang="0">
                      <a:pos x="41" y="31"/>
                    </a:cxn>
                    <a:cxn ang="0">
                      <a:pos x="25" y="36"/>
                    </a:cxn>
                    <a:cxn ang="0">
                      <a:pos x="10" y="43"/>
                    </a:cxn>
                    <a:cxn ang="0">
                      <a:pos x="0" y="59"/>
                    </a:cxn>
                    <a:cxn ang="0">
                      <a:pos x="2" y="65"/>
                    </a:cxn>
                    <a:cxn ang="0">
                      <a:pos x="11" y="62"/>
                    </a:cxn>
                    <a:cxn ang="0">
                      <a:pos x="16" y="55"/>
                    </a:cxn>
                    <a:cxn ang="0">
                      <a:pos x="35" y="53"/>
                    </a:cxn>
                    <a:cxn ang="0">
                      <a:pos x="23" y="57"/>
                    </a:cxn>
                    <a:cxn ang="0">
                      <a:pos x="14" y="61"/>
                    </a:cxn>
                    <a:cxn ang="0">
                      <a:pos x="9" y="68"/>
                    </a:cxn>
                    <a:cxn ang="0">
                      <a:pos x="11" y="73"/>
                    </a:cxn>
                    <a:cxn ang="0">
                      <a:pos x="19" y="72"/>
                    </a:cxn>
                    <a:cxn ang="0">
                      <a:pos x="28" y="69"/>
                    </a:cxn>
                    <a:cxn ang="0">
                      <a:pos x="37" y="66"/>
                    </a:cxn>
                    <a:cxn ang="0">
                      <a:pos x="32" y="71"/>
                    </a:cxn>
                    <a:cxn ang="0">
                      <a:pos x="26" y="80"/>
                    </a:cxn>
                    <a:cxn ang="0">
                      <a:pos x="28" y="86"/>
                    </a:cxn>
                    <a:cxn ang="0">
                      <a:pos x="33" y="86"/>
                    </a:cxn>
                    <a:cxn ang="0">
                      <a:pos x="34" y="89"/>
                    </a:cxn>
                    <a:cxn ang="0">
                      <a:pos x="40" y="91"/>
                    </a:cxn>
                    <a:cxn ang="0">
                      <a:pos x="51" y="87"/>
                    </a:cxn>
                    <a:cxn ang="0">
                      <a:pos x="56" y="81"/>
                    </a:cxn>
                    <a:cxn ang="0">
                      <a:pos x="67" y="74"/>
                    </a:cxn>
                    <a:cxn ang="0">
                      <a:pos x="73" y="72"/>
                    </a:cxn>
                    <a:cxn ang="0">
                      <a:pos x="67" y="84"/>
                    </a:cxn>
                    <a:cxn ang="0">
                      <a:pos x="63" y="92"/>
                    </a:cxn>
                    <a:cxn ang="0">
                      <a:pos x="61" y="103"/>
                    </a:cxn>
                    <a:cxn ang="0">
                      <a:pos x="69" y="109"/>
                    </a:cxn>
                    <a:cxn ang="0">
                      <a:pos x="75" y="105"/>
                    </a:cxn>
                    <a:cxn ang="0">
                      <a:pos x="79" y="98"/>
                    </a:cxn>
                    <a:cxn ang="0">
                      <a:pos x="85" y="89"/>
                    </a:cxn>
                    <a:cxn ang="0">
                      <a:pos x="89" y="82"/>
                    </a:cxn>
                    <a:cxn ang="0">
                      <a:pos x="90" y="62"/>
                    </a:cxn>
                    <a:cxn ang="0">
                      <a:pos x="92" y="51"/>
                    </a:cxn>
                    <a:cxn ang="0">
                      <a:pos x="99" y="33"/>
                    </a:cxn>
                    <a:cxn ang="0">
                      <a:pos x="105" y="12"/>
                    </a:cxn>
                    <a:cxn ang="0">
                      <a:pos x="80" y="2"/>
                    </a:cxn>
                    <a:cxn ang="0">
                      <a:pos x="72" y="0"/>
                    </a:cxn>
                  </a:cxnLst>
                  <a:rect l="0" t="0" r="r" b="b"/>
                  <a:pathLst>
                    <a:path w="105" h="109">
                      <a:moveTo>
                        <a:pt x="72" y="0"/>
                      </a:moveTo>
                      <a:lnTo>
                        <a:pt x="60" y="15"/>
                      </a:lnTo>
                      <a:lnTo>
                        <a:pt x="53" y="19"/>
                      </a:lnTo>
                      <a:lnTo>
                        <a:pt x="41" y="31"/>
                      </a:lnTo>
                      <a:lnTo>
                        <a:pt x="25" y="36"/>
                      </a:lnTo>
                      <a:lnTo>
                        <a:pt x="10" y="43"/>
                      </a:lnTo>
                      <a:lnTo>
                        <a:pt x="0" y="59"/>
                      </a:lnTo>
                      <a:lnTo>
                        <a:pt x="2" y="65"/>
                      </a:lnTo>
                      <a:lnTo>
                        <a:pt x="11" y="62"/>
                      </a:lnTo>
                      <a:lnTo>
                        <a:pt x="16" y="55"/>
                      </a:lnTo>
                      <a:lnTo>
                        <a:pt x="35" y="53"/>
                      </a:lnTo>
                      <a:lnTo>
                        <a:pt x="23" y="57"/>
                      </a:lnTo>
                      <a:lnTo>
                        <a:pt x="14" y="61"/>
                      </a:lnTo>
                      <a:lnTo>
                        <a:pt x="9" y="68"/>
                      </a:lnTo>
                      <a:lnTo>
                        <a:pt x="11" y="73"/>
                      </a:lnTo>
                      <a:lnTo>
                        <a:pt x="19" y="72"/>
                      </a:lnTo>
                      <a:lnTo>
                        <a:pt x="28" y="69"/>
                      </a:lnTo>
                      <a:lnTo>
                        <a:pt x="37" y="66"/>
                      </a:lnTo>
                      <a:lnTo>
                        <a:pt x="32" y="71"/>
                      </a:lnTo>
                      <a:lnTo>
                        <a:pt x="26" y="80"/>
                      </a:lnTo>
                      <a:lnTo>
                        <a:pt x="28" y="86"/>
                      </a:lnTo>
                      <a:lnTo>
                        <a:pt x="33" y="86"/>
                      </a:lnTo>
                      <a:lnTo>
                        <a:pt x="34" y="89"/>
                      </a:lnTo>
                      <a:lnTo>
                        <a:pt x="40" y="91"/>
                      </a:lnTo>
                      <a:lnTo>
                        <a:pt x="51" y="87"/>
                      </a:lnTo>
                      <a:lnTo>
                        <a:pt x="56" y="81"/>
                      </a:lnTo>
                      <a:lnTo>
                        <a:pt x="67" y="74"/>
                      </a:lnTo>
                      <a:lnTo>
                        <a:pt x="73" y="72"/>
                      </a:lnTo>
                      <a:lnTo>
                        <a:pt x="67" y="84"/>
                      </a:lnTo>
                      <a:lnTo>
                        <a:pt x="63" y="92"/>
                      </a:lnTo>
                      <a:lnTo>
                        <a:pt x="61" y="103"/>
                      </a:lnTo>
                      <a:lnTo>
                        <a:pt x="69" y="109"/>
                      </a:lnTo>
                      <a:lnTo>
                        <a:pt x="75" y="105"/>
                      </a:lnTo>
                      <a:lnTo>
                        <a:pt x="79" y="98"/>
                      </a:lnTo>
                      <a:lnTo>
                        <a:pt x="85" y="89"/>
                      </a:lnTo>
                      <a:lnTo>
                        <a:pt x="89" y="82"/>
                      </a:lnTo>
                      <a:lnTo>
                        <a:pt x="90" y="62"/>
                      </a:lnTo>
                      <a:lnTo>
                        <a:pt x="92" y="51"/>
                      </a:lnTo>
                      <a:lnTo>
                        <a:pt x="99" y="33"/>
                      </a:lnTo>
                      <a:lnTo>
                        <a:pt x="105" y="12"/>
                      </a:lnTo>
                      <a:lnTo>
                        <a:pt x="80" y="2"/>
                      </a:lnTo>
                      <a:lnTo>
                        <a:pt x="72" y="0"/>
                      </a:lnTo>
                      <a:close/>
                    </a:path>
                  </a:pathLst>
                </a:custGeom>
                <a:solidFill>
                  <a:srgbClr val="E0A080"/>
                </a:solidFill>
                <a:ln w="11113">
                  <a:solidFill>
                    <a:srgbClr val="000000"/>
                  </a:solidFill>
                  <a:prstDash val="solid"/>
                  <a:round/>
                  <a:headEnd/>
                  <a:tailEnd/>
                </a:ln>
              </p:spPr>
              <p:txBody>
                <a:bodyPr/>
                <a:lstStyle/>
                <a:p>
                  <a:endParaRPr lang="en-US" dirty="0"/>
                </a:p>
              </p:txBody>
            </p:sp>
          </p:grpSp>
        </p:grpSp>
        <p:sp>
          <p:nvSpPr>
            <p:cNvPr id="183386" name="Text Box 90"/>
            <p:cNvSpPr txBox="1">
              <a:spLocks noChangeArrowheads="1"/>
            </p:cNvSpPr>
            <p:nvPr/>
          </p:nvSpPr>
          <p:spPr bwMode="gray">
            <a:xfrm rot="440374" flipV="1">
              <a:off x="2436813" y="5429250"/>
              <a:ext cx="396875" cy="92075"/>
            </a:xfrm>
            <a:prstGeom prst="rect">
              <a:avLst/>
            </a:prstGeom>
            <a:noFill/>
            <a:ln w="9525">
              <a:noFill/>
              <a:miter lim="800000"/>
              <a:headEnd/>
              <a:tailEnd/>
            </a:ln>
            <a:effectLst/>
          </p:spPr>
          <p:txBody>
            <a:bodyPr rot="10800000" vert="eaVert" wrap="none">
              <a:spAutoFit/>
            </a:bodyPr>
            <a:lstStyle/>
            <a:p>
              <a:pPr algn="l">
                <a:lnSpc>
                  <a:spcPct val="100000"/>
                </a:lnSpc>
              </a:pPr>
              <a:endParaRPr lang="en-US" sz="1400" dirty="0">
                <a:solidFill>
                  <a:schemeClr val="tx1"/>
                </a:solidFill>
                <a:latin typeface="Times New Roman" pitchFamily="18" charset="0"/>
              </a:endParaRPr>
            </a:p>
          </p:txBody>
        </p:sp>
        <p:sp>
          <p:nvSpPr>
            <p:cNvPr id="183388" name="Freeform 92"/>
            <p:cNvSpPr>
              <a:spLocks/>
            </p:cNvSpPr>
            <p:nvPr/>
          </p:nvSpPr>
          <p:spPr bwMode="gray">
            <a:xfrm>
              <a:off x="3886200" y="4548188"/>
              <a:ext cx="112713" cy="95250"/>
            </a:xfrm>
            <a:custGeom>
              <a:avLst/>
              <a:gdLst/>
              <a:ahLst/>
              <a:cxnLst>
                <a:cxn ang="0">
                  <a:pos x="46" y="0"/>
                </a:cxn>
                <a:cxn ang="0">
                  <a:pos x="19" y="4"/>
                </a:cxn>
                <a:cxn ang="0">
                  <a:pos x="9" y="20"/>
                </a:cxn>
                <a:cxn ang="0">
                  <a:pos x="0" y="36"/>
                </a:cxn>
                <a:cxn ang="0">
                  <a:pos x="9" y="60"/>
                </a:cxn>
                <a:cxn ang="0">
                  <a:pos x="43" y="60"/>
                </a:cxn>
                <a:cxn ang="0">
                  <a:pos x="71" y="47"/>
                </a:cxn>
                <a:cxn ang="0">
                  <a:pos x="70" y="25"/>
                </a:cxn>
                <a:cxn ang="0">
                  <a:pos x="46" y="0"/>
                </a:cxn>
              </a:cxnLst>
              <a:rect l="0" t="0" r="r" b="b"/>
              <a:pathLst>
                <a:path w="71" h="60">
                  <a:moveTo>
                    <a:pt x="46" y="0"/>
                  </a:moveTo>
                  <a:lnTo>
                    <a:pt x="19" y="4"/>
                  </a:lnTo>
                  <a:lnTo>
                    <a:pt x="9" y="20"/>
                  </a:lnTo>
                  <a:lnTo>
                    <a:pt x="0" y="36"/>
                  </a:lnTo>
                  <a:lnTo>
                    <a:pt x="9" y="60"/>
                  </a:lnTo>
                  <a:lnTo>
                    <a:pt x="43" y="60"/>
                  </a:lnTo>
                  <a:lnTo>
                    <a:pt x="71" y="47"/>
                  </a:lnTo>
                  <a:lnTo>
                    <a:pt x="70" y="25"/>
                  </a:lnTo>
                  <a:lnTo>
                    <a:pt x="46" y="0"/>
                  </a:lnTo>
                  <a:close/>
                </a:path>
              </a:pathLst>
            </a:custGeom>
            <a:solidFill>
              <a:srgbClr val="C0C0C0"/>
            </a:solidFill>
            <a:ln w="12700">
              <a:solidFill>
                <a:srgbClr val="000000"/>
              </a:solidFill>
              <a:prstDash val="solid"/>
              <a:round/>
              <a:headEnd/>
              <a:tailEnd/>
            </a:ln>
          </p:spPr>
          <p:txBody>
            <a:bodyPr/>
            <a:lstStyle/>
            <a:p>
              <a:endParaRPr lang="en-US" dirty="0"/>
            </a:p>
          </p:txBody>
        </p:sp>
        <p:grpSp>
          <p:nvGrpSpPr>
            <p:cNvPr id="183389" name="Group 93"/>
            <p:cNvGrpSpPr>
              <a:grpSpLocks/>
            </p:cNvGrpSpPr>
            <p:nvPr/>
          </p:nvGrpSpPr>
          <p:grpSpPr bwMode="auto">
            <a:xfrm>
              <a:off x="3276600" y="4673600"/>
              <a:ext cx="163513" cy="127000"/>
              <a:chOff x="1572" y="2986"/>
              <a:chExt cx="103" cy="80"/>
            </a:xfrm>
          </p:grpSpPr>
          <p:sp>
            <p:nvSpPr>
              <p:cNvPr id="183390" name="Freeform 94"/>
              <p:cNvSpPr>
                <a:spLocks/>
              </p:cNvSpPr>
              <p:nvPr/>
            </p:nvSpPr>
            <p:spPr bwMode="gray">
              <a:xfrm>
                <a:off x="1572" y="2986"/>
                <a:ext cx="103" cy="80"/>
              </a:xfrm>
              <a:custGeom>
                <a:avLst/>
                <a:gdLst/>
                <a:ahLst/>
                <a:cxnLst>
                  <a:cxn ang="0">
                    <a:pos x="16" y="7"/>
                  </a:cxn>
                  <a:cxn ang="0">
                    <a:pos x="44" y="0"/>
                  </a:cxn>
                  <a:cxn ang="0">
                    <a:pos x="73" y="8"/>
                  </a:cxn>
                  <a:cxn ang="0">
                    <a:pos x="90" y="24"/>
                  </a:cxn>
                  <a:cxn ang="0">
                    <a:pos x="103" y="47"/>
                  </a:cxn>
                  <a:cxn ang="0">
                    <a:pos x="83" y="67"/>
                  </a:cxn>
                  <a:cxn ang="0">
                    <a:pos x="60" y="75"/>
                  </a:cxn>
                  <a:cxn ang="0">
                    <a:pos x="44" y="67"/>
                  </a:cxn>
                  <a:cxn ang="0">
                    <a:pos x="30" y="80"/>
                  </a:cxn>
                  <a:cxn ang="0">
                    <a:pos x="16" y="78"/>
                  </a:cxn>
                  <a:cxn ang="0">
                    <a:pos x="0" y="65"/>
                  </a:cxn>
                  <a:cxn ang="0">
                    <a:pos x="2" y="35"/>
                  </a:cxn>
                  <a:cxn ang="0">
                    <a:pos x="16" y="7"/>
                  </a:cxn>
                </a:cxnLst>
                <a:rect l="0" t="0" r="r" b="b"/>
                <a:pathLst>
                  <a:path w="103" h="80">
                    <a:moveTo>
                      <a:pt x="16" y="7"/>
                    </a:moveTo>
                    <a:lnTo>
                      <a:pt x="44" y="0"/>
                    </a:lnTo>
                    <a:lnTo>
                      <a:pt x="73" y="8"/>
                    </a:lnTo>
                    <a:lnTo>
                      <a:pt x="90" y="24"/>
                    </a:lnTo>
                    <a:lnTo>
                      <a:pt x="103" y="47"/>
                    </a:lnTo>
                    <a:lnTo>
                      <a:pt x="83" y="67"/>
                    </a:lnTo>
                    <a:lnTo>
                      <a:pt x="60" y="75"/>
                    </a:lnTo>
                    <a:lnTo>
                      <a:pt x="44" y="67"/>
                    </a:lnTo>
                    <a:lnTo>
                      <a:pt x="30" y="80"/>
                    </a:lnTo>
                    <a:lnTo>
                      <a:pt x="16" y="78"/>
                    </a:lnTo>
                    <a:lnTo>
                      <a:pt x="0" y="65"/>
                    </a:lnTo>
                    <a:lnTo>
                      <a:pt x="2" y="35"/>
                    </a:lnTo>
                    <a:lnTo>
                      <a:pt x="16" y="7"/>
                    </a:lnTo>
                    <a:close/>
                  </a:path>
                </a:pathLst>
              </a:custGeom>
              <a:solidFill>
                <a:srgbClr val="A0A0A0"/>
              </a:solidFill>
              <a:ln w="12700">
                <a:solidFill>
                  <a:srgbClr val="000000"/>
                </a:solidFill>
                <a:prstDash val="solid"/>
                <a:round/>
                <a:headEnd/>
                <a:tailEnd/>
              </a:ln>
            </p:spPr>
            <p:txBody>
              <a:bodyPr/>
              <a:lstStyle/>
              <a:p>
                <a:endParaRPr lang="en-US" dirty="0"/>
              </a:p>
            </p:txBody>
          </p:sp>
          <p:sp>
            <p:nvSpPr>
              <p:cNvPr id="183391" name="Freeform 95"/>
              <p:cNvSpPr>
                <a:spLocks/>
              </p:cNvSpPr>
              <p:nvPr/>
            </p:nvSpPr>
            <p:spPr bwMode="gray">
              <a:xfrm>
                <a:off x="1572" y="3010"/>
                <a:ext cx="103" cy="56"/>
              </a:xfrm>
              <a:custGeom>
                <a:avLst/>
                <a:gdLst/>
                <a:ahLst/>
                <a:cxnLst>
                  <a:cxn ang="0">
                    <a:pos x="90" y="0"/>
                  </a:cxn>
                  <a:cxn ang="0">
                    <a:pos x="103" y="23"/>
                  </a:cxn>
                  <a:cxn ang="0">
                    <a:pos x="83" y="43"/>
                  </a:cxn>
                  <a:cxn ang="0">
                    <a:pos x="60" y="51"/>
                  </a:cxn>
                  <a:cxn ang="0">
                    <a:pos x="44" y="43"/>
                  </a:cxn>
                  <a:cxn ang="0">
                    <a:pos x="30" y="56"/>
                  </a:cxn>
                  <a:cxn ang="0">
                    <a:pos x="16" y="55"/>
                  </a:cxn>
                  <a:cxn ang="0">
                    <a:pos x="0" y="41"/>
                  </a:cxn>
                  <a:cxn ang="0">
                    <a:pos x="21" y="26"/>
                  </a:cxn>
                  <a:cxn ang="0">
                    <a:pos x="35" y="31"/>
                  </a:cxn>
                  <a:cxn ang="0">
                    <a:pos x="52" y="12"/>
                  </a:cxn>
                  <a:cxn ang="0">
                    <a:pos x="75" y="26"/>
                  </a:cxn>
                  <a:cxn ang="0">
                    <a:pos x="90" y="0"/>
                  </a:cxn>
                </a:cxnLst>
                <a:rect l="0" t="0" r="r" b="b"/>
                <a:pathLst>
                  <a:path w="103" h="56">
                    <a:moveTo>
                      <a:pt x="90" y="0"/>
                    </a:moveTo>
                    <a:lnTo>
                      <a:pt x="103" y="23"/>
                    </a:lnTo>
                    <a:lnTo>
                      <a:pt x="83" y="43"/>
                    </a:lnTo>
                    <a:lnTo>
                      <a:pt x="60" y="51"/>
                    </a:lnTo>
                    <a:lnTo>
                      <a:pt x="44" y="43"/>
                    </a:lnTo>
                    <a:lnTo>
                      <a:pt x="30" y="56"/>
                    </a:lnTo>
                    <a:lnTo>
                      <a:pt x="16" y="55"/>
                    </a:lnTo>
                    <a:lnTo>
                      <a:pt x="0" y="41"/>
                    </a:lnTo>
                    <a:lnTo>
                      <a:pt x="21" y="26"/>
                    </a:lnTo>
                    <a:lnTo>
                      <a:pt x="35" y="31"/>
                    </a:lnTo>
                    <a:lnTo>
                      <a:pt x="52" y="12"/>
                    </a:lnTo>
                    <a:lnTo>
                      <a:pt x="75" y="26"/>
                    </a:lnTo>
                    <a:lnTo>
                      <a:pt x="90" y="0"/>
                    </a:lnTo>
                    <a:close/>
                  </a:path>
                </a:pathLst>
              </a:custGeom>
              <a:solidFill>
                <a:srgbClr val="808080"/>
              </a:solidFill>
              <a:ln w="12700">
                <a:solidFill>
                  <a:srgbClr val="000000"/>
                </a:solidFill>
                <a:prstDash val="solid"/>
                <a:round/>
                <a:headEnd/>
                <a:tailEnd/>
              </a:ln>
            </p:spPr>
            <p:txBody>
              <a:bodyPr/>
              <a:lstStyle/>
              <a:p>
                <a:endParaRPr lang="en-US" dirty="0"/>
              </a:p>
            </p:txBody>
          </p:sp>
        </p:grpSp>
        <p:sp>
          <p:nvSpPr>
            <p:cNvPr id="183392" name="Freeform 96"/>
            <p:cNvSpPr>
              <a:spLocks/>
            </p:cNvSpPr>
            <p:nvPr/>
          </p:nvSpPr>
          <p:spPr bwMode="gray">
            <a:xfrm>
              <a:off x="2895600" y="4246563"/>
              <a:ext cx="1201738" cy="450850"/>
            </a:xfrm>
            <a:custGeom>
              <a:avLst/>
              <a:gdLst/>
              <a:ahLst/>
              <a:cxnLst>
                <a:cxn ang="0">
                  <a:pos x="345" y="200"/>
                </a:cxn>
                <a:cxn ang="0">
                  <a:pos x="409" y="209"/>
                </a:cxn>
                <a:cxn ang="0">
                  <a:pos x="463" y="227"/>
                </a:cxn>
                <a:cxn ang="0">
                  <a:pos x="654" y="236"/>
                </a:cxn>
                <a:cxn ang="0">
                  <a:pos x="745" y="209"/>
                </a:cxn>
                <a:cxn ang="0">
                  <a:pos x="745" y="145"/>
                </a:cxn>
                <a:cxn ang="0">
                  <a:pos x="609" y="81"/>
                </a:cxn>
                <a:cxn ang="0">
                  <a:pos x="309" y="36"/>
                </a:cxn>
                <a:cxn ang="0">
                  <a:pos x="54" y="81"/>
                </a:cxn>
                <a:cxn ang="0">
                  <a:pos x="0" y="136"/>
                </a:cxn>
                <a:cxn ang="0">
                  <a:pos x="9" y="163"/>
                </a:cxn>
                <a:cxn ang="0">
                  <a:pos x="136" y="190"/>
                </a:cxn>
                <a:cxn ang="0">
                  <a:pos x="345" y="200"/>
                </a:cxn>
              </a:cxnLst>
              <a:rect l="0" t="0" r="r" b="b"/>
              <a:pathLst>
                <a:path w="757" h="284">
                  <a:moveTo>
                    <a:pt x="345" y="200"/>
                  </a:moveTo>
                  <a:cubicBezTo>
                    <a:pt x="366" y="203"/>
                    <a:pt x="388" y="204"/>
                    <a:pt x="409" y="209"/>
                  </a:cubicBezTo>
                  <a:cubicBezTo>
                    <a:pt x="427" y="213"/>
                    <a:pt x="463" y="227"/>
                    <a:pt x="463" y="227"/>
                  </a:cubicBezTo>
                  <a:cubicBezTo>
                    <a:pt x="523" y="284"/>
                    <a:pt x="479" y="251"/>
                    <a:pt x="654" y="236"/>
                  </a:cubicBezTo>
                  <a:cubicBezTo>
                    <a:pt x="686" y="233"/>
                    <a:pt x="745" y="209"/>
                    <a:pt x="745" y="209"/>
                  </a:cubicBezTo>
                  <a:cubicBezTo>
                    <a:pt x="757" y="172"/>
                    <a:pt x="757" y="187"/>
                    <a:pt x="745" y="145"/>
                  </a:cubicBezTo>
                  <a:cubicBezTo>
                    <a:pt x="718" y="53"/>
                    <a:pt x="740" y="91"/>
                    <a:pt x="609" y="81"/>
                  </a:cubicBezTo>
                  <a:cubicBezTo>
                    <a:pt x="486" y="0"/>
                    <a:pt x="576" y="46"/>
                    <a:pt x="309" y="36"/>
                  </a:cubicBezTo>
                  <a:cubicBezTo>
                    <a:pt x="221" y="45"/>
                    <a:pt x="142" y="70"/>
                    <a:pt x="54" y="81"/>
                  </a:cubicBezTo>
                  <a:cubicBezTo>
                    <a:pt x="19" y="93"/>
                    <a:pt x="12" y="101"/>
                    <a:pt x="0" y="136"/>
                  </a:cubicBezTo>
                  <a:cubicBezTo>
                    <a:pt x="3" y="145"/>
                    <a:pt x="1" y="157"/>
                    <a:pt x="9" y="163"/>
                  </a:cubicBezTo>
                  <a:cubicBezTo>
                    <a:pt x="36" y="183"/>
                    <a:pt x="109" y="187"/>
                    <a:pt x="136" y="190"/>
                  </a:cubicBezTo>
                  <a:cubicBezTo>
                    <a:pt x="207" y="216"/>
                    <a:pt x="270" y="200"/>
                    <a:pt x="345" y="200"/>
                  </a:cubicBezTo>
                  <a:close/>
                </a:path>
              </a:pathLst>
            </a:custGeom>
            <a:gradFill rotWithShape="0">
              <a:gsLst>
                <a:gs pos="0">
                  <a:srgbClr val="5F5F5F"/>
                </a:gs>
                <a:gs pos="100000">
                  <a:srgbClr val="5F5F5F">
                    <a:gamma/>
                    <a:tint val="39216"/>
                    <a:invGamma/>
                  </a:srgbClr>
                </a:gs>
              </a:gsLst>
              <a:lin ang="18900000" scaled="1"/>
            </a:gradFill>
            <a:ln w="9525" cap="flat" cmpd="sng">
              <a:solidFill>
                <a:schemeClr val="tx1"/>
              </a:solidFill>
              <a:prstDash val="solid"/>
              <a:round/>
              <a:headEnd type="none" w="med" len="med"/>
              <a:tailEnd type="none" w="med" len="med"/>
            </a:ln>
            <a:effectLst/>
          </p:spPr>
          <p:txBody>
            <a:bodyPr wrap="none" anchor="ctr"/>
            <a:lstStyle/>
            <a:p>
              <a:endParaRPr lang="en-US" dirty="0"/>
            </a:p>
          </p:txBody>
        </p:sp>
        <p:sp>
          <p:nvSpPr>
            <p:cNvPr id="183393" name="Line 97"/>
            <p:cNvSpPr>
              <a:spLocks noChangeShapeType="1"/>
            </p:cNvSpPr>
            <p:nvPr/>
          </p:nvSpPr>
          <p:spPr bwMode="gray">
            <a:xfrm>
              <a:off x="1135063" y="3611563"/>
              <a:ext cx="0" cy="0"/>
            </a:xfrm>
            <a:prstGeom prst="line">
              <a:avLst/>
            </a:prstGeom>
            <a:noFill/>
            <a:ln w="9525">
              <a:solidFill>
                <a:schemeClr val="tx1"/>
              </a:solidFill>
              <a:round/>
              <a:headEnd/>
              <a:tailEnd/>
            </a:ln>
            <a:effectLst/>
          </p:spPr>
          <p:txBody>
            <a:bodyPr wrap="none" anchor="ctr"/>
            <a:lstStyle/>
            <a:p>
              <a:endParaRPr lang="en-US" dirty="0"/>
            </a:p>
          </p:txBody>
        </p:sp>
        <p:sp>
          <p:nvSpPr>
            <p:cNvPr id="183394" name="Line 98"/>
            <p:cNvSpPr>
              <a:spLocks noChangeShapeType="1"/>
            </p:cNvSpPr>
            <p:nvPr/>
          </p:nvSpPr>
          <p:spPr bwMode="gray">
            <a:xfrm>
              <a:off x="1047750" y="3770313"/>
              <a:ext cx="2468563" cy="287337"/>
            </a:xfrm>
            <a:prstGeom prst="line">
              <a:avLst/>
            </a:prstGeom>
            <a:noFill/>
            <a:ln w="177800">
              <a:pattFill prst="pct60">
                <a:fgClr>
                  <a:srgbClr val="4D4D4D"/>
                </a:fgClr>
                <a:bgClr>
                  <a:srgbClr val="FFFFFF"/>
                </a:bgClr>
              </a:pattFill>
              <a:round/>
              <a:headEnd/>
              <a:tailEnd/>
            </a:ln>
            <a:effectLst/>
          </p:spPr>
          <p:txBody>
            <a:bodyPr wrap="none" anchor="ctr"/>
            <a:lstStyle/>
            <a:p>
              <a:endParaRPr lang="en-US" dirty="0"/>
            </a:p>
          </p:txBody>
        </p:sp>
        <p:sp>
          <p:nvSpPr>
            <p:cNvPr id="183395" name="Freeform 99"/>
            <p:cNvSpPr>
              <a:spLocks/>
            </p:cNvSpPr>
            <p:nvPr/>
          </p:nvSpPr>
          <p:spPr bwMode="gray">
            <a:xfrm>
              <a:off x="3486150" y="4029075"/>
              <a:ext cx="2251075" cy="14288"/>
            </a:xfrm>
            <a:custGeom>
              <a:avLst/>
              <a:gdLst/>
              <a:ahLst/>
              <a:cxnLst>
                <a:cxn ang="0">
                  <a:pos x="0" y="0"/>
                </a:cxn>
                <a:cxn ang="0">
                  <a:pos x="1418" y="9"/>
                </a:cxn>
              </a:cxnLst>
              <a:rect l="0" t="0" r="r" b="b"/>
              <a:pathLst>
                <a:path w="1418" h="9">
                  <a:moveTo>
                    <a:pt x="0" y="0"/>
                  </a:moveTo>
                  <a:lnTo>
                    <a:pt x="1418" y="9"/>
                  </a:lnTo>
                </a:path>
              </a:pathLst>
            </a:custGeom>
            <a:noFill/>
            <a:ln w="177800" cap="flat" cmpd="sng">
              <a:pattFill prst="pct60">
                <a:fgClr>
                  <a:srgbClr val="4D4D4D"/>
                </a:fgClr>
                <a:bgClr>
                  <a:srgbClr val="FFFFFF"/>
                </a:bgClr>
              </a:pattFill>
              <a:prstDash val="solid"/>
              <a:round/>
              <a:headEnd type="none" w="med" len="med"/>
              <a:tailEnd type="none" w="med" len="med"/>
            </a:ln>
            <a:effectLst/>
          </p:spPr>
          <p:txBody>
            <a:bodyPr wrap="none" anchor="ctr"/>
            <a:lstStyle/>
            <a:p>
              <a:endParaRPr lang="en-US" dirty="0"/>
            </a:p>
          </p:txBody>
        </p:sp>
        <p:sp>
          <p:nvSpPr>
            <p:cNvPr id="183396" name="Line 100"/>
            <p:cNvSpPr>
              <a:spLocks noChangeShapeType="1"/>
            </p:cNvSpPr>
            <p:nvPr/>
          </p:nvSpPr>
          <p:spPr bwMode="gray">
            <a:xfrm flipV="1">
              <a:off x="5635625" y="3770313"/>
              <a:ext cx="2757488" cy="287337"/>
            </a:xfrm>
            <a:prstGeom prst="line">
              <a:avLst/>
            </a:prstGeom>
            <a:noFill/>
            <a:ln w="177800">
              <a:pattFill prst="pct60">
                <a:fgClr>
                  <a:srgbClr val="4D4D4D"/>
                </a:fgClr>
                <a:bgClr>
                  <a:srgbClr val="FFFFFF"/>
                </a:bgClr>
              </a:pattFill>
              <a:round/>
              <a:headEnd/>
              <a:tailEnd/>
            </a:ln>
            <a:effectLst/>
          </p:spPr>
          <p:txBody>
            <a:bodyPr wrap="none" anchor="ctr"/>
            <a:lstStyle/>
            <a:p>
              <a:endParaRPr lang="en-US" dirty="0"/>
            </a:p>
          </p:txBody>
        </p:sp>
        <p:sp>
          <p:nvSpPr>
            <p:cNvPr id="183397" name="Freeform 101"/>
            <p:cNvSpPr>
              <a:spLocks/>
            </p:cNvSpPr>
            <p:nvPr/>
          </p:nvSpPr>
          <p:spPr bwMode="gray">
            <a:xfrm flipH="1">
              <a:off x="5222875" y="4556125"/>
              <a:ext cx="112713" cy="95250"/>
            </a:xfrm>
            <a:custGeom>
              <a:avLst/>
              <a:gdLst/>
              <a:ahLst/>
              <a:cxnLst>
                <a:cxn ang="0">
                  <a:pos x="46" y="0"/>
                </a:cxn>
                <a:cxn ang="0">
                  <a:pos x="19" y="4"/>
                </a:cxn>
                <a:cxn ang="0">
                  <a:pos x="9" y="20"/>
                </a:cxn>
                <a:cxn ang="0">
                  <a:pos x="0" y="36"/>
                </a:cxn>
                <a:cxn ang="0">
                  <a:pos x="9" y="60"/>
                </a:cxn>
                <a:cxn ang="0">
                  <a:pos x="43" y="60"/>
                </a:cxn>
                <a:cxn ang="0">
                  <a:pos x="71" y="47"/>
                </a:cxn>
                <a:cxn ang="0">
                  <a:pos x="70" y="25"/>
                </a:cxn>
                <a:cxn ang="0">
                  <a:pos x="46" y="0"/>
                </a:cxn>
              </a:cxnLst>
              <a:rect l="0" t="0" r="r" b="b"/>
              <a:pathLst>
                <a:path w="71" h="60">
                  <a:moveTo>
                    <a:pt x="46" y="0"/>
                  </a:moveTo>
                  <a:lnTo>
                    <a:pt x="19" y="4"/>
                  </a:lnTo>
                  <a:lnTo>
                    <a:pt x="9" y="20"/>
                  </a:lnTo>
                  <a:lnTo>
                    <a:pt x="0" y="36"/>
                  </a:lnTo>
                  <a:lnTo>
                    <a:pt x="9" y="60"/>
                  </a:lnTo>
                  <a:lnTo>
                    <a:pt x="43" y="60"/>
                  </a:lnTo>
                  <a:lnTo>
                    <a:pt x="71" y="47"/>
                  </a:lnTo>
                  <a:lnTo>
                    <a:pt x="70" y="25"/>
                  </a:lnTo>
                  <a:lnTo>
                    <a:pt x="46" y="0"/>
                  </a:lnTo>
                  <a:close/>
                </a:path>
              </a:pathLst>
            </a:custGeom>
            <a:solidFill>
              <a:srgbClr val="C0C0C0"/>
            </a:solidFill>
            <a:ln w="12700">
              <a:solidFill>
                <a:srgbClr val="000000"/>
              </a:solidFill>
              <a:prstDash val="solid"/>
              <a:round/>
              <a:headEnd/>
              <a:tailEnd/>
            </a:ln>
          </p:spPr>
          <p:txBody>
            <a:bodyPr/>
            <a:lstStyle/>
            <a:p>
              <a:endParaRPr lang="en-US" dirty="0"/>
            </a:p>
          </p:txBody>
        </p:sp>
        <p:grpSp>
          <p:nvGrpSpPr>
            <p:cNvPr id="183398" name="Group 102"/>
            <p:cNvGrpSpPr>
              <a:grpSpLocks/>
            </p:cNvGrpSpPr>
            <p:nvPr/>
          </p:nvGrpSpPr>
          <p:grpSpPr bwMode="auto">
            <a:xfrm flipH="1">
              <a:off x="5781675" y="4681538"/>
              <a:ext cx="163513" cy="127000"/>
              <a:chOff x="1572" y="2986"/>
              <a:chExt cx="103" cy="80"/>
            </a:xfrm>
          </p:grpSpPr>
          <p:sp>
            <p:nvSpPr>
              <p:cNvPr id="183399" name="Freeform 103"/>
              <p:cNvSpPr>
                <a:spLocks/>
              </p:cNvSpPr>
              <p:nvPr/>
            </p:nvSpPr>
            <p:spPr bwMode="gray">
              <a:xfrm>
                <a:off x="1572" y="2986"/>
                <a:ext cx="103" cy="80"/>
              </a:xfrm>
              <a:custGeom>
                <a:avLst/>
                <a:gdLst/>
                <a:ahLst/>
                <a:cxnLst>
                  <a:cxn ang="0">
                    <a:pos x="16" y="7"/>
                  </a:cxn>
                  <a:cxn ang="0">
                    <a:pos x="44" y="0"/>
                  </a:cxn>
                  <a:cxn ang="0">
                    <a:pos x="73" y="8"/>
                  </a:cxn>
                  <a:cxn ang="0">
                    <a:pos x="90" y="24"/>
                  </a:cxn>
                  <a:cxn ang="0">
                    <a:pos x="103" y="47"/>
                  </a:cxn>
                  <a:cxn ang="0">
                    <a:pos x="83" y="67"/>
                  </a:cxn>
                  <a:cxn ang="0">
                    <a:pos x="60" y="75"/>
                  </a:cxn>
                  <a:cxn ang="0">
                    <a:pos x="44" y="67"/>
                  </a:cxn>
                  <a:cxn ang="0">
                    <a:pos x="30" y="80"/>
                  </a:cxn>
                  <a:cxn ang="0">
                    <a:pos x="16" y="78"/>
                  </a:cxn>
                  <a:cxn ang="0">
                    <a:pos x="0" y="65"/>
                  </a:cxn>
                  <a:cxn ang="0">
                    <a:pos x="2" y="35"/>
                  </a:cxn>
                  <a:cxn ang="0">
                    <a:pos x="16" y="7"/>
                  </a:cxn>
                </a:cxnLst>
                <a:rect l="0" t="0" r="r" b="b"/>
                <a:pathLst>
                  <a:path w="103" h="80">
                    <a:moveTo>
                      <a:pt x="16" y="7"/>
                    </a:moveTo>
                    <a:lnTo>
                      <a:pt x="44" y="0"/>
                    </a:lnTo>
                    <a:lnTo>
                      <a:pt x="73" y="8"/>
                    </a:lnTo>
                    <a:lnTo>
                      <a:pt x="90" y="24"/>
                    </a:lnTo>
                    <a:lnTo>
                      <a:pt x="103" y="47"/>
                    </a:lnTo>
                    <a:lnTo>
                      <a:pt x="83" y="67"/>
                    </a:lnTo>
                    <a:lnTo>
                      <a:pt x="60" y="75"/>
                    </a:lnTo>
                    <a:lnTo>
                      <a:pt x="44" y="67"/>
                    </a:lnTo>
                    <a:lnTo>
                      <a:pt x="30" y="80"/>
                    </a:lnTo>
                    <a:lnTo>
                      <a:pt x="16" y="78"/>
                    </a:lnTo>
                    <a:lnTo>
                      <a:pt x="0" y="65"/>
                    </a:lnTo>
                    <a:lnTo>
                      <a:pt x="2" y="35"/>
                    </a:lnTo>
                    <a:lnTo>
                      <a:pt x="16" y="7"/>
                    </a:lnTo>
                    <a:close/>
                  </a:path>
                </a:pathLst>
              </a:custGeom>
              <a:solidFill>
                <a:srgbClr val="A0A0A0"/>
              </a:solidFill>
              <a:ln w="12700">
                <a:solidFill>
                  <a:srgbClr val="000000"/>
                </a:solidFill>
                <a:prstDash val="solid"/>
                <a:round/>
                <a:headEnd/>
                <a:tailEnd/>
              </a:ln>
            </p:spPr>
            <p:txBody>
              <a:bodyPr/>
              <a:lstStyle/>
              <a:p>
                <a:endParaRPr lang="en-US" dirty="0"/>
              </a:p>
            </p:txBody>
          </p:sp>
          <p:sp>
            <p:nvSpPr>
              <p:cNvPr id="183400" name="Freeform 104"/>
              <p:cNvSpPr>
                <a:spLocks/>
              </p:cNvSpPr>
              <p:nvPr/>
            </p:nvSpPr>
            <p:spPr bwMode="gray">
              <a:xfrm>
                <a:off x="1572" y="3010"/>
                <a:ext cx="103" cy="56"/>
              </a:xfrm>
              <a:custGeom>
                <a:avLst/>
                <a:gdLst/>
                <a:ahLst/>
                <a:cxnLst>
                  <a:cxn ang="0">
                    <a:pos x="90" y="0"/>
                  </a:cxn>
                  <a:cxn ang="0">
                    <a:pos x="103" y="23"/>
                  </a:cxn>
                  <a:cxn ang="0">
                    <a:pos x="83" y="43"/>
                  </a:cxn>
                  <a:cxn ang="0">
                    <a:pos x="60" y="51"/>
                  </a:cxn>
                  <a:cxn ang="0">
                    <a:pos x="44" y="43"/>
                  </a:cxn>
                  <a:cxn ang="0">
                    <a:pos x="30" y="56"/>
                  </a:cxn>
                  <a:cxn ang="0">
                    <a:pos x="16" y="55"/>
                  </a:cxn>
                  <a:cxn ang="0">
                    <a:pos x="0" y="41"/>
                  </a:cxn>
                  <a:cxn ang="0">
                    <a:pos x="21" y="26"/>
                  </a:cxn>
                  <a:cxn ang="0">
                    <a:pos x="35" y="31"/>
                  </a:cxn>
                  <a:cxn ang="0">
                    <a:pos x="52" y="12"/>
                  </a:cxn>
                  <a:cxn ang="0">
                    <a:pos x="75" y="26"/>
                  </a:cxn>
                  <a:cxn ang="0">
                    <a:pos x="90" y="0"/>
                  </a:cxn>
                </a:cxnLst>
                <a:rect l="0" t="0" r="r" b="b"/>
                <a:pathLst>
                  <a:path w="103" h="56">
                    <a:moveTo>
                      <a:pt x="90" y="0"/>
                    </a:moveTo>
                    <a:lnTo>
                      <a:pt x="103" y="23"/>
                    </a:lnTo>
                    <a:lnTo>
                      <a:pt x="83" y="43"/>
                    </a:lnTo>
                    <a:lnTo>
                      <a:pt x="60" y="51"/>
                    </a:lnTo>
                    <a:lnTo>
                      <a:pt x="44" y="43"/>
                    </a:lnTo>
                    <a:lnTo>
                      <a:pt x="30" y="56"/>
                    </a:lnTo>
                    <a:lnTo>
                      <a:pt x="16" y="55"/>
                    </a:lnTo>
                    <a:lnTo>
                      <a:pt x="0" y="41"/>
                    </a:lnTo>
                    <a:lnTo>
                      <a:pt x="21" y="26"/>
                    </a:lnTo>
                    <a:lnTo>
                      <a:pt x="35" y="31"/>
                    </a:lnTo>
                    <a:lnTo>
                      <a:pt x="52" y="12"/>
                    </a:lnTo>
                    <a:lnTo>
                      <a:pt x="75" y="26"/>
                    </a:lnTo>
                    <a:lnTo>
                      <a:pt x="90" y="0"/>
                    </a:lnTo>
                    <a:close/>
                  </a:path>
                </a:pathLst>
              </a:custGeom>
              <a:solidFill>
                <a:srgbClr val="808080"/>
              </a:solidFill>
              <a:ln w="12700">
                <a:solidFill>
                  <a:srgbClr val="000000"/>
                </a:solidFill>
                <a:prstDash val="solid"/>
                <a:round/>
                <a:headEnd/>
                <a:tailEnd/>
              </a:ln>
            </p:spPr>
            <p:txBody>
              <a:bodyPr/>
              <a:lstStyle/>
              <a:p>
                <a:endParaRPr lang="en-US" dirty="0"/>
              </a:p>
            </p:txBody>
          </p:sp>
        </p:grpSp>
        <p:sp>
          <p:nvSpPr>
            <p:cNvPr id="183401" name="Freeform 105"/>
            <p:cNvSpPr>
              <a:spLocks/>
            </p:cNvSpPr>
            <p:nvPr/>
          </p:nvSpPr>
          <p:spPr bwMode="gray">
            <a:xfrm flipH="1">
              <a:off x="5124450" y="4254500"/>
              <a:ext cx="1201738" cy="450850"/>
            </a:xfrm>
            <a:custGeom>
              <a:avLst/>
              <a:gdLst/>
              <a:ahLst/>
              <a:cxnLst>
                <a:cxn ang="0">
                  <a:pos x="345" y="200"/>
                </a:cxn>
                <a:cxn ang="0">
                  <a:pos x="409" y="209"/>
                </a:cxn>
                <a:cxn ang="0">
                  <a:pos x="463" y="227"/>
                </a:cxn>
                <a:cxn ang="0">
                  <a:pos x="654" y="236"/>
                </a:cxn>
                <a:cxn ang="0">
                  <a:pos x="745" y="209"/>
                </a:cxn>
                <a:cxn ang="0">
                  <a:pos x="745" y="145"/>
                </a:cxn>
                <a:cxn ang="0">
                  <a:pos x="609" y="81"/>
                </a:cxn>
                <a:cxn ang="0">
                  <a:pos x="309" y="36"/>
                </a:cxn>
                <a:cxn ang="0">
                  <a:pos x="54" y="81"/>
                </a:cxn>
                <a:cxn ang="0">
                  <a:pos x="0" y="136"/>
                </a:cxn>
                <a:cxn ang="0">
                  <a:pos x="9" y="163"/>
                </a:cxn>
                <a:cxn ang="0">
                  <a:pos x="136" y="190"/>
                </a:cxn>
                <a:cxn ang="0">
                  <a:pos x="345" y="200"/>
                </a:cxn>
              </a:cxnLst>
              <a:rect l="0" t="0" r="r" b="b"/>
              <a:pathLst>
                <a:path w="757" h="284">
                  <a:moveTo>
                    <a:pt x="345" y="200"/>
                  </a:moveTo>
                  <a:cubicBezTo>
                    <a:pt x="366" y="203"/>
                    <a:pt x="388" y="204"/>
                    <a:pt x="409" y="209"/>
                  </a:cubicBezTo>
                  <a:cubicBezTo>
                    <a:pt x="427" y="213"/>
                    <a:pt x="463" y="227"/>
                    <a:pt x="463" y="227"/>
                  </a:cubicBezTo>
                  <a:cubicBezTo>
                    <a:pt x="523" y="284"/>
                    <a:pt x="479" y="251"/>
                    <a:pt x="654" y="236"/>
                  </a:cubicBezTo>
                  <a:cubicBezTo>
                    <a:pt x="686" y="233"/>
                    <a:pt x="745" y="209"/>
                    <a:pt x="745" y="209"/>
                  </a:cubicBezTo>
                  <a:cubicBezTo>
                    <a:pt x="757" y="172"/>
                    <a:pt x="757" y="187"/>
                    <a:pt x="745" y="145"/>
                  </a:cubicBezTo>
                  <a:cubicBezTo>
                    <a:pt x="718" y="53"/>
                    <a:pt x="740" y="91"/>
                    <a:pt x="609" y="81"/>
                  </a:cubicBezTo>
                  <a:cubicBezTo>
                    <a:pt x="486" y="0"/>
                    <a:pt x="576" y="46"/>
                    <a:pt x="309" y="36"/>
                  </a:cubicBezTo>
                  <a:cubicBezTo>
                    <a:pt x="221" y="45"/>
                    <a:pt x="142" y="70"/>
                    <a:pt x="54" y="81"/>
                  </a:cubicBezTo>
                  <a:cubicBezTo>
                    <a:pt x="19" y="93"/>
                    <a:pt x="12" y="101"/>
                    <a:pt x="0" y="136"/>
                  </a:cubicBezTo>
                  <a:cubicBezTo>
                    <a:pt x="3" y="145"/>
                    <a:pt x="1" y="157"/>
                    <a:pt x="9" y="163"/>
                  </a:cubicBezTo>
                  <a:cubicBezTo>
                    <a:pt x="36" y="183"/>
                    <a:pt x="109" y="187"/>
                    <a:pt x="136" y="190"/>
                  </a:cubicBezTo>
                  <a:cubicBezTo>
                    <a:pt x="207" y="216"/>
                    <a:pt x="270" y="200"/>
                    <a:pt x="345" y="200"/>
                  </a:cubicBezTo>
                  <a:close/>
                </a:path>
              </a:pathLst>
            </a:custGeom>
            <a:gradFill rotWithShape="0">
              <a:gsLst>
                <a:gs pos="0">
                  <a:srgbClr val="5F5F5F"/>
                </a:gs>
                <a:gs pos="100000">
                  <a:srgbClr val="5F5F5F">
                    <a:gamma/>
                    <a:tint val="39216"/>
                    <a:invGamma/>
                  </a:srgbClr>
                </a:gs>
              </a:gsLst>
              <a:lin ang="18900000" scaled="1"/>
            </a:gradFill>
            <a:ln w="9525" cap="flat" cmpd="sng">
              <a:solidFill>
                <a:schemeClr val="tx1"/>
              </a:solidFill>
              <a:prstDash val="solid"/>
              <a:round/>
              <a:headEnd type="none" w="med" len="med"/>
              <a:tailEnd type="none" w="med" len="med"/>
            </a:ln>
            <a:effectLst/>
          </p:spPr>
          <p:txBody>
            <a:bodyPr wrap="none" anchor="ctr"/>
            <a:lstStyle/>
            <a:p>
              <a:endParaRPr lang="en-US" dirty="0"/>
            </a:p>
          </p:txBody>
        </p:sp>
        <p:sp>
          <p:nvSpPr>
            <p:cNvPr id="183402" name="Freeform 106"/>
            <p:cNvSpPr>
              <a:spLocks/>
            </p:cNvSpPr>
            <p:nvPr/>
          </p:nvSpPr>
          <p:spPr bwMode="gray">
            <a:xfrm>
              <a:off x="5310188" y="4057650"/>
              <a:ext cx="966787" cy="298450"/>
            </a:xfrm>
            <a:custGeom>
              <a:avLst/>
              <a:gdLst/>
              <a:ahLst/>
              <a:cxnLst>
                <a:cxn ang="0">
                  <a:pos x="341" y="169"/>
                </a:cxn>
                <a:cxn ang="0">
                  <a:pos x="505" y="178"/>
                </a:cxn>
                <a:cxn ang="0">
                  <a:pos x="550" y="133"/>
                </a:cxn>
                <a:cxn ang="0">
                  <a:pos x="578" y="105"/>
                </a:cxn>
                <a:cxn ang="0">
                  <a:pos x="524" y="19"/>
                </a:cxn>
                <a:cxn ang="0">
                  <a:pos x="415" y="28"/>
                </a:cxn>
                <a:cxn ang="0">
                  <a:pos x="342" y="28"/>
                </a:cxn>
                <a:cxn ang="0">
                  <a:pos x="224" y="46"/>
                </a:cxn>
                <a:cxn ang="0">
                  <a:pos x="142" y="37"/>
                </a:cxn>
                <a:cxn ang="0">
                  <a:pos x="32" y="69"/>
                </a:cxn>
                <a:cxn ang="0">
                  <a:pos x="5" y="124"/>
                </a:cxn>
                <a:cxn ang="0">
                  <a:pos x="59" y="151"/>
                </a:cxn>
                <a:cxn ang="0">
                  <a:pos x="341" y="169"/>
                </a:cxn>
              </a:cxnLst>
              <a:rect l="0" t="0" r="r" b="b"/>
              <a:pathLst>
                <a:path w="609" h="188">
                  <a:moveTo>
                    <a:pt x="341" y="169"/>
                  </a:moveTo>
                  <a:cubicBezTo>
                    <a:pt x="375" y="166"/>
                    <a:pt x="464" y="188"/>
                    <a:pt x="505" y="178"/>
                  </a:cubicBezTo>
                  <a:cubicBezTo>
                    <a:pt x="523" y="173"/>
                    <a:pt x="550" y="133"/>
                    <a:pt x="550" y="133"/>
                  </a:cubicBezTo>
                  <a:cubicBezTo>
                    <a:pt x="559" y="124"/>
                    <a:pt x="571" y="116"/>
                    <a:pt x="578" y="105"/>
                  </a:cubicBezTo>
                  <a:cubicBezTo>
                    <a:pt x="609" y="60"/>
                    <a:pt x="552" y="33"/>
                    <a:pt x="524" y="19"/>
                  </a:cubicBezTo>
                  <a:cubicBezTo>
                    <a:pt x="498" y="0"/>
                    <a:pt x="445" y="26"/>
                    <a:pt x="415" y="28"/>
                  </a:cubicBezTo>
                  <a:cubicBezTo>
                    <a:pt x="385" y="30"/>
                    <a:pt x="374" y="25"/>
                    <a:pt x="342" y="28"/>
                  </a:cubicBezTo>
                  <a:cubicBezTo>
                    <a:pt x="329" y="42"/>
                    <a:pt x="241" y="37"/>
                    <a:pt x="224" y="46"/>
                  </a:cubicBezTo>
                  <a:cubicBezTo>
                    <a:pt x="207" y="54"/>
                    <a:pt x="161" y="36"/>
                    <a:pt x="142" y="37"/>
                  </a:cubicBezTo>
                  <a:cubicBezTo>
                    <a:pt x="81" y="42"/>
                    <a:pt x="93" y="66"/>
                    <a:pt x="32" y="69"/>
                  </a:cubicBezTo>
                  <a:cubicBezTo>
                    <a:pt x="28" y="76"/>
                    <a:pt x="0" y="112"/>
                    <a:pt x="5" y="124"/>
                  </a:cubicBezTo>
                  <a:cubicBezTo>
                    <a:pt x="9" y="135"/>
                    <a:pt x="48" y="149"/>
                    <a:pt x="59" y="151"/>
                  </a:cubicBezTo>
                  <a:cubicBezTo>
                    <a:pt x="152" y="169"/>
                    <a:pt x="247" y="169"/>
                    <a:pt x="341" y="169"/>
                  </a:cubicBezTo>
                  <a:close/>
                </a:path>
              </a:pathLst>
            </a:custGeom>
            <a:gradFill rotWithShape="0">
              <a:gsLst>
                <a:gs pos="0">
                  <a:srgbClr val="5F5F5F"/>
                </a:gs>
                <a:gs pos="100000">
                  <a:srgbClr val="5F5F5F">
                    <a:gamma/>
                    <a:tint val="39216"/>
                    <a:invGamma/>
                  </a:srgbClr>
                </a:gs>
              </a:gsLst>
              <a:lin ang="18900000" scaled="1"/>
            </a:gradFill>
            <a:ln w="9525" cap="flat" cmpd="sng">
              <a:solidFill>
                <a:schemeClr val="tx1"/>
              </a:solidFill>
              <a:prstDash val="solid"/>
              <a:round/>
              <a:headEnd/>
              <a:tailEnd/>
            </a:ln>
            <a:effectLst/>
          </p:spPr>
          <p:txBody>
            <a:bodyPr wrap="none" anchor="ctr"/>
            <a:lstStyle/>
            <a:p>
              <a:endParaRPr lang="en-US" dirty="0"/>
            </a:p>
          </p:txBody>
        </p:sp>
        <p:sp>
          <p:nvSpPr>
            <p:cNvPr id="183403" name="Freeform 107"/>
            <p:cNvSpPr>
              <a:spLocks/>
            </p:cNvSpPr>
            <p:nvPr/>
          </p:nvSpPr>
          <p:spPr bwMode="gray">
            <a:xfrm>
              <a:off x="2946400" y="3997325"/>
              <a:ext cx="966788" cy="350838"/>
            </a:xfrm>
            <a:custGeom>
              <a:avLst/>
              <a:gdLst/>
              <a:ahLst/>
              <a:cxnLst>
                <a:cxn ang="0">
                  <a:pos x="268" y="202"/>
                </a:cxn>
                <a:cxn ang="0">
                  <a:pos x="104" y="211"/>
                </a:cxn>
                <a:cxn ang="0">
                  <a:pos x="59" y="166"/>
                </a:cxn>
                <a:cxn ang="0">
                  <a:pos x="31" y="138"/>
                </a:cxn>
                <a:cxn ang="0">
                  <a:pos x="104" y="66"/>
                </a:cxn>
                <a:cxn ang="0">
                  <a:pos x="259" y="57"/>
                </a:cxn>
                <a:cxn ang="0">
                  <a:pos x="359" y="66"/>
                </a:cxn>
                <a:cxn ang="0">
                  <a:pos x="477" y="66"/>
                </a:cxn>
                <a:cxn ang="0">
                  <a:pos x="577" y="102"/>
                </a:cxn>
                <a:cxn ang="0">
                  <a:pos x="604" y="157"/>
                </a:cxn>
                <a:cxn ang="0">
                  <a:pos x="550" y="184"/>
                </a:cxn>
                <a:cxn ang="0">
                  <a:pos x="268" y="202"/>
                </a:cxn>
              </a:cxnLst>
              <a:rect l="0" t="0" r="r" b="b"/>
              <a:pathLst>
                <a:path w="609" h="221">
                  <a:moveTo>
                    <a:pt x="268" y="202"/>
                  </a:moveTo>
                  <a:cubicBezTo>
                    <a:pt x="234" y="199"/>
                    <a:pt x="145" y="221"/>
                    <a:pt x="104" y="211"/>
                  </a:cubicBezTo>
                  <a:cubicBezTo>
                    <a:pt x="86" y="206"/>
                    <a:pt x="59" y="166"/>
                    <a:pt x="59" y="166"/>
                  </a:cubicBezTo>
                  <a:cubicBezTo>
                    <a:pt x="50" y="157"/>
                    <a:pt x="38" y="149"/>
                    <a:pt x="31" y="138"/>
                  </a:cubicBezTo>
                  <a:cubicBezTo>
                    <a:pt x="0" y="93"/>
                    <a:pt x="76" y="80"/>
                    <a:pt x="104" y="66"/>
                  </a:cubicBezTo>
                  <a:cubicBezTo>
                    <a:pt x="166" y="0"/>
                    <a:pt x="141" y="50"/>
                    <a:pt x="259" y="57"/>
                  </a:cubicBezTo>
                  <a:cubicBezTo>
                    <a:pt x="272" y="71"/>
                    <a:pt x="342" y="57"/>
                    <a:pt x="359" y="66"/>
                  </a:cubicBezTo>
                  <a:cubicBezTo>
                    <a:pt x="376" y="74"/>
                    <a:pt x="458" y="65"/>
                    <a:pt x="477" y="66"/>
                  </a:cubicBezTo>
                  <a:cubicBezTo>
                    <a:pt x="538" y="71"/>
                    <a:pt x="516" y="99"/>
                    <a:pt x="577" y="102"/>
                  </a:cubicBezTo>
                  <a:cubicBezTo>
                    <a:pt x="581" y="109"/>
                    <a:pt x="609" y="145"/>
                    <a:pt x="604" y="157"/>
                  </a:cubicBezTo>
                  <a:cubicBezTo>
                    <a:pt x="600" y="168"/>
                    <a:pt x="561" y="182"/>
                    <a:pt x="550" y="184"/>
                  </a:cubicBezTo>
                  <a:cubicBezTo>
                    <a:pt x="457" y="202"/>
                    <a:pt x="362" y="202"/>
                    <a:pt x="268" y="202"/>
                  </a:cubicBezTo>
                  <a:close/>
                </a:path>
              </a:pathLst>
            </a:custGeom>
            <a:gradFill rotWithShape="0">
              <a:gsLst>
                <a:gs pos="0">
                  <a:srgbClr val="5F5F5F"/>
                </a:gs>
                <a:gs pos="100000">
                  <a:srgbClr val="5F5F5F">
                    <a:gamma/>
                    <a:tint val="39216"/>
                    <a:invGamma/>
                  </a:srgbClr>
                </a:gs>
              </a:gsLst>
              <a:lin ang="18900000" scaled="1"/>
            </a:gradFill>
            <a:ln w="9525" cap="flat" cmpd="sng">
              <a:solidFill>
                <a:schemeClr val="tx1"/>
              </a:solidFill>
              <a:prstDash val="solid"/>
              <a:round/>
              <a:headEnd/>
              <a:tailEnd/>
            </a:ln>
            <a:effectLst/>
          </p:spPr>
          <p:txBody>
            <a:bodyPr wrap="none" anchor="ctr"/>
            <a:lstStyle/>
            <a:p>
              <a:endParaRPr lang="en-US" dirty="0"/>
            </a:p>
          </p:txBody>
        </p:sp>
        <p:sp>
          <p:nvSpPr>
            <p:cNvPr id="183404" name="Freeform 108"/>
            <p:cNvSpPr>
              <a:spLocks/>
            </p:cNvSpPr>
            <p:nvPr/>
          </p:nvSpPr>
          <p:spPr bwMode="ltGray">
            <a:xfrm>
              <a:off x="2674938" y="4757738"/>
              <a:ext cx="658812" cy="249237"/>
            </a:xfrm>
            <a:custGeom>
              <a:avLst/>
              <a:gdLst/>
              <a:ahLst/>
              <a:cxnLst>
                <a:cxn ang="0">
                  <a:pos x="0" y="117"/>
                </a:cxn>
                <a:cxn ang="0">
                  <a:pos x="40" y="57"/>
                </a:cxn>
                <a:cxn ang="0">
                  <a:pos x="64" y="49"/>
                </a:cxn>
                <a:cxn ang="0">
                  <a:pos x="92" y="17"/>
                </a:cxn>
                <a:cxn ang="0">
                  <a:pos x="104" y="9"/>
                </a:cxn>
                <a:cxn ang="0">
                  <a:pos x="200" y="5"/>
                </a:cxn>
                <a:cxn ang="0">
                  <a:pos x="260" y="13"/>
                </a:cxn>
                <a:cxn ang="0">
                  <a:pos x="280" y="29"/>
                </a:cxn>
                <a:cxn ang="0">
                  <a:pos x="332" y="41"/>
                </a:cxn>
                <a:cxn ang="0">
                  <a:pos x="404" y="81"/>
                </a:cxn>
                <a:cxn ang="0">
                  <a:pos x="440" y="113"/>
                </a:cxn>
                <a:cxn ang="0">
                  <a:pos x="380" y="173"/>
                </a:cxn>
                <a:cxn ang="0">
                  <a:pos x="164" y="157"/>
                </a:cxn>
                <a:cxn ang="0">
                  <a:pos x="68" y="141"/>
                </a:cxn>
                <a:cxn ang="0">
                  <a:pos x="4" y="117"/>
                </a:cxn>
                <a:cxn ang="0">
                  <a:pos x="0" y="117"/>
                </a:cxn>
              </a:cxnLst>
              <a:rect l="0" t="0" r="r" b="b"/>
              <a:pathLst>
                <a:path w="456" h="173">
                  <a:moveTo>
                    <a:pt x="0" y="117"/>
                  </a:moveTo>
                  <a:cubicBezTo>
                    <a:pt x="22" y="110"/>
                    <a:pt x="20" y="68"/>
                    <a:pt x="40" y="57"/>
                  </a:cubicBezTo>
                  <a:cubicBezTo>
                    <a:pt x="47" y="53"/>
                    <a:pt x="64" y="49"/>
                    <a:pt x="64" y="49"/>
                  </a:cubicBezTo>
                  <a:cubicBezTo>
                    <a:pt x="70" y="24"/>
                    <a:pt x="63" y="36"/>
                    <a:pt x="92" y="17"/>
                  </a:cubicBezTo>
                  <a:cubicBezTo>
                    <a:pt x="96" y="14"/>
                    <a:pt x="104" y="9"/>
                    <a:pt x="104" y="9"/>
                  </a:cubicBezTo>
                  <a:cubicBezTo>
                    <a:pt x="138" y="13"/>
                    <a:pt x="167" y="11"/>
                    <a:pt x="200" y="5"/>
                  </a:cubicBezTo>
                  <a:cubicBezTo>
                    <a:pt x="220" y="7"/>
                    <a:pt x="244" y="0"/>
                    <a:pt x="260" y="13"/>
                  </a:cubicBezTo>
                  <a:cubicBezTo>
                    <a:pt x="280" y="29"/>
                    <a:pt x="255" y="23"/>
                    <a:pt x="280" y="29"/>
                  </a:cubicBezTo>
                  <a:cubicBezTo>
                    <a:pt x="337" y="42"/>
                    <a:pt x="303" y="31"/>
                    <a:pt x="332" y="41"/>
                  </a:cubicBezTo>
                  <a:cubicBezTo>
                    <a:pt x="361" y="70"/>
                    <a:pt x="360" y="74"/>
                    <a:pt x="404" y="81"/>
                  </a:cubicBezTo>
                  <a:cubicBezTo>
                    <a:pt x="422" y="90"/>
                    <a:pt x="426" y="99"/>
                    <a:pt x="440" y="113"/>
                  </a:cubicBezTo>
                  <a:cubicBezTo>
                    <a:pt x="456" y="160"/>
                    <a:pt x="455" y="168"/>
                    <a:pt x="380" y="173"/>
                  </a:cubicBezTo>
                  <a:lnTo>
                    <a:pt x="164" y="157"/>
                  </a:lnTo>
                  <a:cubicBezTo>
                    <a:pt x="115" y="150"/>
                    <a:pt x="95" y="148"/>
                    <a:pt x="68" y="141"/>
                  </a:cubicBezTo>
                  <a:cubicBezTo>
                    <a:pt x="41" y="134"/>
                    <a:pt x="15" y="121"/>
                    <a:pt x="4" y="117"/>
                  </a:cubicBezTo>
                  <a:cubicBezTo>
                    <a:pt x="9" y="102"/>
                    <a:pt x="0" y="129"/>
                    <a:pt x="0" y="117"/>
                  </a:cubicBezTo>
                  <a:close/>
                </a:path>
              </a:pathLst>
            </a:custGeom>
            <a:gradFill rotWithShape="0">
              <a:gsLst>
                <a:gs pos="0">
                  <a:srgbClr val="935101"/>
                </a:gs>
                <a:gs pos="100000">
                  <a:srgbClr val="777777"/>
                </a:gs>
              </a:gsLst>
              <a:lin ang="5400000" scaled="1"/>
            </a:gradFill>
            <a:ln w="9525">
              <a:solidFill>
                <a:schemeClr val="tx1"/>
              </a:solidFill>
              <a:round/>
              <a:headEnd/>
              <a:tailEnd/>
            </a:ln>
            <a:effectLst/>
          </p:spPr>
          <p:txBody>
            <a:bodyPr wrap="none" anchor="ctr"/>
            <a:lstStyle/>
            <a:p>
              <a:endParaRPr lang="en-US" dirty="0"/>
            </a:p>
          </p:txBody>
        </p:sp>
        <p:sp>
          <p:nvSpPr>
            <p:cNvPr id="183405" name="Freeform 109"/>
            <p:cNvSpPr>
              <a:spLocks/>
            </p:cNvSpPr>
            <p:nvPr/>
          </p:nvSpPr>
          <p:spPr bwMode="ltGray">
            <a:xfrm>
              <a:off x="3633788" y="4872038"/>
              <a:ext cx="592137" cy="225425"/>
            </a:xfrm>
            <a:custGeom>
              <a:avLst/>
              <a:gdLst/>
              <a:ahLst/>
              <a:cxnLst>
                <a:cxn ang="0">
                  <a:pos x="5" y="104"/>
                </a:cxn>
                <a:cxn ang="0">
                  <a:pos x="157" y="156"/>
                </a:cxn>
                <a:cxn ang="0">
                  <a:pos x="409" y="140"/>
                </a:cxn>
                <a:cxn ang="0">
                  <a:pos x="369" y="72"/>
                </a:cxn>
                <a:cxn ang="0">
                  <a:pos x="321" y="32"/>
                </a:cxn>
                <a:cxn ang="0">
                  <a:pos x="317" y="20"/>
                </a:cxn>
                <a:cxn ang="0">
                  <a:pos x="273" y="16"/>
                </a:cxn>
                <a:cxn ang="0">
                  <a:pos x="237" y="0"/>
                </a:cxn>
                <a:cxn ang="0">
                  <a:pos x="209" y="8"/>
                </a:cxn>
                <a:cxn ang="0">
                  <a:pos x="197" y="20"/>
                </a:cxn>
                <a:cxn ang="0">
                  <a:pos x="181" y="28"/>
                </a:cxn>
                <a:cxn ang="0">
                  <a:pos x="65" y="40"/>
                </a:cxn>
                <a:cxn ang="0">
                  <a:pos x="29" y="56"/>
                </a:cxn>
                <a:cxn ang="0">
                  <a:pos x="1" y="108"/>
                </a:cxn>
                <a:cxn ang="0">
                  <a:pos x="5" y="104"/>
                </a:cxn>
              </a:cxnLst>
              <a:rect l="0" t="0" r="r" b="b"/>
              <a:pathLst>
                <a:path w="409" h="156">
                  <a:moveTo>
                    <a:pt x="5" y="104"/>
                  </a:moveTo>
                  <a:cubicBezTo>
                    <a:pt x="56" y="121"/>
                    <a:pt x="104" y="145"/>
                    <a:pt x="157" y="156"/>
                  </a:cubicBezTo>
                  <a:cubicBezTo>
                    <a:pt x="255" y="154"/>
                    <a:pt x="321" y="147"/>
                    <a:pt x="409" y="140"/>
                  </a:cubicBezTo>
                  <a:cubicBezTo>
                    <a:pt x="403" y="78"/>
                    <a:pt x="408" y="98"/>
                    <a:pt x="369" y="72"/>
                  </a:cubicBezTo>
                  <a:cubicBezTo>
                    <a:pt x="356" y="52"/>
                    <a:pt x="342" y="42"/>
                    <a:pt x="321" y="32"/>
                  </a:cubicBezTo>
                  <a:cubicBezTo>
                    <a:pt x="320" y="28"/>
                    <a:pt x="321" y="21"/>
                    <a:pt x="317" y="20"/>
                  </a:cubicBezTo>
                  <a:cubicBezTo>
                    <a:pt x="303" y="15"/>
                    <a:pt x="288" y="18"/>
                    <a:pt x="273" y="16"/>
                  </a:cubicBezTo>
                  <a:cubicBezTo>
                    <a:pt x="260" y="14"/>
                    <a:pt x="250" y="4"/>
                    <a:pt x="237" y="0"/>
                  </a:cubicBezTo>
                  <a:cubicBezTo>
                    <a:pt x="228" y="3"/>
                    <a:pt x="217" y="3"/>
                    <a:pt x="209" y="8"/>
                  </a:cubicBezTo>
                  <a:cubicBezTo>
                    <a:pt x="204" y="11"/>
                    <a:pt x="202" y="17"/>
                    <a:pt x="197" y="20"/>
                  </a:cubicBezTo>
                  <a:cubicBezTo>
                    <a:pt x="192" y="23"/>
                    <a:pt x="186" y="25"/>
                    <a:pt x="181" y="28"/>
                  </a:cubicBezTo>
                  <a:cubicBezTo>
                    <a:pt x="139" y="24"/>
                    <a:pt x="107" y="35"/>
                    <a:pt x="65" y="40"/>
                  </a:cubicBezTo>
                  <a:cubicBezTo>
                    <a:pt x="54" y="47"/>
                    <a:pt x="29" y="56"/>
                    <a:pt x="29" y="56"/>
                  </a:cubicBezTo>
                  <a:cubicBezTo>
                    <a:pt x="23" y="75"/>
                    <a:pt x="12" y="91"/>
                    <a:pt x="1" y="108"/>
                  </a:cubicBezTo>
                  <a:cubicBezTo>
                    <a:pt x="0" y="110"/>
                    <a:pt x="4" y="105"/>
                    <a:pt x="5" y="104"/>
                  </a:cubicBezTo>
                  <a:close/>
                </a:path>
              </a:pathLst>
            </a:custGeom>
            <a:gradFill rotWithShape="0">
              <a:gsLst>
                <a:gs pos="0">
                  <a:srgbClr val="935101"/>
                </a:gs>
                <a:gs pos="100000">
                  <a:srgbClr val="777777"/>
                </a:gs>
              </a:gsLst>
              <a:lin ang="5400000" scaled="1"/>
            </a:gradFill>
            <a:ln w="9525" cap="flat" cmpd="sng">
              <a:solidFill>
                <a:schemeClr val="tx1"/>
              </a:solidFill>
              <a:prstDash val="solid"/>
              <a:round/>
              <a:headEnd type="none" w="med" len="med"/>
              <a:tailEnd type="none" w="med" len="med"/>
            </a:ln>
            <a:effectLst/>
          </p:spPr>
          <p:txBody>
            <a:bodyPr wrap="none" anchor="ctr"/>
            <a:lstStyle/>
            <a:p>
              <a:endParaRPr lang="en-US" dirty="0"/>
            </a:p>
          </p:txBody>
        </p:sp>
        <p:sp>
          <p:nvSpPr>
            <p:cNvPr id="183406" name="Freeform 110"/>
            <p:cNvSpPr>
              <a:spLocks/>
            </p:cNvSpPr>
            <p:nvPr/>
          </p:nvSpPr>
          <p:spPr bwMode="ltGray">
            <a:xfrm flipH="1">
              <a:off x="5849938" y="4784725"/>
              <a:ext cx="592137" cy="312738"/>
            </a:xfrm>
            <a:custGeom>
              <a:avLst/>
              <a:gdLst/>
              <a:ahLst/>
              <a:cxnLst>
                <a:cxn ang="0">
                  <a:pos x="5" y="104"/>
                </a:cxn>
                <a:cxn ang="0">
                  <a:pos x="157" y="156"/>
                </a:cxn>
                <a:cxn ang="0">
                  <a:pos x="409" y="140"/>
                </a:cxn>
                <a:cxn ang="0">
                  <a:pos x="369" y="72"/>
                </a:cxn>
                <a:cxn ang="0">
                  <a:pos x="321" y="32"/>
                </a:cxn>
                <a:cxn ang="0">
                  <a:pos x="317" y="20"/>
                </a:cxn>
                <a:cxn ang="0">
                  <a:pos x="273" y="16"/>
                </a:cxn>
                <a:cxn ang="0">
                  <a:pos x="237" y="0"/>
                </a:cxn>
                <a:cxn ang="0">
                  <a:pos x="209" y="8"/>
                </a:cxn>
                <a:cxn ang="0">
                  <a:pos x="197" y="20"/>
                </a:cxn>
                <a:cxn ang="0">
                  <a:pos x="181" y="28"/>
                </a:cxn>
                <a:cxn ang="0">
                  <a:pos x="65" y="40"/>
                </a:cxn>
                <a:cxn ang="0">
                  <a:pos x="29" y="56"/>
                </a:cxn>
                <a:cxn ang="0">
                  <a:pos x="1" y="108"/>
                </a:cxn>
                <a:cxn ang="0">
                  <a:pos x="5" y="104"/>
                </a:cxn>
              </a:cxnLst>
              <a:rect l="0" t="0" r="r" b="b"/>
              <a:pathLst>
                <a:path w="409" h="156">
                  <a:moveTo>
                    <a:pt x="5" y="104"/>
                  </a:moveTo>
                  <a:cubicBezTo>
                    <a:pt x="56" y="121"/>
                    <a:pt x="104" y="145"/>
                    <a:pt x="157" y="156"/>
                  </a:cubicBezTo>
                  <a:cubicBezTo>
                    <a:pt x="255" y="154"/>
                    <a:pt x="321" y="147"/>
                    <a:pt x="409" y="140"/>
                  </a:cubicBezTo>
                  <a:cubicBezTo>
                    <a:pt x="403" y="78"/>
                    <a:pt x="408" y="98"/>
                    <a:pt x="369" y="72"/>
                  </a:cubicBezTo>
                  <a:cubicBezTo>
                    <a:pt x="356" y="52"/>
                    <a:pt x="342" y="42"/>
                    <a:pt x="321" y="32"/>
                  </a:cubicBezTo>
                  <a:cubicBezTo>
                    <a:pt x="320" y="28"/>
                    <a:pt x="321" y="21"/>
                    <a:pt x="317" y="20"/>
                  </a:cubicBezTo>
                  <a:cubicBezTo>
                    <a:pt x="303" y="15"/>
                    <a:pt x="288" y="18"/>
                    <a:pt x="273" y="16"/>
                  </a:cubicBezTo>
                  <a:cubicBezTo>
                    <a:pt x="260" y="14"/>
                    <a:pt x="250" y="4"/>
                    <a:pt x="237" y="0"/>
                  </a:cubicBezTo>
                  <a:cubicBezTo>
                    <a:pt x="228" y="3"/>
                    <a:pt x="217" y="3"/>
                    <a:pt x="209" y="8"/>
                  </a:cubicBezTo>
                  <a:cubicBezTo>
                    <a:pt x="204" y="11"/>
                    <a:pt x="202" y="17"/>
                    <a:pt x="197" y="20"/>
                  </a:cubicBezTo>
                  <a:cubicBezTo>
                    <a:pt x="192" y="23"/>
                    <a:pt x="186" y="25"/>
                    <a:pt x="181" y="28"/>
                  </a:cubicBezTo>
                  <a:cubicBezTo>
                    <a:pt x="139" y="24"/>
                    <a:pt x="107" y="35"/>
                    <a:pt x="65" y="40"/>
                  </a:cubicBezTo>
                  <a:cubicBezTo>
                    <a:pt x="54" y="47"/>
                    <a:pt x="29" y="56"/>
                    <a:pt x="29" y="56"/>
                  </a:cubicBezTo>
                  <a:cubicBezTo>
                    <a:pt x="23" y="75"/>
                    <a:pt x="12" y="91"/>
                    <a:pt x="1" y="108"/>
                  </a:cubicBezTo>
                  <a:cubicBezTo>
                    <a:pt x="0" y="110"/>
                    <a:pt x="4" y="105"/>
                    <a:pt x="5" y="104"/>
                  </a:cubicBezTo>
                  <a:close/>
                </a:path>
              </a:pathLst>
            </a:custGeom>
            <a:gradFill rotWithShape="0">
              <a:gsLst>
                <a:gs pos="0">
                  <a:srgbClr val="935101"/>
                </a:gs>
                <a:gs pos="100000">
                  <a:srgbClr val="777777"/>
                </a:gs>
              </a:gsLst>
              <a:lin ang="5400000" scaled="1"/>
            </a:gradFill>
            <a:ln w="9525" cap="flat" cmpd="sng">
              <a:solidFill>
                <a:schemeClr val="tx1"/>
              </a:solidFill>
              <a:prstDash val="solid"/>
              <a:round/>
              <a:headEnd type="none" w="med" len="med"/>
              <a:tailEnd type="none" w="med" len="med"/>
            </a:ln>
            <a:effectLst/>
          </p:spPr>
          <p:txBody>
            <a:bodyPr wrap="none" anchor="ctr"/>
            <a:lstStyle/>
            <a:p>
              <a:endParaRPr lang="en-US" dirty="0"/>
            </a:p>
          </p:txBody>
        </p:sp>
        <p:sp>
          <p:nvSpPr>
            <p:cNvPr id="183407" name="Freeform 111"/>
            <p:cNvSpPr>
              <a:spLocks/>
            </p:cNvSpPr>
            <p:nvPr/>
          </p:nvSpPr>
          <p:spPr bwMode="ltGray">
            <a:xfrm>
              <a:off x="4976813" y="4883150"/>
              <a:ext cx="658812" cy="227013"/>
            </a:xfrm>
            <a:custGeom>
              <a:avLst/>
              <a:gdLst/>
              <a:ahLst/>
              <a:cxnLst>
                <a:cxn ang="0">
                  <a:pos x="16" y="98"/>
                </a:cxn>
                <a:cxn ang="0">
                  <a:pos x="164" y="154"/>
                </a:cxn>
                <a:cxn ang="0">
                  <a:pos x="424" y="138"/>
                </a:cxn>
                <a:cxn ang="0">
                  <a:pos x="452" y="114"/>
                </a:cxn>
                <a:cxn ang="0">
                  <a:pos x="424" y="66"/>
                </a:cxn>
                <a:cxn ang="0">
                  <a:pos x="308" y="30"/>
                </a:cxn>
                <a:cxn ang="0">
                  <a:pos x="272" y="14"/>
                </a:cxn>
                <a:cxn ang="0">
                  <a:pos x="192" y="10"/>
                </a:cxn>
                <a:cxn ang="0">
                  <a:pos x="160" y="26"/>
                </a:cxn>
                <a:cxn ang="0">
                  <a:pos x="108" y="38"/>
                </a:cxn>
                <a:cxn ang="0">
                  <a:pos x="124" y="30"/>
                </a:cxn>
                <a:cxn ang="0">
                  <a:pos x="92" y="38"/>
                </a:cxn>
                <a:cxn ang="0">
                  <a:pos x="52" y="58"/>
                </a:cxn>
                <a:cxn ang="0">
                  <a:pos x="32" y="70"/>
                </a:cxn>
                <a:cxn ang="0">
                  <a:pos x="16" y="98"/>
                </a:cxn>
              </a:cxnLst>
              <a:rect l="0" t="0" r="r" b="b"/>
              <a:pathLst>
                <a:path w="454" h="159">
                  <a:moveTo>
                    <a:pt x="16" y="98"/>
                  </a:moveTo>
                  <a:cubicBezTo>
                    <a:pt x="49" y="131"/>
                    <a:pt x="120" y="147"/>
                    <a:pt x="164" y="154"/>
                  </a:cubicBezTo>
                  <a:cubicBezTo>
                    <a:pt x="247" y="152"/>
                    <a:pt x="342" y="159"/>
                    <a:pt x="424" y="138"/>
                  </a:cubicBezTo>
                  <a:cubicBezTo>
                    <a:pt x="438" y="129"/>
                    <a:pt x="447" y="130"/>
                    <a:pt x="452" y="114"/>
                  </a:cubicBezTo>
                  <a:cubicBezTo>
                    <a:pt x="446" y="79"/>
                    <a:pt x="454" y="96"/>
                    <a:pt x="424" y="66"/>
                  </a:cubicBezTo>
                  <a:cubicBezTo>
                    <a:pt x="380" y="22"/>
                    <a:pt x="381" y="34"/>
                    <a:pt x="308" y="30"/>
                  </a:cubicBezTo>
                  <a:cubicBezTo>
                    <a:pt x="295" y="26"/>
                    <a:pt x="285" y="18"/>
                    <a:pt x="272" y="14"/>
                  </a:cubicBezTo>
                  <a:cubicBezTo>
                    <a:pt x="231" y="28"/>
                    <a:pt x="238" y="0"/>
                    <a:pt x="192" y="10"/>
                  </a:cubicBezTo>
                  <a:cubicBezTo>
                    <a:pt x="184" y="15"/>
                    <a:pt x="168" y="20"/>
                    <a:pt x="160" y="26"/>
                  </a:cubicBezTo>
                  <a:cubicBezTo>
                    <a:pt x="156" y="29"/>
                    <a:pt x="108" y="34"/>
                    <a:pt x="108" y="38"/>
                  </a:cubicBezTo>
                  <a:cubicBezTo>
                    <a:pt x="102" y="35"/>
                    <a:pt x="128" y="36"/>
                    <a:pt x="124" y="30"/>
                  </a:cubicBezTo>
                  <a:cubicBezTo>
                    <a:pt x="122" y="26"/>
                    <a:pt x="96" y="39"/>
                    <a:pt x="92" y="38"/>
                  </a:cubicBezTo>
                  <a:cubicBezTo>
                    <a:pt x="76" y="40"/>
                    <a:pt x="63" y="47"/>
                    <a:pt x="52" y="58"/>
                  </a:cubicBezTo>
                  <a:cubicBezTo>
                    <a:pt x="45" y="65"/>
                    <a:pt x="32" y="70"/>
                    <a:pt x="32" y="70"/>
                  </a:cubicBezTo>
                  <a:cubicBezTo>
                    <a:pt x="31" y="72"/>
                    <a:pt x="0" y="114"/>
                    <a:pt x="16" y="98"/>
                  </a:cubicBezTo>
                  <a:close/>
                </a:path>
              </a:pathLst>
            </a:custGeom>
            <a:gradFill rotWithShape="0">
              <a:gsLst>
                <a:gs pos="0">
                  <a:srgbClr val="935101"/>
                </a:gs>
                <a:gs pos="100000">
                  <a:srgbClr val="777777"/>
                </a:gs>
              </a:gsLst>
              <a:lin ang="5400000" scaled="1"/>
            </a:gradFill>
            <a:ln w="9525" cap="flat" cmpd="sng">
              <a:solidFill>
                <a:schemeClr val="tx1"/>
              </a:solidFill>
              <a:prstDash val="solid"/>
              <a:round/>
              <a:headEnd type="none" w="med" len="med"/>
              <a:tailEnd type="none" w="med" len="med"/>
            </a:ln>
            <a:effectLst/>
          </p:spPr>
          <p:txBody>
            <a:bodyPr wrap="none" anchor="ctr"/>
            <a:lstStyle/>
            <a:p>
              <a:endParaRPr lang="en-US" dirty="0"/>
            </a:p>
          </p:txBody>
        </p:sp>
        <p:sp>
          <p:nvSpPr>
            <p:cNvPr id="183408" name="Freeform 112"/>
            <p:cNvSpPr>
              <a:spLocks/>
            </p:cNvSpPr>
            <p:nvPr/>
          </p:nvSpPr>
          <p:spPr bwMode="gray">
            <a:xfrm flipH="1">
              <a:off x="5186363" y="4541838"/>
              <a:ext cx="1212850" cy="468312"/>
            </a:xfrm>
            <a:custGeom>
              <a:avLst/>
              <a:gdLst/>
              <a:ahLst/>
              <a:cxnLst>
                <a:cxn ang="0">
                  <a:pos x="46" y="128"/>
                </a:cxn>
                <a:cxn ang="0">
                  <a:pos x="55" y="173"/>
                </a:cxn>
                <a:cxn ang="0">
                  <a:pos x="109" y="191"/>
                </a:cxn>
                <a:cxn ang="0">
                  <a:pos x="237" y="219"/>
                </a:cxn>
                <a:cxn ang="0">
                  <a:pos x="537" y="264"/>
                </a:cxn>
                <a:cxn ang="0">
                  <a:pos x="709" y="264"/>
                </a:cxn>
                <a:cxn ang="0">
                  <a:pos x="764" y="155"/>
                </a:cxn>
                <a:cxn ang="0">
                  <a:pos x="682" y="100"/>
                </a:cxn>
                <a:cxn ang="0">
                  <a:pos x="428" y="28"/>
                </a:cxn>
                <a:cxn ang="0">
                  <a:pos x="273" y="37"/>
                </a:cxn>
                <a:cxn ang="0">
                  <a:pos x="155" y="28"/>
                </a:cxn>
                <a:cxn ang="0">
                  <a:pos x="137" y="9"/>
                </a:cxn>
                <a:cxn ang="0">
                  <a:pos x="100" y="0"/>
                </a:cxn>
                <a:cxn ang="0">
                  <a:pos x="55" y="9"/>
                </a:cxn>
                <a:cxn ang="0">
                  <a:pos x="55" y="146"/>
                </a:cxn>
                <a:cxn ang="0">
                  <a:pos x="46" y="128"/>
                </a:cxn>
              </a:cxnLst>
              <a:rect l="0" t="0" r="r" b="b"/>
              <a:pathLst>
                <a:path w="764" h="295">
                  <a:moveTo>
                    <a:pt x="46" y="128"/>
                  </a:moveTo>
                  <a:cubicBezTo>
                    <a:pt x="49" y="143"/>
                    <a:pt x="44" y="162"/>
                    <a:pt x="55" y="173"/>
                  </a:cubicBezTo>
                  <a:cubicBezTo>
                    <a:pt x="68" y="186"/>
                    <a:pt x="91" y="185"/>
                    <a:pt x="109" y="191"/>
                  </a:cubicBezTo>
                  <a:cubicBezTo>
                    <a:pt x="150" y="205"/>
                    <a:pt x="195" y="204"/>
                    <a:pt x="237" y="219"/>
                  </a:cubicBezTo>
                  <a:cubicBezTo>
                    <a:pt x="313" y="295"/>
                    <a:pt x="437" y="260"/>
                    <a:pt x="537" y="264"/>
                  </a:cubicBezTo>
                  <a:cubicBezTo>
                    <a:pt x="610" y="274"/>
                    <a:pt x="638" y="288"/>
                    <a:pt x="709" y="264"/>
                  </a:cubicBezTo>
                  <a:cubicBezTo>
                    <a:pt x="744" y="231"/>
                    <a:pt x="753" y="200"/>
                    <a:pt x="764" y="155"/>
                  </a:cubicBezTo>
                  <a:cubicBezTo>
                    <a:pt x="750" y="98"/>
                    <a:pt x="739" y="111"/>
                    <a:pt x="682" y="100"/>
                  </a:cubicBezTo>
                  <a:cubicBezTo>
                    <a:pt x="610" y="52"/>
                    <a:pt x="513" y="39"/>
                    <a:pt x="428" y="28"/>
                  </a:cubicBezTo>
                  <a:cubicBezTo>
                    <a:pt x="376" y="11"/>
                    <a:pt x="324" y="20"/>
                    <a:pt x="273" y="37"/>
                  </a:cubicBezTo>
                  <a:cubicBezTo>
                    <a:pt x="234" y="34"/>
                    <a:pt x="194" y="36"/>
                    <a:pt x="155" y="28"/>
                  </a:cubicBezTo>
                  <a:cubicBezTo>
                    <a:pt x="146" y="26"/>
                    <a:pt x="145" y="13"/>
                    <a:pt x="137" y="9"/>
                  </a:cubicBezTo>
                  <a:cubicBezTo>
                    <a:pt x="126" y="3"/>
                    <a:pt x="112" y="3"/>
                    <a:pt x="100" y="0"/>
                  </a:cubicBezTo>
                  <a:cubicBezTo>
                    <a:pt x="85" y="3"/>
                    <a:pt x="69" y="3"/>
                    <a:pt x="55" y="9"/>
                  </a:cubicBezTo>
                  <a:cubicBezTo>
                    <a:pt x="0" y="33"/>
                    <a:pt x="55" y="106"/>
                    <a:pt x="55" y="146"/>
                  </a:cubicBezTo>
                  <a:cubicBezTo>
                    <a:pt x="55" y="153"/>
                    <a:pt x="49" y="134"/>
                    <a:pt x="46" y="128"/>
                  </a:cubicBezTo>
                  <a:close/>
                </a:path>
              </a:pathLst>
            </a:custGeom>
            <a:gradFill rotWithShape="0">
              <a:gsLst>
                <a:gs pos="0">
                  <a:srgbClr val="5F5F5F"/>
                </a:gs>
                <a:gs pos="100000">
                  <a:srgbClr val="5F5F5F">
                    <a:gamma/>
                    <a:tint val="39216"/>
                    <a:invGamma/>
                  </a:srgbClr>
                </a:gs>
              </a:gsLst>
              <a:lin ang="18900000" scaled="1"/>
            </a:gradFill>
            <a:ln w="9525" cap="flat" cmpd="sng">
              <a:solidFill>
                <a:schemeClr val="tx1"/>
              </a:solidFill>
              <a:prstDash val="solid"/>
              <a:round/>
              <a:headEnd/>
              <a:tailEnd/>
            </a:ln>
            <a:effectLst/>
          </p:spPr>
          <p:txBody>
            <a:bodyPr wrap="none" anchor="ctr"/>
            <a:lstStyle/>
            <a:p>
              <a:endParaRPr lang="en-US" dirty="0"/>
            </a:p>
          </p:txBody>
        </p:sp>
        <p:sp>
          <p:nvSpPr>
            <p:cNvPr id="183409" name="Freeform 113"/>
            <p:cNvSpPr>
              <a:spLocks/>
            </p:cNvSpPr>
            <p:nvPr/>
          </p:nvSpPr>
          <p:spPr bwMode="gray">
            <a:xfrm>
              <a:off x="2822575" y="4533900"/>
              <a:ext cx="1212850" cy="468313"/>
            </a:xfrm>
            <a:custGeom>
              <a:avLst/>
              <a:gdLst/>
              <a:ahLst/>
              <a:cxnLst>
                <a:cxn ang="0">
                  <a:pos x="46" y="128"/>
                </a:cxn>
                <a:cxn ang="0">
                  <a:pos x="55" y="173"/>
                </a:cxn>
                <a:cxn ang="0">
                  <a:pos x="109" y="191"/>
                </a:cxn>
                <a:cxn ang="0">
                  <a:pos x="237" y="219"/>
                </a:cxn>
                <a:cxn ang="0">
                  <a:pos x="537" y="264"/>
                </a:cxn>
                <a:cxn ang="0">
                  <a:pos x="709" y="264"/>
                </a:cxn>
                <a:cxn ang="0">
                  <a:pos x="764" y="155"/>
                </a:cxn>
                <a:cxn ang="0">
                  <a:pos x="682" y="100"/>
                </a:cxn>
                <a:cxn ang="0">
                  <a:pos x="428" y="28"/>
                </a:cxn>
                <a:cxn ang="0">
                  <a:pos x="273" y="37"/>
                </a:cxn>
                <a:cxn ang="0">
                  <a:pos x="155" y="28"/>
                </a:cxn>
                <a:cxn ang="0">
                  <a:pos x="137" y="9"/>
                </a:cxn>
                <a:cxn ang="0">
                  <a:pos x="100" y="0"/>
                </a:cxn>
                <a:cxn ang="0">
                  <a:pos x="55" y="9"/>
                </a:cxn>
                <a:cxn ang="0">
                  <a:pos x="55" y="146"/>
                </a:cxn>
                <a:cxn ang="0">
                  <a:pos x="46" y="128"/>
                </a:cxn>
              </a:cxnLst>
              <a:rect l="0" t="0" r="r" b="b"/>
              <a:pathLst>
                <a:path w="764" h="295">
                  <a:moveTo>
                    <a:pt x="46" y="128"/>
                  </a:moveTo>
                  <a:cubicBezTo>
                    <a:pt x="49" y="143"/>
                    <a:pt x="44" y="162"/>
                    <a:pt x="55" y="173"/>
                  </a:cubicBezTo>
                  <a:cubicBezTo>
                    <a:pt x="68" y="186"/>
                    <a:pt x="91" y="185"/>
                    <a:pt x="109" y="191"/>
                  </a:cubicBezTo>
                  <a:cubicBezTo>
                    <a:pt x="150" y="205"/>
                    <a:pt x="195" y="204"/>
                    <a:pt x="237" y="219"/>
                  </a:cubicBezTo>
                  <a:cubicBezTo>
                    <a:pt x="313" y="295"/>
                    <a:pt x="437" y="260"/>
                    <a:pt x="537" y="264"/>
                  </a:cubicBezTo>
                  <a:cubicBezTo>
                    <a:pt x="610" y="274"/>
                    <a:pt x="638" y="288"/>
                    <a:pt x="709" y="264"/>
                  </a:cubicBezTo>
                  <a:cubicBezTo>
                    <a:pt x="744" y="231"/>
                    <a:pt x="753" y="200"/>
                    <a:pt x="764" y="155"/>
                  </a:cubicBezTo>
                  <a:cubicBezTo>
                    <a:pt x="750" y="98"/>
                    <a:pt x="739" y="111"/>
                    <a:pt x="682" y="100"/>
                  </a:cubicBezTo>
                  <a:cubicBezTo>
                    <a:pt x="610" y="52"/>
                    <a:pt x="513" y="39"/>
                    <a:pt x="428" y="28"/>
                  </a:cubicBezTo>
                  <a:cubicBezTo>
                    <a:pt x="376" y="11"/>
                    <a:pt x="324" y="20"/>
                    <a:pt x="273" y="37"/>
                  </a:cubicBezTo>
                  <a:cubicBezTo>
                    <a:pt x="234" y="34"/>
                    <a:pt x="194" y="36"/>
                    <a:pt x="155" y="28"/>
                  </a:cubicBezTo>
                  <a:cubicBezTo>
                    <a:pt x="146" y="26"/>
                    <a:pt x="145" y="13"/>
                    <a:pt x="137" y="9"/>
                  </a:cubicBezTo>
                  <a:cubicBezTo>
                    <a:pt x="126" y="3"/>
                    <a:pt x="112" y="3"/>
                    <a:pt x="100" y="0"/>
                  </a:cubicBezTo>
                  <a:cubicBezTo>
                    <a:pt x="85" y="3"/>
                    <a:pt x="69" y="3"/>
                    <a:pt x="55" y="9"/>
                  </a:cubicBezTo>
                  <a:cubicBezTo>
                    <a:pt x="0" y="33"/>
                    <a:pt x="55" y="106"/>
                    <a:pt x="55" y="146"/>
                  </a:cubicBezTo>
                  <a:cubicBezTo>
                    <a:pt x="55" y="153"/>
                    <a:pt x="49" y="134"/>
                    <a:pt x="46" y="128"/>
                  </a:cubicBezTo>
                  <a:close/>
                </a:path>
              </a:pathLst>
            </a:custGeom>
            <a:gradFill rotWithShape="0">
              <a:gsLst>
                <a:gs pos="0">
                  <a:srgbClr val="5F5F5F"/>
                </a:gs>
                <a:gs pos="100000">
                  <a:srgbClr val="5F5F5F">
                    <a:gamma/>
                    <a:tint val="39216"/>
                    <a:invGamma/>
                  </a:srgbClr>
                </a:gs>
              </a:gsLst>
              <a:lin ang="18900000" scaled="1"/>
            </a:gradFill>
            <a:ln w="9525" cap="flat" cmpd="sng">
              <a:solidFill>
                <a:schemeClr val="tx1"/>
              </a:solidFill>
              <a:prstDash val="solid"/>
              <a:round/>
              <a:headEnd/>
              <a:tailEnd/>
            </a:ln>
            <a:effectLst/>
          </p:spPr>
          <p:txBody>
            <a:bodyPr wrap="none" anchor="ctr"/>
            <a:lstStyle/>
            <a:p>
              <a:endParaRPr lang="en-US" dirty="0"/>
            </a:p>
          </p:txBody>
        </p:sp>
        <p:sp>
          <p:nvSpPr>
            <p:cNvPr id="183411" name="Text Box 115"/>
            <p:cNvSpPr txBox="1">
              <a:spLocks noChangeArrowheads="1"/>
            </p:cNvSpPr>
            <p:nvPr/>
          </p:nvSpPr>
          <p:spPr bwMode="gray">
            <a:xfrm>
              <a:off x="2009775" y="1752600"/>
              <a:ext cx="5124450" cy="579438"/>
            </a:xfrm>
            <a:prstGeom prst="rect">
              <a:avLst/>
            </a:prstGeom>
            <a:noFill/>
            <a:ln w="9525">
              <a:noFill/>
              <a:miter lim="800000"/>
              <a:headEnd/>
              <a:tailEnd/>
            </a:ln>
            <a:effectLst/>
          </p:spPr>
          <p:txBody>
            <a:bodyPr anchor="ctr">
              <a:spAutoFit/>
            </a:bodyPr>
            <a:lstStyle/>
            <a:p>
              <a:pPr>
                <a:lnSpc>
                  <a:spcPct val="100000"/>
                </a:lnSpc>
                <a:spcBef>
                  <a:spcPct val="50000"/>
                </a:spcBef>
              </a:pPr>
              <a:r>
                <a:rPr lang="en-US" sz="3200" u="sng" dirty="0">
                  <a:solidFill>
                    <a:srgbClr val="FF0000"/>
                  </a:solidFill>
                </a:rPr>
                <a:t>It Depends on Risk</a:t>
              </a:r>
              <a:endParaRPr lang="en-US" sz="3200" dirty="0">
                <a:solidFill>
                  <a:srgbClr val="FF0000"/>
                </a:solidFill>
              </a:endParaRPr>
            </a:p>
          </p:txBody>
        </p:sp>
        <p:sp>
          <p:nvSpPr>
            <p:cNvPr id="183412" name="Text Box 116"/>
            <p:cNvSpPr txBox="1">
              <a:spLocks noChangeArrowheads="1"/>
            </p:cNvSpPr>
            <p:nvPr/>
          </p:nvSpPr>
          <p:spPr bwMode="auto">
            <a:xfrm>
              <a:off x="3886200" y="5715000"/>
              <a:ext cx="1143000" cy="539750"/>
            </a:xfrm>
            <a:prstGeom prst="rect">
              <a:avLst/>
            </a:prstGeom>
            <a:solidFill>
              <a:schemeClr val="tx1"/>
            </a:solidFill>
            <a:ln w="12700">
              <a:solidFill>
                <a:srgbClr val="000000"/>
              </a:solidFill>
              <a:miter lim="800000"/>
              <a:headEnd/>
              <a:tailEnd/>
            </a:ln>
            <a:effectLst/>
          </p:spPr>
          <p:txBody>
            <a:bodyPr lIns="90488" tIns="44450" rIns="90488" bIns="44450">
              <a:spAutoFit/>
            </a:bodyPr>
            <a:lstStyle/>
            <a:p>
              <a:pPr>
                <a:spcBef>
                  <a:spcPct val="50000"/>
                </a:spcBef>
              </a:pPr>
              <a:r>
                <a:rPr lang="en-US" sz="3200" dirty="0">
                  <a:solidFill>
                    <a:srgbClr val="FF0000"/>
                  </a:solidFill>
                </a:rPr>
                <a:t>BUT</a:t>
              </a:r>
            </a:p>
          </p:txBody>
        </p:sp>
        <p:sp>
          <p:nvSpPr>
            <p:cNvPr id="183414" name="Text Box 118"/>
            <p:cNvSpPr txBox="1">
              <a:spLocks noChangeArrowheads="1"/>
            </p:cNvSpPr>
            <p:nvPr/>
          </p:nvSpPr>
          <p:spPr bwMode="auto">
            <a:xfrm>
              <a:off x="2735263" y="2971800"/>
              <a:ext cx="3671887" cy="912813"/>
            </a:xfrm>
            <a:prstGeom prst="rect">
              <a:avLst/>
            </a:prstGeom>
            <a:noFill/>
            <a:ln w="12700">
              <a:noFill/>
              <a:miter lim="800000"/>
              <a:headEnd/>
              <a:tailEnd/>
            </a:ln>
            <a:effectLst/>
          </p:spPr>
          <p:txBody>
            <a:bodyPr lIns="90488" tIns="44450" rIns="90488" bIns="44450">
              <a:spAutoFit/>
            </a:bodyPr>
            <a:lstStyle/>
            <a:p>
              <a:pPr>
                <a:lnSpc>
                  <a:spcPct val="100000"/>
                </a:lnSpc>
                <a:spcBef>
                  <a:spcPct val="50000"/>
                </a:spcBef>
              </a:pPr>
              <a:r>
                <a:rPr lang="en-US" sz="1800" dirty="0">
                  <a:solidFill>
                    <a:srgbClr val="0033CC"/>
                  </a:solidFill>
                </a:rPr>
                <a:t>A Makeshift Bridge is Good Enough If You Need To Cross a Meandering Shallow Stream</a:t>
              </a:r>
              <a:endParaRPr lang="en-US" sz="1600" dirty="0">
                <a:solidFill>
                  <a:srgbClr val="0033CC"/>
                </a:solidFill>
              </a:endParaRPr>
            </a:p>
          </p:txBody>
        </p:sp>
        <p:sp>
          <p:nvSpPr>
            <p:cNvPr id="183415" name="Text Box 119"/>
            <p:cNvSpPr txBox="1">
              <a:spLocks noChangeArrowheads="1"/>
            </p:cNvSpPr>
            <p:nvPr/>
          </p:nvSpPr>
          <p:spPr bwMode="auto">
            <a:xfrm>
              <a:off x="4224338" y="3962400"/>
              <a:ext cx="685800" cy="192088"/>
            </a:xfrm>
            <a:prstGeom prst="rect">
              <a:avLst/>
            </a:prstGeom>
            <a:solidFill>
              <a:schemeClr val="tx2"/>
            </a:solidFill>
            <a:ln w="12700">
              <a:noFill/>
              <a:miter lim="800000"/>
              <a:headEnd/>
              <a:tailEnd/>
            </a:ln>
            <a:effectLst/>
          </p:spPr>
          <p:txBody>
            <a:bodyPr lIns="0" tIns="0" rIns="0" bIns="0">
              <a:spAutoFit/>
            </a:bodyPr>
            <a:lstStyle/>
            <a:p>
              <a:r>
                <a:rPr lang="en-US" sz="1400" dirty="0">
                  <a:solidFill>
                    <a:schemeClr val="bg1"/>
                  </a:solidFill>
                </a:rPr>
                <a:t>M&amp;S</a:t>
              </a:r>
            </a:p>
          </p:txBody>
        </p:sp>
        <p:sp>
          <p:nvSpPr>
            <p:cNvPr id="116" name="Text Box 13"/>
            <p:cNvSpPr txBox="1">
              <a:spLocks noChangeArrowheads="1"/>
            </p:cNvSpPr>
            <p:nvPr/>
          </p:nvSpPr>
          <p:spPr bwMode="ltGray">
            <a:xfrm>
              <a:off x="537661" y="4043363"/>
              <a:ext cx="1327150" cy="366712"/>
            </a:xfrm>
            <a:prstGeom prst="rect">
              <a:avLst/>
            </a:prstGeom>
            <a:noFill/>
            <a:ln w="9525">
              <a:noFill/>
              <a:miter lim="800000"/>
              <a:headEnd/>
              <a:tailEnd/>
            </a:ln>
            <a:effectLst/>
          </p:spPr>
          <p:txBody>
            <a:bodyPr wrap="none">
              <a:spAutoFit/>
            </a:bodyPr>
            <a:lstStyle/>
            <a:p>
              <a:pPr>
                <a:lnSpc>
                  <a:spcPct val="100000"/>
                </a:lnSpc>
              </a:pPr>
              <a:r>
                <a:rPr lang="en-US" sz="1800" dirty="0">
                  <a:solidFill>
                    <a:srgbClr val="FFFF66"/>
                  </a:solidFill>
                </a:rPr>
                <a:t>PROBLEM</a:t>
              </a:r>
            </a:p>
          </p:txBody>
        </p:sp>
        <p:sp>
          <p:nvSpPr>
            <p:cNvPr id="117" name="Text Box 14"/>
            <p:cNvSpPr txBox="1">
              <a:spLocks noChangeArrowheads="1"/>
            </p:cNvSpPr>
            <p:nvPr/>
          </p:nvSpPr>
          <p:spPr bwMode="ltGray">
            <a:xfrm>
              <a:off x="7383463" y="3984625"/>
              <a:ext cx="1381125" cy="549275"/>
            </a:xfrm>
            <a:prstGeom prst="rect">
              <a:avLst/>
            </a:prstGeom>
            <a:noFill/>
            <a:ln w="9525">
              <a:noFill/>
              <a:miter lim="800000"/>
              <a:headEnd/>
              <a:tailEnd/>
            </a:ln>
            <a:effectLst/>
          </p:spPr>
          <p:txBody>
            <a:bodyPr lIns="0" tIns="0" rIns="0" bIns="0">
              <a:spAutoFit/>
            </a:bodyPr>
            <a:lstStyle/>
            <a:p>
              <a:pPr>
                <a:lnSpc>
                  <a:spcPct val="100000"/>
                </a:lnSpc>
              </a:pPr>
              <a:r>
                <a:rPr lang="en-US" sz="1800" dirty="0">
                  <a:solidFill>
                    <a:srgbClr val="FFFF66"/>
                  </a:solidFill>
                </a:rPr>
                <a:t>CREDIBLE</a:t>
              </a:r>
            </a:p>
            <a:p>
              <a:pPr>
                <a:lnSpc>
                  <a:spcPct val="100000"/>
                </a:lnSpc>
              </a:pPr>
              <a:r>
                <a:rPr lang="en-US" sz="1800" dirty="0">
                  <a:solidFill>
                    <a:srgbClr val="FFFF66"/>
                  </a:solidFill>
                </a:rPr>
                <a:t>SOLUTION</a:t>
              </a:r>
            </a:p>
          </p:txBody>
        </p:sp>
      </p:grpSp>
      <p:sp>
        <p:nvSpPr>
          <p:cNvPr id="118" name="Title 1">
            <a:extLst>
              <a:ext uri="{FF2B5EF4-FFF2-40B4-BE49-F238E27FC236}">
                <a16:creationId xmlns:a16="http://schemas.microsoft.com/office/drawing/2014/main" id="{065D0703-3705-06DA-05D1-3EE42A165A04}"/>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How Much Credibility</a:t>
            </a:r>
            <a:br>
              <a:rPr lang="en-US" dirty="0"/>
            </a:br>
            <a:r>
              <a:rPr lang="en-US" dirty="0"/>
              <a:t>Is “Enough”?</a:t>
            </a:r>
          </a:p>
        </p:txBody>
      </p:sp>
      <p:sp>
        <p:nvSpPr>
          <p:cNvPr id="3" name="Slide Number Placeholder 2">
            <a:extLst>
              <a:ext uri="{FF2B5EF4-FFF2-40B4-BE49-F238E27FC236}">
                <a16:creationId xmlns:a16="http://schemas.microsoft.com/office/drawing/2014/main" id="{332A266D-A75B-8334-704B-ED29BAFE8D58}"/>
              </a:ext>
            </a:extLst>
          </p:cNvPr>
          <p:cNvSpPr>
            <a:spLocks noGrp="1"/>
          </p:cNvSpPr>
          <p:nvPr>
            <p:ph type="sldNum" sz="quarter" idx="12"/>
          </p:nvPr>
        </p:nvSpPr>
        <p:spPr/>
        <p:txBody>
          <a:bodyPr/>
          <a:lstStyle/>
          <a:p>
            <a:fld id="{C1DA28E7-6C27-414B-9E47-196AFE27788E}" type="slidenum">
              <a:rPr lang="en-US" smtClean="0"/>
              <a:t>5</a:t>
            </a:fld>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CA62046-00AC-4E55-BC94-68010EAFB289}"/>
              </a:ext>
            </a:extLst>
          </p:cNvPr>
          <p:cNvSpPr>
            <a:spLocks noGrp="1"/>
          </p:cNvSpPr>
          <p:nvPr>
            <p:ph type="sldNum" sz="quarter" idx="12"/>
          </p:nvPr>
        </p:nvSpPr>
        <p:spPr/>
        <p:txBody>
          <a:bodyPr/>
          <a:lstStyle/>
          <a:p>
            <a:fld id="{C1DA28E7-6C27-414B-9E47-196AFE27788E}" type="slidenum">
              <a:rPr lang="en-US" smtClean="0"/>
              <a:t>50</a:t>
            </a:fld>
            <a:endParaRPr lang="en-US" dirty="0"/>
          </a:p>
        </p:txBody>
      </p:sp>
      <p:grpSp>
        <p:nvGrpSpPr>
          <p:cNvPr id="2" name="Group 4"/>
          <p:cNvGrpSpPr>
            <a:grpSpLocks noChangeAspect="1"/>
          </p:cNvGrpSpPr>
          <p:nvPr/>
        </p:nvGrpSpPr>
        <p:grpSpPr bwMode="auto">
          <a:xfrm>
            <a:off x="3505200" y="4104849"/>
            <a:ext cx="2133600" cy="1368851"/>
            <a:chOff x="1392" y="1296"/>
            <a:chExt cx="480" cy="480"/>
          </a:xfrm>
        </p:grpSpPr>
        <p:sp>
          <p:nvSpPr>
            <p:cNvPr id="552965" name="Oval 5"/>
            <p:cNvSpPr>
              <a:spLocks noChangeArrowheads="1"/>
            </p:cNvSpPr>
            <p:nvPr/>
          </p:nvSpPr>
          <p:spPr bwMode="ltGray">
            <a:xfrm>
              <a:off x="1392" y="1296"/>
              <a:ext cx="480" cy="48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dirty="0"/>
            </a:p>
          </p:txBody>
        </p:sp>
        <p:graphicFrame>
          <p:nvGraphicFramePr>
            <p:cNvPr id="552966" name="Object 6"/>
            <p:cNvGraphicFramePr>
              <a:graphicFrameLocks noChangeAspect="1"/>
            </p:cNvGraphicFramePr>
            <p:nvPr>
              <p:extLst>
                <p:ext uri="{D42A27DB-BD31-4B8C-83A1-F6EECF244321}">
                  <p14:modId xmlns:p14="http://schemas.microsoft.com/office/powerpoint/2010/main" val="371907743"/>
                </p:ext>
              </p:extLst>
            </p:nvPr>
          </p:nvGraphicFramePr>
          <p:xfrm>
            <a:off x="1437" y="1419"/>
            <a:ext cx="390" cy="234"/>
          </p:xfrm>
          <a:graphic>
            <a:graphicData uri="http://schemas.openxmlformats.org/presentationml/2006/ole">
              <mc:AlternateContent xmlns:mc="http://schemas.openxmlformats.org/markup-compatibility/2006">
                <mc:Choice xmlns:v="urn:schemas-microsoft-com:vml" Requires="v">
                  <p:oleObj name="Clip" r:id="rId3" imgW="3497263" imgH="2095500" progId="">
                    <p:embed/>
                  </p:oleObj>
                </mc:Choice>
                <mc:Fallback>
                  <p:oleObj name="Clip" r:id="rId3" imgW="3497263" imgH="2095500" progId="">
                    <p:embed/>
                    <p:pic>
                      <p:nvPicPr>
                        <p:cNvPr id="552966"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7" y="1419"/>
                          <a:ext cx="390" cy="2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8" name="Title 1">
            <a:extLst>
              <a:ext uri="{FF2B5EF4-FFF2-40B4-BE49-F238E27FC236}">
                <a16:creationId xmlns:a16="http://schemas.microsoft.com/office/drawing/2014/main" id="{69DC018E-9D45-76B1-FD06-EE9A39233E9B}"/>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Accreditation Support Package (ASP) </a:t>
            </a:r>
            <a:endParaRPr lang="en-US" i="1" dirty="0"/>
          </a:p>
        </p:txBody>
      </p:sp>
      <p:sp>
        <p:nvSpPr>
          <p:cNvPr id="9" name="Rectangle 3">
            <a:extLst>
              <a:ext uri="{FF2B5EF4-FFF2-40B4-BE49-F238E27FC236}">
                <a16:creationId xmlns:a16="http://schemas.microsoft.com/office/drawing/2014/main" id="{9253E6F8-B069-329C-7D78-1A491D9C89B6}"/>
              </a:ext>
            </a:extLst>
          </p:cNvPr>
          <p:cNvSpPr txBox="1">
            <a:spLocks noChangeArrowheads="1"/>
          </p:cNvSpPr>
          <p:nvPr/>
        </p:nvSpPr>
        <p:spPr>
          <a:xfrm>
            <a:off x="228600" y="1384300"/>
            <a:ext cx="8531352" cy="2262158"/>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indent="-227013">
              <a:lnSpc>
                <a:spcPct val="100000"/>
              </a:lnSpc>
              <a:spcBef>
                <a:spcPts val="0"/>
              </a:spcBef>
              <a:spcAft>
                <a:spcPts val="600"/>
              </a:spcAft>
            </a:pPr>
            <a:r>
              <a:rPr lang="en-US" sz="1800" b="1" dirty="0"/>
              <a:t>An Easy, Scalable, Consistent Approach to Credibility Documentation</a:t>
            </a:r>
          </a:p>
          <a:p>
            <a:pPr marL="574675" lvl="1" indent="-227013">
              <a:lnSpc>
                <a:spcPct val="100000"/>
              </a:lnSpc>
              <a:spcBef>
                <a:spcPts val="0"/>
              </a:spcBef>
              <a:spcAft>
                <a:spcPts val="600"/>
              </a:spcAft>
            </a:pPr>
            <a:r>
              <a:rPr lang="en-US" sz="1600" b="1" dirty="0"/>
              <a:t>Information elements were selected from surveys of accreditation authorities</a:t>
            </a:r>
          </a:p>
          <a:p>
            <a:pPr marL="574675" lvl="1" indent="-227013">
              <a:lnSpc>
                <a:spcPct val="100000"/>
              </a:lnSpc>
              <a:spcBef>
                <a:spcPts val="0"/>
              </a:spcBef>
              <a:spcAft>
                <a:spcPts val="600"/>
              </a:spcAft>
            </a:pPr>
            <a:r>
              <a:rPr lang="en-US" sz="1600" b="1" dirty="0"/>
              <a:t>And refined over more than 20 years of use</a:t>
            </a:r>
          </a:p>
          <a:p>
            <a:pPr marL="227013" indent="-227013">
              <a:lnSpc>
                <a:spcPct val="100000"/>
              </a:lnSpc>
              <a:spcBef>
                <a:spcPts val="0"/>
              </a:spcBef>
              <a:spcAft>
                <a:spcPts val="600"/>
              </a:spcAft>
            </a:pPr>
            <a:r>
              <a:rPr lang="en-US" sz="1800" b="1" dirty="0"/>
              <a:t>An unclassified (usually) compilation of the information most needed to support accreditation</a:t>
            </a:r>
          </a:p>
          <a:p>
            <a:pPr marL="574675" lvl="1" indent="-227013">
              <a:lnSpc>
                <a:spcPct val="100000"/>
              </a:lnSpc>
              <a:spcBef>
                <a:spcPts val="0"/>
              </a:spcBef>
              <a:spcAft>
                <a:spcPts val="600"/>
              </a:spcAft>
            </a:pPr>
            <a:r>
              <a:rPr lang="en-US" sz="1600" b="1" dirty="0"/>
              <a:t>Organized around the three aspects of M&amp;S credibility</a:t>
            </a:r>
          </a:p>
          <a:p>
            <a:pPr marL="1027113" lvl="2" indent="-227013">
              <a:lnSpc>
                <a:spcPct val="100000"/>
              </a:lnSpc>
              <a:spcBef>
                <a:spcPts val="0"/>
              </a:spcBef>
              <a:spcAft>
                <a:spcPts val="600"/>
              </a:spcAft>
            </a:pPr>
            <a:r>
              <a:rPr lang="en-US" sz="1400" b="1" dirty="0"/>
              <a:t>Capability, Accuracy, Usability</a:t>
            </a:r>
          </a:p>
        </p:txBody>
      </p:sp>
    </p:spTree>
    <p:extLst>
      <p:ext uri="{BB962C8B-B14F-4D97-AF65-F5344CB8AC3E}">
        <p14:creationId xmlns:p14="http://schemas.microsoft.com/office/powerpoint/2010/main" val="39784881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A4EB4E-7379-85DA-16A1-9739076E1E77}"/>
              </a:ext>
            </a:extLst>
          </p:cNvPr>
          <p:cNvSpPr>
            <a:spLocks noGrp="1"/>
          </p:cNvSpPr>
          <p:nvPr>
            <p:ph type="sldNum" sz="quarter" idx="12"/>
          </p:nvPr>
        </p:nvSpPr>
        <p:spPr/>
        <p:txBody>
          <a:bodyPr/>
          <a:lstStyle/>
          <a:p>
            <a:fld id="{C1DA28E7-6C27-414B-9E47-196AFE27788E}" type="slidenum">
              <a:rPr lang="en-US" smtClean="0"/>
              <a:t>51</a:t>
            </a:fld>
            <a:endParaRPr lang="en-US" dirty="0"/>
          </a:p>
        </p:txBody>
      </p:sp>
      <p:graphicFrame>
        <p:nvGraphicFramePr>
          <p:cNvPr id="702464" name="Object 1024"/>
          <p:cNvGraphicFramePr>
            <a:graphicFrameLocks noChangeAspect="1"/>
          </p:cNvGraphicFramePr>
          <p:nvPr>
            <p:extLst>
              <p:ext uri="{D42A27DB-BD31-4B8C-83A1-F6EECF244321}">
                <p14:modId xmlns:p14="http://schemas.microsoft.com/office/powerpoint/2010/main" val="98250839"/>
              </p:ext>
            </p:extLst>
          </p:nvPr>
        </p:nvGraphicFramePr>
        <p:xfrm>
          <a:off x="5715000" y="2669176"/>
          <a:ext cx="2115344" cy="1752653"/>
        </p:xfrm>
        <a:graphic>
          <a:graphicData uri="http://schemas.openxmlformats.org/presentationml/2006/ole">
            <mc:AlternateContent xmlns:mc="http://schemas.openxmlformats.org/markup-compatibility/2006">
              <mc:Choice xmlns:v="urn:schemas-microsoft-com:vml" Requires="v">
                <p:oleObj name="Clip" r:id="rId3" imgW="1602943" imgH="1328623" progId="">
                  <p:embed/>
                </p:oleObj>
              </mc:Choice>
              <mc:Fallback>
                <p:oleObj name="Clip" r:id="rId3" imgW="1602943" imgH="1328623" progId="">
                  <p:embed/>
                  <p:pic>
                    <p:nvPicPr>
                      <p:cNvPr id="702464"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2669176"/>
                        <a:ext cx="2115344" cy="1752653"/>
                      </a:xfrm>
                      <a:prstGeom prst="rect">
                        <a:avLst/>
                      </a:prstGeom>
                      <a:noFill/>
                    </p:spPr>
                  </p:pic>
                </p:oleObj>
              </mc:Fallback>
            </mc:AlternateContent>
          </a:graphicData>
        </a:graphic>
      </p:graphicFrame>
      <p:sp>
        <p:nvSpPr>
          <p:cNvPr id="6" name="Title 1">
            <a:extLst>
              <a:ext uri="{FF2B5EF4-FFF2-40B4-BE49-F238E27FC236}">
                <a16:creationId xmlns:a16="http://schemas.microsoft.com/office/drawing/2014/main" id="{C1A02919-9D8F-8C41-D76D-B17A87EBCF1F}"/>
              </a:ext>
            </a:extLst>
          </p:cNvPr>
          <p:cNvSpPr txBox="1">
            <a:spLocks/>
          </p:cNvSpPr>
          <p:nvPr/>
        </p:nvSpPr>
        <p:spPr>
          <a:xfrm>
            <a:off x="628650" y="161836"/>
            <a:ext cx="7886700" cy="1200329"/>
          </a:xfrm>
          <a:prstGeom prst="rect">
            <a:avLst/>
          </a:prstGeom>
        </p:spPr>
        <p:txBody>
          <a:bodyPr vert="horz" wrap="square"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Some M&amp;S Information That Supports Accreditation</a:t>
            </a:r>
            <a:endParaRPr lang="en-US" i="1" dirty="0"/>
          </a:p>
        </p:txBody>
      </p:sp>
      <p:sp>
        <p:nvSpPr>
          <p:cNvPr id="7" name="Rectangle 3">
            <a:extLst>
              <a:ext uri="{FF2B5EF4-FFF2-40B4-BE49-F238E27FC236}">
                <a16:creationId xmlns:a16="http://schemas.microsoft.com/office/drawing/2014/main" id="{26257C1B-993F-F717-6E82-0A4B834CF966}"/>
              </a:ext>
            </a:extLst>
          </p:cNvPr>
          <p:cNvSpPr txBox="1">
            <a:spLocks noChangeArrowheads="1"/>
          </p:cNvSpPr>
          <p:nvPr/>
        </p:nvSpPr>
        <p:spPr>
          <a:xfrm>
            <a:off x="228600" y="1384300"/>
            <a:ext cx="8531352" cy="5047536"/>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CC"/>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7013" lvl="1" indent="-227013">
              <a:lnSpc>
                <a:spcPct val="100000"/>
              </a:lnSpc>
              <a:spcBef>
                <a:spcPts val="0"/>
              </a:spcBef>
              <a:spcAft>
                <a:spcPts val="600"/>
              </a:spcAft>
            </a:pPr>
            <a:r>
              <a:rPr lang="en-US" sz="1800" dirty="0">
                <a:solidFill>
                  <a:srgbClr val="0033CC"/>
                </a:solidFill>
              </a:rPr>
              <a:t>Capability:</a:t>
            </a:r>
          </a:p>
          <a:p>
            <a:pPr marL="574675" lvl="2" indent="-227013">
              <a:lnSpc>
                <a:spcPct val="100000"/>
              </a:lnSpc>
              <a:spcBef>
                <a:spcPts val="0"/>
              </a:spcBef>
              <a:spcAft>
                <a:spcPts val="600"/>
              </a:spcAft>
            </a:pPr>
            <a:r>
              <a:rPr lang="en-US" sz="1600" b="1" dirty="0"/>
              <a:t>Conceptual Model</a:t>
            </a:r>
          </a:p>
          <a:p>
            <a:pPr marL="574675" lvl="2" indent="-227013">
              <a:lnSpc>
                <a:spcPct val="100000"/>
              </a:lnSpc>
              <a:spcBef>
                <a:spcPts val="0"/>
              </a:spcBef>
              <a:spcAft>
                <a:spcPts val="600"/>
              </a:spcAft>
            </a:pPr>
            <a:r>
              <a:rPr lang="en-US" sz="1600" b="1" dirty="0"/>
              <a:t>Software Design Specification</a:t>
            </a:r>
          </a:p>
          <a:p>
            <a:pPr marL="574675" lvl="2" indent="-227013">
              <a:lnSpc>
                <a:spcPct val="100000"/>
              </a:lnSpc>
              <a:spcBef>
                <a:spcPts val="0"/>
              </a:spcBef>
              <a:spcAft>
                <a:spcPts val="600"/>
              </a:spcAft>
            </a:pPr>
            <a:r>
              <a:rPr lang="en-US" sz="1600" b="1" dirty="0"/>
              <a:t>Summary of Assumptions and Limitations</a:t>
            </a:r>
            <a:endParaRPr lang="en-US" sz="1800" b="1" dirty="0"/>
          </a:p>
          <a:p>
            <a:pPr marL="227013" lvl="1" indent="-227013">
              <a:lnSpc>
                <a:spcPct val="100000"/>
              </a:lnSpc>
              <a:spcBef>
                <a:spcPts val="0"/>
              </a:spcBef>
              <a:spcAft>
                <a:spcPts val="600"/>
              </a:spcAft>
            </a:pPr>
            <a:r>
              <a:rPr lang="en-US" sz="1800" dirty="0">
                <a:solidFill>
                  <a:srgbClr val="0033CC"/>
                </a:solidFill>
              </a:rPr>
              <a:t>Accuracy (S/W, Data, Output):</a:t>
            </a:r>
          </a:p>
          <a:p>
            <a:pPr marL="574675" lvl="2" indent="-227013">
              <a:lnSpc>
                <a:spcPct val="100000"/>
              </a:lnSpc>
              <a:spcBef>
                <a:spcPts val="0"/>
              </a:spcBef>
              <a:spcAft>
                <a:spcPts val="600"/>
              </a:spcAft>
            </a:pPr>
            <a:r>
              <a:rPr lang="en-US" sz="1600" b="1" dirty="0"/>
              <a:t>S/W test plans &amp; results</a:t>
            </a:r>
          </a:p>
          <a:p>
            <a:pPr marL="574675" lvl="2" indent="-227013">
              <a:lnSpc>
                <a:spcPct val="100000"/>
              </a:lnSpc>
              <a:spcBef>
                <a:spcPts val="0"/>
              </a:spcBef>
              <a:spcAft>
                <a:spcPts val="600"/>
              </a:spcAft>
            </a:pPr>
            <a:r>
              <a:rPr lang="en-US" sz="1600" b="1" dirty="0"/>
              <a:t>V&amp;V plans &amp; results</a:t>
            </a:r>
          </a:p>
          <a:p>
            <a:pPr marL="574675" lvl="2" indent="-227013">
              <a:lnSpc>
                <a:spcPct val="100000"/>
              </a:lnSpc>
              <a:spcBef>
                <a:spcPts val="0"/>
              </a:spcBef>
              <a:spcAft>
                <a:spcPts val="600"/>
              </a:spcAft>
            </a:pPr>
            <a:r>
              <a:rPr lang="en-US" sz="1600" b="1" dirty="0"/>
              <a:t>Sensitivity Analysis results</a:t>
            </a:r>
          </a:p>
          <a:p>
            <a:pPr marL="574675" lvl="2" indent="-227013">
              <a:lnSpc>
                <a:spcPct val="100000"/>
              </a:lnSpc>
              <a:spcBef>
                <a:spcPts val="0"/>
              </a:spcBef>
              <a:spcAft>
                <a:spcPts val="600"/>
              </a:spcAft>
            </a:pPr>
            <a:r>
              <a:rPr lang="en-US" sz="1600" b="1" dirty="0"/>
              <a:t>Expert Review results</a:t>
            </a:r>
          </a:p>
          <a:p>
            <a:pPr marL="574675" lvl="2" indent="-227013">
              <a:lnSpc>
                <a:spcPct val="100000"/>
              </a:lnSpc>
              <a:spcBef>
                <a:spcPts val="0"/>
              </a:spcBef>
              <a:spcAft>
                <a:spcPts val="600"/>
              </a:spcAft>
            </a:pPr>
            <a:r>
              <a:rPr lang="en-US" sz="1600" b="1" dirty="0"/>
              <a:t>Data V&amp;V results</a:t>
            </a:r>
          </a:p>
          <a:p>
            <a:pPr marL="574675" lvl="2" indent="-227013">
              <a:lnSpc>
                <a:spcPct val="100000"/>
              </a:lnSpc>
              <a:spcBef>
                <a:spcPts val="0"/>
              </a:spcBef>
              <a:spcAft>
                <a:spcPts val="600"/>
              </a:spcAft>
            </a:pPr>
            <a:r>
              <a:rPr lang="en-US" sz="1600" b="1" dirty="0"/>
              <a:t>CMMI information</a:t>
            </a:r>
          </a:p>
          <a:p>
            <a:pPr marL="227013" lvl="1" indent="-227013">
              <a:lnSpc>
                <a:spcPct val="100000"/>
              </a:lnSpc>
              <a:spcBef>
                <a:spcPts val="0"/>
              </a:spcBef>
              <a:spcAft>
                <a:spcPts val="600"/>
              </a:spcAft>
            </a:pPr>
            <a:r>
              <a:rPr lang="en-US" sz="1800" dirty="0">
                <a:solidFill>
                  <a:srgbClr val="0033CC"/>
                </a:solidFill>
              </a:rPr>
              <a:t>Usability:</a:t>
            </a:r>
          </a:p>
          <a:p>
            <a:pPr marL="574675" lvl="2" indent="-227013">
              <a:lnSpc>
                <a:spcPct val="100000"/>
              </a:lnSpc>
              <a:spcBef>
                <a:spcPts val="0"/>
              </a:spcBef>
              <a:spcAft>
                <a:spcPts val="600"/>
              </a:spcAft>
            </a:pPr>
            <a:r>
              <a:rPr lang="en-US" sz="1600" b="1" dirty="0"/>
              <a:t>S/W documentation </a:t>
            </a:r>
          </a:p>
          <a:p>
            <a:pPr marL="574675" lvl="2" indent="-227013">
              <a:lnSpc>
                <a:spcPct val="100000"/>
              </a:lnSpc>
              <a:spcBef>
                <a:spcPts val="0"/>
              </a:spcBef>
              <a:spcAft>
                <a:spcPts val="600"/>
              </a:spcAft>
            </a:pPr>
            <a:r>
              <a:rPr lang="en-US" sz="1600" b="1" dirty="0"/>
              <a:t>Evidence of effective configuration management</a:t>
            </a:r>
          </a:p>
          <a:p>
            <a:pPr marL="574675" lvl="2" indent="-227013">
              <a:lnSpc>
                <a:spcPct val="100000"/>
              </a:lnSpc>
              <a:spcBef>
                <a:spcPts val="0"/>
              </a:spcBef>
              <a:spcAft>
                <a:spcPts val="600"/>
              </a:spcAft>
            </a:pPr>
            <a:r>
              <a:rPr lang="en-US" sz="1600" b="1" dirty="0"/>
              <a:t>User group minutes, support website, etc.</a:t>
            </a:r>
          </a:p>
        </p:txBody>
      </p:sp>
    </p:spTree>
    <p:extLst>
      <p:ext uri="{BB962C8B-B14F-4D97-AF65-F5344CB8AC3E}">
        <p14:creationId xmlns:p14="http://schemas.microsoft.com/office/powerpoint/2010/main" val="2274705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Freeform 2"/>
          <p:cNvSpPr>
            <a:spLocks/>
          </p:cNvSpPr>
          <p:nvPr/>
        </p:nvSpPr>
        <p:spPr bwMode="ltGray">
          <a:xfrm>
            <a:off x="0" y="1260474"/>
            <a:ext cx="9144000" cy="5591175"/>
          </a:xfrm>
          <a:custGeom>
            <a:avLst/>
            <a:gdLst/>
            <a:ahLst/>
            <a:cxnLst>
              <a:cxn ang="0">
                <a:pos x="1" y="3378"/>
              </a:cxn>
              <a:cxn ang="0">
                <a:pos x="5719" y="3378"/>
              </a:cxn>
              <a:cxn ang="0">
                <a:pos x="5719" y="0"/>
              </a:cxn>
              <a:cxn ang="0">
                <a:pos x="0" y="0"/>
              </a:cxn>
              <a:cxn ang="0">
                <a:pos x="1" y="3378"/>
              </a:cxn>
            </a:cxnLst>
            <a:rect l="0" t="0" r="r" b="b"/>
            <a:pathLst>
              <a:path w="5719" h="3378">
                <a:moveTo>
                  <a:pt x="1" y="3378"/>
                </a:moveTo>
                <a:lnTo>
                  <a:pt x="5719" y="3378"/>
                </a:lnTo>
                <a:lnTo>
                  <a:pt x="5719" y="0"/>
                </a:lnTo>
                <a:lnTo>
                  <a:pt x="0" y="0"/>
                </a:lnTo>
                <a:lnTo>
                  <a:pt x="1" y="3378"/>
                </a:lnTo>
                <a:close/>
              </a:path>
            </a:pathLst>
          </a:custGeom>
          <a:solidFill>
            <a:srgbClr val="FFFFFF"/>
          </a:solidFill>
          <a:ln w="15875">
            <a:noFill/>
            <a:prstDash val="solid"/>
            <a:round/>
            <a:headEnd/>
            <a:tailEnd/>
          </a:ln>
        </p:spPr>
        <p:txBody>
          <a:bodyPr/>
          <a:lstStyle/>
          <a:p>
            <a:endParaRPr lang="en-US" dirty="0"/>
          </a:p>
        </p:txBody>
      </p:sp>
      <p:sp>
        <p:nvSpPr>
          <p:cNvPr id="185529" name="Text Box 185"/>
          <p:cNvSpPr txBox="1">
            <a:spLocks noChangeArrowheads="1"/>
          </p:cNvSpPr>
          <p:nvPr/>
        </p:nvSpPr>
        <p:spPr bwMode="auto">
          <a:xfrm>
            <a:off x="2619838" y="1502714"/>
            <a:ext cx="3925756" cy="643766"/>
          </a:xfrm>
          <a:prstGeom prst="rect">
            <a:avLst/>
          </a:prstGeom>
          <a:noFill/>
          <a:ln w="12700">
            <a:noFill/>
            <a:miter lim="800000"/>
            <a:headEnd/>
            <a:tailEnd/>
          </a:ln>
          <a:effectLst/>
        </p:spPr>
        <p:txBody>
          <a:bodyPr wrap="none" lIns="90488" tIns="44450" rIns="90488" bIns="44450">
            <a:spAutoFit/>
          </a:bodyPr>
          <a:lstStyle/>
          <a:p>
            <a:r>
              <a:rPr lang="en-US" sz="2000" dirty="0">
                <a:solidFill>
                  <a:srgbClr val="0033CC"/>
                </a:solidFill>
              </a:rPr>
              <a:t>Indicate the Need for </a:t>
            </a:r>
          </a:p>
          <a:p>
            <a:r>
              <a:rPr lang="en-US" sz="2000" dirty="0">
                <a:solidFill>
                  <a:srgbClr val="0033CC"/>
                </a:solidFill>
              </a:rPr>
              <a:t>Evidence of Greater Credibility</a:t>
            </a:r>
          </a:p>
        </p:txBody>
      </p:sp>
      <p:grpSp>
        <p:nvGrpSpPr>
          <p:cNvPr id="2" name="Group 1">
            <a:extLst>
              <a:ext uri="{FF2B5EF4-FFF2-40B4-BE49-F238E27FC236}">
                <a16:creationId xmlns:a16="http://schemas.microsoft.com/office/drawing/2014/main" id="{C8675418-0A27-070F-8D2F-6D123F27FF5C}"/>
              </a:ext>
            </a:extLst>
          </p:cNvPr>
          <p:cNvGrpSpPr/>
          <p:nvPr/>
        </p:nvGrpSpPr>
        <p:grpSpPr>
          <a:xfrm>
            <a:off x="454025" y="1752600"/>
            <a:ext cx="8228013" cy="4398963"/>
            <a:chOff x="454025" y="1898650"/>
            <a:chExt cx="8228013" cy="4398963"/>
          </a:xfrm>
        </p:grpSpPr>
        <p:grpSp>
          <p:nvGrpSpPr>
            <p:cNvPr id="185349" name="Group 5"/>
            <p:cNvGrpSpPr>
              <a:grpSpLocks/>
            </p:cNvGrpSpPr>
            <p:nvPr/>
          </p:nvGrpSpPr>
          <p:grpSpPr bwMode="auto">
            <a:xfrm>
              <a:off x="458788" y="4264025"/>
              <a:ext cx="8216900" cy="2024063"/>
              <a:chOff x="15" y="2056"/>
              <a:chExt cx="5719" cy="2009"/>
            </a:xfrm>
          </p:grpSpPr>
          <p:sp>
            <p:nvSpPr>
              <p:cNvPr id="185350" name="Freeform 6"/>
              <p:cNvSpPr>
                <a:spLocks/>
              </p:cNvSpPr>
              <p:nvPr/>
            </p:nvSpPr>
            <p:spPr bwMode="ltGray">
              <a:xfrm>
                <a:off x="15" y="2056"/>
                <a:ext cx="5719" cy="2009"/>
              </a:xfrm>
              <a:custGeom>
                <a:avLst/>
                <a:gdLst/>
                <a:ahLst/>
                <a:cxnLst>
                  <a:cxn ang="0">
                    <a:pos x="798" y="322"/>
                  </a:cxn>
                  <a:cxn ang="0">
                    <a:pos x="909" y="312"/>
                  </a:cxn>
                  <a:cxn ang="0">
                    <a:pos x="962" y="332"/>
                  </a:cxn>
                  <a:cxn ang="0">
                    <a:pos x="1058" y="287"/>
                  </a:cxn>
                  <a:cxn ang="0">
                    <a:pos x="1160" y="268"/>
                  </a:cxn>
                  <a:cxn ang="0">
                    <a:pos x="1190" y="254"/>
                  </a:cxn>
                  <a:cxn ang="0">
                    <a:pos x="1190" y="210"/>
                  </a:cxn>
                  <a:cxn ang="0">
                    <a:pos x="1152" y="174"/>
                  </a:cxn>
                  <a:cxn ang="0">
                    <a:pos x="1088" y="137"/>
                  </a:cxn>
                  <a:cxn ang="0">
                    <a:pos x="1015" y="100"/>
                  </a:cxn>
                  <a:cxn ang="0">
                    <a:pos x="978" y="36"/>
                  </a:cxn>
                  <a:cxn ang="0">
                    <a:pos x="928" y="0"/>
                  </a:cxn>
                  <a:cxn ang="0">
                    <a:pos x="4903" y="0"/>
                  </a:cxn>
                  <a:cxn ang="0">
                    <a:pos x="4794" y="90"/>
                  </a:cxn>
                  <a:cxn ang="0">
                    <a:pos x="4761" y="114"/>
                  </a:cxn>
                  <a:cxn ang="0">
                    <a:pos x="4739" y="140"/>
                  </a:cxn>
                  <a:cxn ang="0">
                    <a:pos x="4685" y="152"/>
                  </a:cxn>
                  <a:cxn ang="0">
                    <a:pos x="4633" y="171"/>
                  </a:cxn>
                  <a:cxn ang="0">
                    <a:pos x="4537" y="245"/>
                  </a:cxn>
                  <a:cxn ang="0">
                    <a:pos x="4723" y="304"/>
                  </a:cxn>
                  <a:cxn ang="0">
                    <a:pos x="4751" y="391"/>
                  </a:cxn>
                  <a:cxn ang="0">
                    <a:pos x="4837" y="398"/>
                  </a:cxn>
                  <a:cxn ang="0">
                    <a:pos x="4996" y="485"/>
                  </a:cxn>
                  <a:cxn ang="0">
                    <a:pos x="4996" y="524"/>
                  </a:cxn>
                  <a:cxn ang="0">
                    <a:pos x="5175" y="599"/>
                  </a:cxn>
                  <a:cxn ang="0">
                    <a:pos x="5253" y="603"/>
                  </a:cxn>
                  <a:cxn ang="0">
                    <a:pos x="5296" y="656"/>
                  </a:cxn>
                  <a:cxn ang="0">
                    <a:pos x="5382" y="710"/>
                  </a:cxn>
                  <a:cxn ang="0">
                    <a:pos x="5522" y="776"/>
                  </a:cxn>
                  <a:cxn ang="0">
                    <a:pos x="5719" y="787"/>
                  </a:cxn>
                  <a:cxn ang="0">
                    <a:pos x="5719" y="2009"/>
                  </a:cxn>
                  <a:cxn ang="0">
                    <a:pos x="0" y="2009"/>
                  </a:cxn>
                  <a:cxn ang="0">
                    <a:pos x="0" y="871"/>
                  </a:cxn>
                  <a:cxn ang="0">
                    <a:pos x="179" y="751"/>
                  </a:cxn>
                  <a:cxn ang="0">
                    <a:pos x="271" y="717"/>
                  </a:cxn>
                  <a:cxn ang="0">
                    <a:pos x="370" y="627"/>
                  </a:cxn>
                  <a:cxn ang="0">
                    <a:pos x="456" y="583"/>
                  </a:cxn>
                  <a:cxn ang="0">
                    <a:pos x="512" y="520"/>
                  </a:cxn>
                  <a:cxn ang="0">
                    <a:pos x="652" y="478"/>
                  </a:cxn>
                  <a:cxn ang="0">
                    <a:pos x="690" y="406"/>
                  </a:cxn>
                  <a:cxn ang="0">
                    <a:pos x="723" y="375"/>
                  </a:cxn>
                  <a:cxn ang="0">
                    <a:pos x="798" y="322"/>
                  </a:cxn>
                </a:cxnLst>
                <a:rect l="0" t="0" r="r" b="b"/>
                <a:pathLst>
                  <a:path w="5719" h="2009">
                    <a:moveTo>
                      <a:pt x="798" y="322"/>
                    </a:moveTo>
                    <a:lnTo>
                      <a:pt x="909" y="312"/>
                    </a:lnTo>
                    <a:lnTo>
                      <a:pt x="962" y="332"/>
                    </a:lnTo>
                    <a:lnTo>
                      <a:pt x="1058" y="287"/>
                    </a:lnTo>
                    <a:lnTo>
                      <a:pt x="1160" y="268"/>
                    </a:lnTo>
                    <a:lnTo>
                      <a:pt x="1190" y="254"/>
                    </a:lnTo>
                    <a:lnTo>
                      <a:pt x="1190" y="210"/>
                    </a:lnTo>
                    <a:lnTo>
                      <a:pt x="1152" y="174"/>
                    </a:lnTo>
                    <a:lnTo>
                      <a:pt x="1088" y="137"/>
                    </a:lnTo>
                    <a:lnTo>
                      <a:pt x="1015" y="100"/>
                    </a:lnTo>
                    <a:lnTo>
                      <a:pt x="978" y="36"/>
                    </a:lnTo>
                    <a:lnTo>
                      <a:pt x="928" y="0"/>
                    </a:lnTo>
                    <a:lnTo>
                      <a:pt x="4903" y="0"/>
                    </a:lnTo>
                    <a:lnTo>
                      <a:pt x="4794" y="90"/>
                    </a:lnTo>
                    <a:lnTo>
                      <a:pt x="4761" y="114"/>
                    </a:lnTo>
                    <a:lnTo>
                      <a:pt x="4739" y="140"/>
                    </a:lnTo>
                    <a:lnTo>
                      <a:pt x="4685" y="152"/>
                    </a:lnTo>
                    <a:lnTo>
                      <a:pt x="4633" y="171"/>
                    </a:lnTo>
                    <a:lnTo>
                      <a:pt x="4537" y="245"/>
                    </a:lnTo>
                    <a:lnTo>
                      <a:pt x="4723" y="304"/>
                    </a:lnTo>
                    <a:lnTo>
                      <a:pt x="4751" y="391"/>
                    </a:lnTo>
                    <a:lnTo>
                      <a:pt x="4837" y="398"/>
                    </a:lnTo>
                    <a:lnTo>
                      <a:pt x="4996" y="485"/>
                    </a:lnTo>
                    <a:lnTo>
                      <a:pt x="4996" y="524"/>
                    </a:lnTo>
                    <a:lnTo>
                      <a:pt x="5175" y="599"/>
                    </a:lnTo>
                    <a:lnTo>
                      <a:pt x="5253" y="603"/>
                    </a:lnTo>
                    <a:lnTo>
                      <a:pt x="5296" y="656"/>
                    </a:lnTo>
                    <a:lnTo>
                      <a:pt x="5382" y="710"/>
                    </a:lnTo>
                    <a:lnTo>
                      <a:pt x="5522" y="776"/>
                    </a:lnTo>
                    <a:lnTo>
                      <a:pt x="5719" y="787"/>
                    </a:lnTo>
                    <a:lnTo>
                      <a:pt x="5719" y="2009"/>
                    </a:lnTo>
                    <a:lnTo>
                      <a:pt x="0" y="2009"/>
                    </a:lnTo>
                    <a:lnTo>
                      <a:pt x="0" y="871"/>
                    </a:lnTo>
                    <a:lnTo>
                      <a:pt x="179" y="751"/>
                    </a:lnTo>
                    <a:lnTo>
                      <a:pt x="271" y="717"/>
                    </a:lnTo>
                    <a:lnTo>
                      <a:pt x="370" y="627"/>
                    </a:lnTo>
                    <a:lnTo>
                      <a:pt x="456" y="583"/>
                    </a:lnTo>
                    <a:lnTo>
                      <a:pt x="512" y="520"/>
                    </a:lnTo>
                    <a:lnTo>
                      <a:pt x="652" y="478"/>
                    </a:lnTo>
                    <a:lnTo>
                      <a:pt x="690" y="406"/>
                    </a:lnTo>
                    <a:lnTo>
                      <a:pt x="723" y="375"/>
                    </a:lnTo>
                    <a:lnTo>
                      <a:pt x="798" y="322"/>
                    </a:lnTo>
                    <a:close/>
                  </a:path>
                </a:pathLst>
              </a:custGeom>
              <a:solidFill>
                <a:srgbClr val="00E0E0"/>
              </a:solidFill>
              <a:ln w="15875">
                <a:solidFill>
                  <a:srgbClr val="000000"/>
                </a:solidFill>
                <a:prstDash val="solid"/>
                <a:round/>
                <a:headEnd/>
                <a:tailEnd/>
              </a:ln>
            </p:spPr>
            <p:txBody>
              <a:bodyPr/>
              <a:lstStyle/>
              <a:p>
                <a:endParaRPr lang="en-US" dirty="0"/>
              </a:p>
            </p:txBody>
          </p:sp>
          <p:sp>
            <p:nvSpPr>
              <p:cNvPr id="185351" name="Freeform 7"/>
              <p:cNvSpPr>
                <a:spLocks/>
              </p:cNvSpPr>
              <p:nvPr/>
            </p:nvSpPr>
            <p:spPr bwMode="ltGray">
              <a:xfrm>
                <a:off x="15" y="2056"/>
                <a:ext cx="5716" cy="2005"/>
              </a:xfrm>
              <a:custGeom>
                <a:avLst/>
                <a:gdLst/>
                <a:ahLst/>
                <a:cxnLst>
                  <a:cxn ang="0">
                    <a:pos x="1041" y="341"/>
                  </a:cxn>
                  <a:cxn ang="0">
                    <a:pos x="1138" y="312"/>
                  </a:cxn>
                  <a:cxn ang="0">
                    <a:pos x="1187" y="308"/>
                  </a:cxn>
                  <a:cxn ang="0">
                    <a:pos x="1251" y="275"/>
                  </a:cxn>
                  <a:cxn ang="0">
                    <a:pos x="1299" y="246"/>
                  </a:cxn>
                  <a:cxn ang="0">
                    <a:pos x="1287" y="213"/>
                  </a:cxn>
                  <a:cxn ang="0">
                    <a:pos x="1254" y="181"/>
                  </a:cxn>
                  <a:cxn ang="0">
                    <a:pos x="1213" y="137"/>
                  </a:cxn>
                  <a:cxn ang="0">
                    <a:pos x="1157" y="92"/>
                  </a:cxn>
                  <a:cxn ang="0">
                    <a:pos x="1103" y="47"/>
                  </a:cxn>
                  <a:cxn ang="0">
                    <a:pos x="1058" y="0"/>
                  </a:cxn>
                  <a:cxn ang="0">
                    <a:pos x="4659" y="0"/>
                  </a:cxn>
                  <a:cxn ang="0">
                    <a:pos x="4564" y="90"/>
                  </a:cxn>
                  <a:cxn ang="0">
                    <a:pos x="4534" y="114"/>
                  </a:cxn>
                  <a:cxn ang="0">
                    <a:pos x="4515" y="140"/>
                  </a:cxn>
                  <a:cxn ang="0">
                    <a:pos x="4468" y="152"/>
                  </a:cxn>
                  <a:cxn ang="0">
                    <a:pos x="4423" y="171"/>
                  </a:cxn>
                  <a:cxn ang="0">
                    <a:pos x="4357" y="192"/>
                  </a:cxn>
                  <a:cxn ang="0">
                    <a:pos x="4338" y="245"/>
                  </a:cxn>
                  <a:cxn ang="0">
                    <a:pos x="4368" y="279"/>
                  </a:cxn>
                  <a:cxn ang="0">
                    <a:pos x="4501" y="304"/>
                  </a:cxn>
                  <a:cxn ang="0">
                    <a:pos x="4525" y="391"/>
                  </a:cxn>
                  <a:cxn ang="0">
                    <a:pos x="4602" y="398"/>
                  </a:cxn>
                  <a:cxn ang="0">
                    <a:pos x="4741" y="485"/>
                  </a:cxn>
                  <a:cxn ang="0">
                    <a:pos x="4741" y="523"/>
                  </a:cxn>
                  <a:cxn ang="0">
                    <a:pos x="4900" y="598"/>
                  </a:cxn>
                  <a:cxn ang="0">
                    <a:pos x="4968" y="602"/>
                  </a:cxn>
                  <a:cxn ang="0">
                    <a:pos x="5006" y="655"/>
                  </a:cxn>
                  <a:cxn ang="0">
                    <a:pos x="5083" y="709"/>
                  </a:cxn>
                  <a:cxn ang="0">
                    <a:pos x="5207" y="775"/>
                  </a:cxn>
                  <a:cxn ang="0">
                    <a:pos x="5358" y="829"/>
                  </a:cxn>
                  <a:cxn ang="0">
                    <a:pos x="5478" y="862"/>
                  </a:cxn>
                  <a:cxn ang="0">
                    <a:pos x="5597" y="906"/>
                  </a:cxn>
                  <a:cxn ang="0">
                    <a:pos x="5716" y="938"/>
                  </a:cxn>
                  <a:cxn ang="0">
                    <a:pos x="5716" y="2005"/>
                  </a:cxn>
                  <a:cxn ang="0">
                    <a:pos x="0" y="2005"/>
                  </a:cxn>
                  <a:cxn ang="0">
                    <a:pos x="0" y="1054"/>
                  </a:cxn>
                  <a:cxn ang="0">
                    <a:pos x="123" y="989"/>
                  </a:cxn>
                  <a:cxn ang="0">
                    <a:pos x="331" y="869"/>
                  </a:cxn>
                  <a:cxn ang="0">
                    <a:pos x="495" y="750"/>
                  </a:cxn>
                  <a:cxn ang="0">
                    <a:pos x="576" y="716"/>
                  </a:cxn>
                  <a:cxn ang="0">
                    <a:pos x="663" y="626"/>
                  </a:cxn>
                  <a:cxn ang="0">
                    <a:pos x="741" y="582"/>
                  </a:cxn>
                  <a:cxn ang="0">
                    <a:pos x="782" y="507"/>
                  </a:cxn>
                  <a:cxn ang="0">
                    <a:pos x="823" y="461"/>
                  </a:cxn>
                  <a:cxn ang="0">
                    <a:pos x="875" y="432"/>
                  </a:cxn>
                  <a:cxn ang="0">
                    <a:pos x="943" y="406"/>
                  </a:cxn>
                  <a:cxn ang="0">
                    <a:pos x="979" y="389"/>
                  </a:cxn>
                  <a:cxn ang="0">
                    <a:pos x="1041" y="341"/>
                  </a:cxn>
                </a:cxnLst>
                <a:rect l="0" t="0" r="r" b="b"/>
                <a:pathLst>
                  <a:path w="5716" h="2005">
                    <a:moveTo>
                      <a:pt x="1041" y="341"/>
                    </a:moveTo>
                    <a:lnTo>
                      <a:pt x="1138" y="312"/>
                    </a:lnTo>
                    <a:lnTo>
                      <a:pt x="1187" y="308"/>
                    </a:lnTo>
                    <a:lnTo>
                      <a:pt x="1251" y="275"/>
                    </a:lnTo>
                    <a:lnTo>
                      <a:pt x="1299" y="246"/>
                    </a:lnTo>
                    <a:lnTo>
                      <a:pt x="1287" y="213"/>
                    </a:lnTo>
                    <a:lnTo>
                      <a:pt x="1254" y="181"/>
                    </a:lnTo>
                    <a:lnTo>
                      <a:pt x="1213" y="137"/>
                    </a:lnTo>
                    <a:lnTo>
                      <a:pt x="1157" y="92"/>
                    </a:lnTo>
                    <a:lnTo>
                      <a:pt x="1103" y="47"/>
                    </a:lnTo>
                    <a:lnTo>
                      <a:pt x="1058" y="0"/>
                    </a:lnTo>
                    <a:lnTo>
                      <a:pt x="4659" y="0"/>
                    </a:lnTo>
                    <a:lnTo>
                      <a:pt x="4564" y="90"/>
                    </a:lnTo>
                    <a:lnTo>
                      <a:pt x="4534" y="114"/>
                    </a:lnTo>
                    <a:lnTo>
                      <a:pt x="4515" y="140"/>
                    </a:lnTo>
                    <a:lnTo>
                      <a:pt x="4468" y="152"/>
                    </a:lnTo>
                    <a:lnTo>
                      <a:pt x="4423" y="171"/>
                    </a:lnTo>
                    <a:lnTo>
                      <a:pt x="4357" y="192"/>
                    </a:lnTo>
                    <a:lnTo>
                      <a:pt x="4338" y="245"/>
                    </a:lnTo>
                    <a:lnTo>
                      <a:pt x="4368" y="279"/>
                    </a:lnTo>
                    <a:lnTo>
                      <a:pt x="4501" y="304"/>
                    </a:lnTo>
                    <a:lnTo>
                      <a:pt x="4525" y="391"/>
                    </a:lnTo>
                    <a:lnTo>
                      <a:pt x="4602" y="398"/>
                    </a:lnTo>
                    <a:lnTo>
                      <a:pt x="4741" y="485"/>
                    </a:lnTo>
                    <a:lnTo>
                      <a:pt x="4741" y="523"/>
                    </a:lnTo>
                    <a:lnTo>
                      <a:pt x="4900" y="598"/>
                    </a:lnTo>
                    <a:lnTo>
                      <a:pt x="4968" y="602"/>
                    </a:lnTo>
                    <a:lnTo>
                      <a:pt x="5006" y="655"/>
                    </a:lnTo>
                    <a:lnTo>
                      <a:pt x="5083" y="709"/>
                    </a:lnTo>
                    <a:lnTo>
                      <a:pt x="5207" y="775"/>
                    </a:lnTo>
                    <a:lnTo>
                      <a:pt x="5358" y="829"/>
                    </a:lnTo>
                    <a:lnTo>
                      <a:pt x="5478" y="862"/>
                    </a:lnTo>
                    <a:lnTo>
                      <a:pt x="5597" y="906"/>
                    </a:lnTo>
                    <a:lnTo>
                      <a:pt x="5716" y="938"/>
                    </a:lnTo>
                    <a:lnTo>
                      <a:pt x="5716" y="2005"/>
                    </a:lnTo>
                    <a:lnTo>
                      <a:pt x="0" y="2005"/>
                    </a:lnTo>
                    <a:lnTo>
                      <a:pt x="0" y="1054"/>
                    </a:lnTo>
                    <a:lnTo>
                      <a:pt x="123" y="989"/>
                    </a:lnTo>
                    <a:lnTo>
                      <a:pt x="331" y="869"/>
                    </a:lnTo>
                    <a:lnTo>
                      <a:pt x="495" y="750"/>
                    </a:lnTo>
                    <a:lnTo>
                      <a:pt x="576" y="716"/>
                    </a:lnTo>
                    <a:lnTo>
                      <a:pt x="663" y="626"/>
                    </a:lnTo>
                    <a:lnTo>
                      <a:pt x="741" y="582"/>
                    </a:lnTo>
                    <a:lnTo>
                      <a:pt x="782" y="507"/>
                    </a:lnTo>
                    <a:lnTo>
                      <a:pt x="823" y="461"/>
                    </a:lnTo>
                    <a:lnTo>
                      <a:pt x="875" y="432"/>
                    </a:lnTo>
                    <a:lnTo>
                      <a:pt x="943" y="406"/>
                    </a:lnTo>
                    <a:lnTo>
                      <a:pt x="979" y="389"/>
                    </a:lnTo>
                    <a:lnTo>
                      <a:pt x="1041" y="341"/>
                    </a:lnTo>
                    <a:close/>
                  </a:path>
                </a:pathLst>
              </a:custGeom>
              <a:solidFill>
                <a:srgbClr val="00FFFF"/>
              </a:solidFill>
              <a:ln w="9525">
                <a:noFill/>
                <a:round/>
                <a:headEnd/>
                <a:tailEnd/>
              </a:ln>
            </p:spPr>
            <p:txBody>
              <a:bodyPr/>
              <a:lstStyle/>
              <a:p>
                <a:endParaRPr lang="en-US" dirty="0"/>
              </a:p>
            </p:txBody>
          </p:sp>
          <p:sp>
            <p:nvSpPr>
              <p:cNvPr id="185352" name="Freeform 8"/>
              <p:cNvSpPr>
                <a:spLocks/>
              </p:cNvSpPr>
              <p:nvPr/>
            </p:nvSpPr>
            <p:spPr bwMode="ltGray">
              <a:xfrm>
                <a:off x="15" y="2056"/>
                <a:ext cx="5716" cy="2006"/>
              </a:xfrm>
              <a:custGeom>
                <a:avLst/>
                <a:gdLst/>
                <a:ahLst/>
                <a:cxnLst>
                  <a:cxn ang="0">
                    <a:pos x="1195" y="341"/>
                  </a:cxn>
                  <a:cxn ang="0">
                    <a:pos x="1282" y="312"/>
                  </a:cxn>
                  <a:cxn ang="0">
                    <a:pos x="1326" y="308"/>
                  </a:cxn>
                  <a:cxn ang="0">
                    <a:pos x="1370" y="277"/>
                  </a:cxn>
                  <a:cxn ang="0">
                    <a:pos x="1367" y="249"/>
                  </a:cxn>
                  <a:cxn ang="0">
                    <a:pos x="1359" y="219"/>
                  </a:cxn>
                  <a:cxn ang="0">
                    <a:pos x="1328" y="191"/>
                  </a:cxn>
                  <a:cxn ang="0">
                    <a:pos x="1290" y="155"/>
                  </a:cxn>
                  <a:cxn ang="0">
                    <a:pos x="1243" y="95"/>
                  </a:cxn>
                  <a:cxn ang="0">
                    <a:pos x="1199" y="55"/>
                  </a:cxn>
                  <a:cxn ang="0">
                    <a:pos x="1078" y="0"/>
                  </a:cxn>
                  <a:cxn ang="0">
                    <a:pos x="4466" y="0"/>
                  </a:cxn>
                  <a:cxn ang="0">
                    <a:pos x="4378" y="90"/>
                  </a:cxn>
                  <a:cxn ang="0">
                    <a:pos x="4352" y="114"/>
                  </a:cxn>
                  <a:cxn ang="0">
                    <a:pos x="4336" y="140"/>
                  </a:cxn>
                  <a:cxn ang="0">
                    <a:pos x="4291" y="152"/>
                  </a:cxn>
                  <a:cxn ang="0">
                    <a:pos x="4252" y="171"/>
                  </a:cxn>
                  <a:cxn ang="0">
                    <a:pos x="4193" y="192"/>
                  </a:cxn>
                  <a:cxn ang="0">
                    <a:pos x="4175" y="245"/>
                  </a:cxn>
                  <a:cxn ang="0">
                    <a:pos x="4202" y="279"/>
                  </a:cxn>
                  <a:cxn ang="0">
                    <a:pos x="4322" y="304"/>
                  </a:cxn>
                  <a:cxn ang="0">
                    <a:pos x="4343" y="391"/>
                  </a:cxn>
                  <a:cxn ang="0">
                    <a:pos x="4414" y="398"/>
                  </a:cxn>
                  <a:cxn ang="0">
                    <a:pos x="4537" y="485"/>
                  </a:cxn>
                  <a:cxn ang="0">
                    <a:pos x="4537" y="523"/>
                  </a:cxn>
                  <a:cxn ang="0">
                    <a:pos x="4681" y="598"/>
                  </a:cxn>
                  <a:cxn ang="0">
                    <a:pos x="4743" y="602"/>
                  </a:cxn>
                  <a:cxn ang="0">
                    <a:pos x="4777" y="655"/>
                  </a:cxn>
                  <a:cxn ang="0">
                    <a:pos x="4847" y="709"/>
                  </a:cxn>
                  <a:cxn ang="0">
                    <a:pos x="4960" y="775"/>
                  </a:cxn>
                  <a:cxn ang="0">
                    <a:pos x="5096" y="829"/>
                  </a:cxn>
                  <a:cxn ang="0">
                    <a:pos x="5205" y="863"/>
                  </a:cxn>
                  <a:cxn ang="0">
                    <a:pos x="5306" y="921"/>
                  </a:cxn>
                  <a:cxn ang="0">
                    <a:pos x="5425" y="977"/>
                  </a:cxn>
                  <a:cxn ang="0">
                    <a:pos x="5716" y="1085"/>
                  </a:cxn>
                  <a:cxn ang="0">
                    <a:pos x="5716" y="2006"/>
                  </a:cxn>
                  <a:cxn ang="0">
                    <a:pos x="0" y="2006"/>
                  </a:cxn>
                  <a:cxn ang="0">
                    <a:pos x="0" y="1225"/>
                  </a:cxn>
                  <a:cxn ang="0">
                    <a:pos x="247" y="1055"/>
                  </a:cxn>
                  <a:cxn ang="0">
                    <a:pos x="366" y="989"/>
                  </a:cxn>
                  <a:cxn ang="0">
                    <a:pos x="552" y="869"/>
                  </a:cxn>
                  <a:cxn ang="0">
                    <a:pos x="702" y="750"/>
                  </a:cxn>
                  <a:cxn ang="0">
                    <a:pos x="776" y="717"/>
                  </a:cxn>
                  <a:cxn ang="0">
                    <a:pos x="853" y="627"/>
                  </a:cxn>
                  <a:cxn ang="0">
                    <a:pos x="924" y="582"/>
                  </a:cxn>
                  <a:cxn ang="0">
                    <a:pos x="963" y="507"/>
                  </a:cxn>
                  <a:cxn ang="0">
                    <a:pos x="998" y="461"/>
                  </a:cxn>
                  <a:cxn ang="0">
                    <a:pos x="1045" y="432"/>
                  </a:cxn>
                  <a:cxn ang="0">
                    <a:pos x="1107" y="406"/>
                  </a:cxn>
                  <a:cxn ang="0">
                    <a:pos x="1140" y="389"/>
                  </a:cxn>
                  <a:cxn ang="0">
                    <a:pos x="1195" y="341"/>
                  </a:cxn>
                </a:cxnLst>
                <a:rect l="0" t="0" r="r" b="b"/>
                <a:pathLst>
                  <a:path w="5716" h="2006">
                    <a:moveTo>
                      <a:pt x="1195" y="341"/>
                    </a:moveTo>
                    <a:lnTo>
                      <a:pt x="1282" y="312"/>
                    </a:lnTo>
                    <a:lnTo>
                      <a:pt x="1326" y="308"/>
                    </a:lnTo>
                    <a:lnTo>
                      <a:pt x="1370" y="277"/>
                    </a:lnTo>
                    <a:lnTo>
                      <a:pt x="1367" y="249"/>
                    </a:lnTo>
                    <a:lnTo>
                      <a:pt x="1359" y="219"/>
                    </a:lnTo>
                    <a:lnTo>
                      <a:pt x="1328" y="191"/>
                    </a:lnTo>
                    <a:lnTo>
                      <a:pt x="1290" y="155"/>
                    </a:lnTo>
                    <a:lnTo>
                      <a:pt x="1243" y="95"/>
                    </a:lnTo>
                    <a:lnTo>
                      <a:pt x="1199" y="55"/>
                    </a:lnTo>
                    <a:lnTo>
                      <a:pt x="1078" y="0"/>
                    </a:lnTo>
                    <a:lnTo>
                      <a:pt x="4466" y="0"/>
                    </a:lnTo>
                    <a:lnTo>
                      <a:pt x="4378" y="90"/>
                    </a:lnTo>
                    <a:lnTo>
                      <a:pt x="4352" y="114"/>
                    </a:lnTo>
                    <a:lnTo>
                      <a:pt x="4336" y="140"/>
                    </a:lnTo>
                    <a:lnTo>
                      <a:pt x="4291" y="152"/>
                    </a:lnTo>
                    <a:lnTo>
                      <a:pt x="4252" y="171"/>
                    </a:lnTo>
                    <a:lnTo>
                      <a:pt x="4193" y="192"/>
                    </a:lnTo>
                    <a:lnTo>
                      <a:pt x="4175" y="245"/>
                    </a:lnTo>
                    <a:lnTo>
                      <a:pt x="4202" y="279"/>
                    </a:lnTo>
                    <a:lnTo>
                      <a:pt x="4322" y="304"/>
                    </a:lnTo>
                    <a:lnTo>
                      <a:pt x="4343" y="391"/>
                    </a:lnTo>
                    <a:lnTo>
                      <a:pt x="4414" y="398"/>
                    </a:lnTo>
                    <a:lnTo>
                      <a:pt x="4537" y="485"/>
                    </a:lnTo>
                    <a:lnTo>
                      <a:pt x="4537" y="523"/>
                    </a:lnTo>
                    <a:lnTo>
                      <a:pt x="4681" y="598"/>
                    </a:lnTo>
                    <a:lnTo>
                      <a:pt x="4743" y="602"/>
                    </a:lnTo>
                    <a:lnTo>
                      <a:pt x="4777" y="655"/>
                    </a:lnTo>
                    <a:lnTo>
                      <a:pt x="4847" y="709"/>
                    </a:lnTo>
                    <a:lnTo>
                      <a:pt x="4960" y="775"/>
                    </a:lnTo>
                    <a:lnTo>
                      <a:pt x="5096" y="829"/>
                    </a:lnTo>
                    <a:lnTo>
                      <a:pt x="5205" y="863"/>
                    </a:lnTo>
                    <a:lnTo>
                      <a:pt x="5306" y="921"/>
                    </a:lnTo>
                    <a:lnTo>
                      <a:pt x="5425" y="977"/>
                    </a:lnTo>
                    <a:lnTo>
                      <a:pt x="5716" y="1085"/>
                    </a:lnTo>
                    <a:lnTo>
                      <a:pt x="5716" y="2006"/>
                    </a:lnTo>
                    <a:lnTo>
                      <a:pt x="0" y="2006"/>
                    </a:lnTo>
                    <a:lnTo>
                      <a:pt x="0" y="1225"/>
                    </a:lnTo>
                    <a:lnTo>
                      <a:pt x="247" y="1055"/>
                    </a:lnTo>
                    <a:lnTo>
                      <a:pt x="366" y="989"/>
                    </a:lnTo>
                    <a:lnTo>
                      <a:pt x="552" y="869"/>
                    </a:lnTo>
                    <a:lnTo>
                      <a:pt x="702" y="750"/>
                    </a:lnTo>
                    <a:lnTo>
                      <a:pt x="776" y="717"/>
                    </a:lnTo>
                    <a:lnTo>
                      <a:pt x="853" y="627"/>
                    </a:lnTo>
                    <a:lnTo>
                      <a:pt x="924" y="582"/>
                    </a:lnTo>
                    <a:lnTo>
                      <a:pt x="963" y="507"/>
                    </a:lnTo>
                    <a:lnTo>
                      <a:pt x="998" y="461"/>
                    </a:lnTo>
                    <a:lnTo>
                      <a:pt x="1045" y="432"/>
                    </a:lnTo>
                    <a:lnTo>
                      <a:pt x="1107" y="406"/>
                    </a:lnTo>
                    <a:lnTo>
                      <a:pt x="1140" y="389"/>
                    </a:lnTo>
                    <a:lnTo>
                      <a:pt x="1195" y="341"/>
                    </a:lnTo>
                    <a:close/>
                  </a:path>
                </a:pathLst>
              </a:custGeom>
              <a:solidFill>
                <a:srgbClr val="00E0E0"/>
              </a:solidFill>
              <a:ln w="9525">
                <a:noFill/>
                <a:round/>
                <a:headEnd/>
                <a:tailEnd/>
              </a:ln>
            </p:spPr>
            <p:txBody>
              <a:bodyPr/>
              <a:lstStyle/>
              <a:p>
                <a:endParaRPr lang="en-US" dirty="0"/>
              </a:p>
            </p:txBody>
          </p:sp>
          <p:sp>
            <p:nvSpPr>
              <p:cNvPr id="185353" name="Freeform 9"/>
              <p:cNvSpPr>
                <a:spLocks/>
              </p:cNvSpPr>
              <p:nvPr/>
            </p:nvSpPr>
            <p:spPr bwMode="ltGray">
              <a:xfrm>
                <a:off x="15" y="2056"/>
                <a:ext cx="5716" cy="2006"/>
              </a:xfrm>
              <a:custGeom>
                <a:avLst/>
                <a:gdLst/>
                <a:ahLst/>
                <a:cxnLst>
                  <a:cxn ang="0">
                    <a:pos x="1335" y="341"/>
                  </a:cxn>
                  <a:cxn ang="0">
                    <a:pos x="1415" y="312"/>
                  </a:cxn>
                  <a:cxn ang="0">
                    <a:pos x="1454" y="308"/>
                  </a:cxn>
                  <a:cxn ang="0">
                    <a:pos x="1494" y="275"/>
                  </a:cxn>
                  <a:cxn ang="0">
                    <a:pos x="1490" y="249"/>
                  </a:cxn>
                  <a:cxn ang="0">
                    <a:pos x="1483" y="219"/>
                  </a:cxn>
                  <a:cxn ang="0">
                    <a:pos x="1456" y="191"/>
                  </a:cxn>
                  <a:cxn ang="0">
                    <a:pos x="1422" y="155"/>
                  </a:cxn>
                  <a:cxn ang="0">
                    <a:pos x="1379" y="95"/>
                  </a:cxn>
                  <a:cxn ang="0">
                    <a:pos x="1338" y="55"/>
                  </a:cxn>
                  <a:cxn ang="0">
                    <a:pos x="1228" y="0"/>
                  </a:cxn>
                  <a:cxn ang="0">
                    <a:pos x="4307" y="0"/>
                  </a:cxn>
                  <a:cxn ang="0">
                    <a:pos x="4228" y="90"/>
                  </a:cxn>
                  <a:cxn ang="0">
                    <a:pos x="4206" y="114"/>
                  </a:cxn>
                  <a:cxn ang="0">
                    <a:pos x="4189" y="140"/>
                  </a:cxn>
                  <a:cxn ang="0">
                    <a:pos x="4150" y="152"/>
                  </a:cxn>
                  <a:cxn ang="0">
                    <a:pos x="4112" y="171"/>
                  </a:cxn>
                  <a:cxn ang="0">
                    <a:pos x="4059" y="192"/>
                  </a:cxn>
                  <a:cxn ang="0">
                    <a:pos x="4043" y="245"/>
                  </a:cxn>
                  <a:cxn ang="0">
                    <a:pos x="4068" y="279"/>
                  </a:cxn>
                  <a:cxn ang="0">
                    <a:pos x="4178" y="304"/>
                  </a:cxn>
                  <a:cxn ang="0">
                    <a:pos x="4198" y="391"/>
                  </a:cxn>
                  <a:cxn ang="0">
                    <a:pos x="4261" y="398"/>
                  </a:cxn>
                  <a:cxn ang="0">
                    <a:pos x="4375" y="485"/>
                  </a:cxn>
                  <a:cxn ang="0">
                    <a:pos x="4375" y="523"/>
                  </a:cxn>
                  <a:cxn ang="0">
                    <a:pos x="4503" y="598"/>
                  </a:cxn>
                  <a:cxn ang="0">
                    <a:pos x="4559" y="602"/>
                  </a:cxn>
                  <a:cxn ang="0">
                    <a:pos x="4590" y="655"/>
                  </a:cxn>
                  <a:cxn ang="0">
                    <a:pos x="4654" y="709"/>
                  </a:cxn>
                  <a:cxn ang="0">
                    <a:pos x="4757" y="775"/>
                  </a:cxn>
                  <a:cxn ang="0">
                    <a:pos x="4881" y="829"/>
                  </a:cxn>
                  <a:cxn ang="0">
                    <a:pos x="4979" y="862"/>
                  </a:cxn>
                  <a:cxn ang="0">
                    <a:pos x="5070" y="920"/>
                  </a:cxn>
                  <a:cxn ang="0">
                    <a:pos x="5180" y="975"/>
                  </a:cxn>
                  <a:cxn ang="0">
                    <a:pos x="5456" y="1085"/>
                  </a:cxn>
                  <a:cxn ang="0">
                    <a:pos x="5716" y="1184"/>
                  </a:cxn>
                  <a:cxn ang="0">
                    <a:pos x="5716" y="2006"/>
                  </a:cxn>
                  <a:cxn ang="0">
                    <a:pos x="0" y="2006"/>
                  </a:cxn>
                  <a:cxn ang="0">
                    <a:pos x="0" y="1359"/>
                  </a:cxn>
                  <a:cxn ang="0">
                    <a:pos x="242" y="1225"/>
                  </a:cxn>
                  <a:cxn ang="0">
                    <a:pos x="473" y="1054"/>
                  </a:cxn>
                  <a:cxn ang="0">
                    <a:pos x="582" y="989"/>
                  </a:cxn>
                  <a:cxn ang="0">
                    <a:pos x="751" y="869"/>
                  </a:cxn>
                  <a:cxn ang="0">
                    <a:pos x="888" y="750"/>
                  </a:cxn>
                  <a:cxn ang="0">
                    <a:pos x="955" y="716"/>
                  </a:cxn>
                  <a:cxn ang="0">
                    <a:pos x="1026" y="626"/>
                  </a:cxn>
                  <a:cxn ang="0">
                    <a:pos x="1089" y="582"/>
                  </a:cxn>
                  <a:cxn ang="0">
                    <a:pos x="1124" y="507"/>
                  </a:cxn>
                  <a:cxn ang="0">
                    <a:pos x="1157" y="461"/>
                  </a:cxn>
                  <a:cxn ang="0">
                    <a:pos x="1199" y="432"/>
                  </a:cxn>
                  <a:cxn ang="0">
                    <a:pos x="1254" y="406"/>
                  </a:cxn>
                  <a:cxn ang="0">
                    <a:pos x="1285" y="389"/>
                  </a:cxn>
                  <a:cxn ang="0">
                    <a:pos x="1335" y="341"/>
                  </a:cxn>
                </a:cxnLst>
                <a:rect l="0" t="0" r="r" b="b"/>
                <a:pathLst>
                  <a:path w="5716" h="2006">
                    <a:moveTo>
                      <a:pt x="1335" y="341"/>
                    </a:moveTo>
                    <a:lnTo>
                      <a:pt x="1415" y="312"/>
                    </a:lnTo>
                    <a:lnTo>
                      <a:pt x="1454" y="308"/>
                    </a:lnTo>
                    <a:lnTo>
                      <a:pt x="1494" y="275"/>
                    </a:lnTo>
                    <a:lnTo>
                      <a:pt x="1490" y="249"/>
                    </a:lnTo>
                    <a:lnTo>
                      <a:pt x="1483" y="219"/>
                    </a:lnTo>
                    <a:lnTo>
                      <a:pt x="1456" y="191"/>
                    </a:lnTo>
                    <a:lnTo>
                      <a:pt x="1422" y="155"/>
                    </a:lnTo>
                    <a:lnTo>
                      <a:pt x="1379" y="95"/>
                    </a:lnTo>
                    <a:lnTo>
                      <a:pt x="1338" y="55"/>
                    </a:lnTo>
                    <a:lnTo>
                      <a:pt x="1228" y="0"/>
                    </a:lnTo>
                    <a:lnTo>
                      <a:pt x="4307" y="0"/>
                    </a:lnTo>
                    <a:lnTo>
                      <a:pt x="4228" y="90"/>
                    </a:lnTo>
                    <a:lnTo>
                      <a:pt x="4206" y="114"/>
                    </a:lnTo>
                    <a:lnTo>
                      <a:pt x="4189" y="140"/>
                    </a:lnTo>
                    <a:lnTo>
                      <a:pt x="4150" y="152"/>
                    </a:lnTo>
                    <a:lnTo>
                      <a:pt x="4112" y="171"/>
                    </a:lnTo>
                    <a:lnTo>
                      <a:pt x="4059" y="192"/>
                    </a:lnTo>
                    <a:lnTo>
                      <a:pt x="4043" y="245"/>
                    </a:lnTo>
                    <a:lnTo>
                      <a:pt x="4068" y="279"/>
                    </a:lnTo>
                    <a:lnTo>
                      <a:pt x="4178" y="304"/>
                    </a:lnTo>
                    <a:lnTo>
                      <a:pt x="4198" y="391"/>
                    </a:lnTo>
                    <a:lnTo>
                      <a:pt x="4261" y="398"/>
                    </a:lnTo>
                    <a:lnTo>
                      <a:pt x="4375" y="485"/>
                    </a:lnTo>
                    <a:lnTo>
                      <a:pt x="4375" y="523"/>
                    </a:lnTo>
                    <a:lnTo>
                      <a:pt x="4503" y="598"/>
                    </a:lnTo>
                    <a:lnTo>
                      <a:pt x="4559" y="602"/>
                    </a:lnTo>
                    <a:lnTo>
                      <a:pt x="4590" y="655"/>
                    </a:lnTo>
                    <a:lnTo>
                      <a:pt x="4654" y="709"/>
                    </a:lnTo>
                    <a:lnTo>
                      <a:pt x="4757" y="775"/>
                    </a:lnTo>
                    <a:lnTo>
                      <a:pt x="4881" y="829"/>
                    </a:lnTo>
                    <a:lnTo>
                      <a:pt x="4979" y="862"/>
                    </a:lnTo>
                    <a:lnTo>
                      <a:pt x="5070" y="920"/>
                    </a:lnTo>
                    <a:lnTo>
                      <a:pt x="5180" y="975"/>
                    </a:lnTo>
                    <a:lnTo>
                      <a:pt x="5456" y="1085"/>
                    </a:lnTo>
                    <a:lnTo>
                      <a:pt x="5716" y="1184"/>
                    </a:lnTo>
                    <a:lnTo>
                      <a:pt x="5716" y="2006"/>
                    </a:lnTo>
                    <a:lnTo>
                      <a:pt x="0" y="2006"/>
                    </a:lnTo>
                    <a:lnTo>
                      <a:pt x="0" y="1359"/>
                    </a:lnTo>
                    <a:lnTo>
                      <a:pt x="242" y="1225"/>
                    </a:lnTo>
                    <a:lnTo>
                      <a:pt x="473" y="1054"/>
                    </a:lnTo>
                    <a:lnTo>
                      <a:pt x="582" y="989"/>
                    </a:lnTo>
                    <a:lnTo>
                      <a:pt x="751" y="869"/>
                    </a:lnTo>
                    <a:lnTo>
                      <a:pt x="888" y="750"/>
                    </a:lnTo>
                    <a:lnTo>
                      <a:pt x="955" y="716"/>
                    </a:lnTo>
                    <a:lnTo>
                      <a:pt x="1026" y="626"/>
                    </a:lnTo>
                    <a:lnTo>
                      <a:pt x="1089" y="582"/>
                    </a:lnTo>
                    <a:lnTo>
                      <a:pt x="1124" y="507"/>
                    </a:lnTo>
                    <a:lnTo>
                      <a:pt x="1157" y="461"/>
                    </a:lnTo>
                    <a:lnTo>
                      <a:pt x="1199" y="432"/>
                    </a:lnTo>
                    <a:lnTo>
                      <a:pt x="1254" y="406"/>
                    </a:lnTo>
                    <a:lnTo>
                      <a:pt x="1285" y="389"/>
                    </a:lnTo>
                    <a:lnTo>
                      <a:pt x="1335" y="341"/>
                    </a:lnTo>
                    <a:close/>
                  </a:path>
                </a:pathLst>
              </a:custGeom>
              <a:solidFill>
                <a:srgbClr val="00C0C0"/>
              </a:solidFill>
              <a:ln w="9525">
                <a:noFill/>
                <a:round/>
                <a:headEnd/>
                <a:tailEnd/>
              </a:ln>
            </p:spPr>
            <p:txBody>
              <a:bodyPr/>
              <a:lstStyle/>
              <a:p>
                <a:endParaRPr lang="en-US" dirty="0"/>
              </a:p>
            </p:txBody>
          </p:sp>
        </p:grpSp>
        <p:grpSp>
          <p:nvGrpSpPr>
            <p:cNvPr id="185354" name="Group 10"/>
            <p:cNvGrpSpPr>
              <a:grpSpLocks/>
            </p:cNvGrpSpPr>
            <p:nvPr/>
          </p:nvGrpSpPr>
          <p:grpSpPr bwMode="auto">
            <a:xfrm>
              <a:off x="454025" y="2536825"/>
              <a:ext cx="8228013" cy="2873375"/>
              <a:chOff x="15" y="946"/>
              <a:chExt cx="5719" cy="1982"/>
            </a:xfrm>
          </p:grpSpPr>
          <p:sp>
            <p:nvSpPr>
              <p:cNvPr id="185355" name="Freeform 11"/>
              <p:cNvSpPr>
                <a:spLocks/>
              </p:cNvSpPr>
              <p:nvPr/>
            </p:nvSpPr>
            <p:spPr bwMode="ltGray">
              <a:xfrm>
                <a:off x="15" y="946"/>
                <a:ext cx="1201" cy="1982"/>
              </a:xfrm>
              <a:custGeom>
                <a:avLst/>
                <a:gdLst/>
                <a:ahLst/>
                <a:cxnLst>
                  <a:cxn ang="0">
                    <a:pos x="0" y="0"/>
                  </a:cxn>
                  <a:cxn ang="0">
                    <a:pos x="112" y="52"/>
                  </a:cxn>
                  <a:cxn ang="0">
                    <a:pos x="165" y="115"/>
                  </a:cxn>
                  <a:cxn ang="0">
                    <a:pos x="210" y="133"/>
                  </a:cxn>
                  <a:cxn ang="0">
                    <a:pos x="232" y="133"/>
                  </a:cxn>
                  <a:cxn ang="0">
                    <a:pos x="264" y="187"/>
                  </a:cxn>
                  <a:cxn ang="0">
                    <a:pos x="297" y="224"/>
                  </a:cxn>
                  <a:cxn ang="0">
                    <a:pos x="341" y="250"/>
                  </a:cxn>
                  <a:cxn ang="0">
                    <a:pos x="384" y="278"/>
                  </a:cxn>
                  <a:cxn ang="0">
                    <a:pos x="427" y="341"/>
                  </a:cxn>
                  <a:cxn ang="0">
                    <a:pos x="459" y="422"/>
                  </a:cxn>
                  <a:cxn ang="0">
                    <a:pos x="525" y="449"/>
                  </a:cxn>
                  <a:cxn ang="0">
                    <a:pos x="612" y="558"/>
                  </a:cxn>
                  <a:cxn ang="0">
                    <a:pos x="645" y="675"/>
                  </a:cxn>
                  <a:cxn ang="0">
                    <a:pos x="688" y="710"/>
                  </a:cxn>
                  <a:cxn ang="0">
                    <a:pos x="795" y="791"/>
                  </a:cxn>
                  <a:cxn ang="0">
                    <a:pos x="810" y="862"/>
                  </a:cxn>
                  <a:cxn ang="0">
                    <a:pos x="852" y="919"/>
                  </a:cxn>
                  <a:cxn ang="0">
                    <a:pos x="852" y="999"/>
                  </a:cxn>
                  <a:cxn ang="0">
                    <a:pos x="885" y="1062"/>
                  </a:cxn>
                  <a:cxn ang="0">
                    <a:pos x="973" y="1136"/>
                  </a:cxn>
                  <a:cxn ang="0">
                    <a:pos x="1005" y="1189"/>
                  </a:cxn>
                  <a:cxn ang="0">
                    <a:pos x="1037" y="1224"/>
                  </a:cxn>
                  <a:cxn ang="0">
                    <a:pos x="1136" y="1269"/>
                  </a:cxn>
                  <a:cxn ang="0">
                    <a:pos x="1157" y="1288"/>
                  </a:cxn>
                  <a:cxn ang="0">
                    <a:pos x="1191" y="1315"/>
                  </a:cxn>
                  <a:cxn ang="0">
                    <a:pos x="1201" y="1351"/>
                  </a:cxn>
                  <a:cxn ang="0">
                    <a:pos x="1169" y="1378"/>
                  </a:cxn>
                  <a:cxn ang="0">
                    <a:pos x="1070" y="1397"/>
                  </a:cxn>
                  <a:cxn ang="0">
                    <a:pos x="973" y="1441"/>
                  </a:cxn>
                  <a:cxn ang="0">
                    <a:pos x="917" y="1423"/>
                  </a:cxn>
                  <a:cxn ang="0">
                    <a:pos x="808" y="1432"/>
                  </a:cxn>
                  <a:cxn ang="0">
                    <a:pos x="732" y="1486"/>
                  </a:cxn>
                  <a:cxn ang="0">
                    <a:pos x="699" y="1523"/>
                  </a:cxn>
                  <a:cxn ang="0">
                    <a:pos x="666" y="1586"/>
                  </a:cxn>
                  <a:cxn ang="0">
                    <a:pos x="525" y="1630"/>
                  </a:cxn>
                  <a:cxn ang="0">
                    <a:pos x="470" y="1693"/>
                  </a:cxn>
                  <a:cxn ang="0">
                    <a:pos x="384" y="1739"/>
                  </a:cxn>
                  <a:cxn ang="0">
                    <a:pos x="287" y="1828"/>
                  </a:cxn>
                  <a:cxn ang="0">
                    <a:pos x="200" y="1856"/>
                  </a:cxn>
                  <a:cxn ang="0">
                    <a:pos x="90" y="1928"/>
                  </a:cxn>
                  <a:cxn ang="0">
                    <a:pos x="0" y="1982"/>
                  </a:cxn>
                  <a:cxn ang="0">
                    <a:pos x="0" y="0"/>
                  </a:cxn>
                </a:cxnLst>
                <a:rect l="0" t="0" r="r" b="b"/>
                <a:pathLst>
                  <a:path w="1201" h="1982">
                    <a:moveTo>
                      <a:pt x="0" y="0"/>
                    </a:moveTo>
                    <a:lnTo>
                      <a:pt x="112" y="52"/>
                    </a:lnTo>
                    <a:lnTo>
                      <a:pt x="165" y="115"/>
                    </a:lnTo>
                    <a:lnTo>
                      <a:pt x="210" y="133"/>
                    </a:lnTo>
                    <a:lnTo>
                      <a:pt x="232" y="133"/>
                    </a:lnTo>
                    <a:lnTo>
                      <a:pt x="264" y="187"/>
                    </a:lnTo>
                    <a:lnTo>
                      <a:pt x="297" y="224"/>
                    </a:lnTo>
                    <a:lnTo>
                      <a:pt x="341" y="250"/>
                    </a:lnTo>
                    <a:lnTo>
                      <a:pt x="384" y="278"/>
                    </a:lnTo>
                    <a:lnTo>
                      <a:pt x="427" y="341"/>
                    </a:lnTo>
                    <a:lnTo>
                      <a:pt x="459" y="422"/>
                    </a:lnTo>
                    <a:lnTo>
                      <a:pt x="525" y="449"/>
                    </a:lnTo>
                    <a:lnTo>
                      <a:pt x="612" y="558"/>
                    </a:lnTo>
                    <a:lnTo>
                      <a:pt x="645" y="675"/>
                    </a:lnTo>
                    <a:lnTo>
                      <a:pt x="688" y="710"/>
                    </a:lnTo>
                    <a:lnTo>
                      <a:pt x="795" y="791"/>
                    </a:lnTo>
                    <a:lnTo>
                      <a:pt x="810" y="862"/>
                    </a:lnTo>
                    <a:lnTo>
                      <a:pt x="852" y="919"/>
                    </a:lnTo>
                    <a:lnTo>
                      <a:pt x="852" y="999"/>
                    </a:lnTo>
                    <a:lnTo>
                      <a:pt x="885" y="1062"/>
                    </a:lnTo>
                    <a:lnTo>
                      <a:pt x="973" y="1136"/>
                    </a:lnTo>
                    <a:lnTo>
                      <a:pt x="1005" y="1189"/>
                    </a:lnTo>
                    <a:lnTo>
                      <a:pt x="1037" y="1224"/>
                    </a:lnTo>
                    <a:lnTo>
                      <a:pt x="1136" y="1269"/>
                    </a:lnTo>
                    <a:lnTo>
                      <a:pt x="1157" y="1288"/>
                    </a:lnTo>
                    <a:lnTo>
                      <a:pt x="1191" y="1315"/>
                    </a:lnTo>
                    <a:lnTo>
                      <a:pt x="1201" y="1351"/>
                    </a:lnTo>
                    <a:lnTo>
                      <a:pt x="1169" y="1378"/>
                    </a:lnTo>
                    <a:lnTo>
                      <a:pt x="1070" y="1397"/>
                    </a:lnTo>
                    <a:lnTo>
                      <a:pt x="973" y="1441"/>
                    </a:lnTo>
                    <a:lnTo>
                      <a:pt x="917" y="1423"/>
                    </a:lnTo>
                    <a:lnTo>
                      <a:pt x="808" y="1432"/>
                    </a:lnTo>
                    <a:lnTo>
                      <a:pt x="732" y="1486"/>
                    </a:lnTo>
                    <a:lnTo>
                      <a:pt x="699" y="1523"/>
                    </a:lnTo>
                    <a:lnTo>
                      <a:pt x="666" y="1586"/>
                    </a:lnTo>
                    <a:lnTo>
                      <a:pt x="525" y="1630"/>
                    </a:lnTo>
                    <a:lnTo>
                      <a:pt x="470" y="1693"/>
                    </a:lnTo>
                    <a:lnTo>
                      <a:pt x="384" y="1739"/>
                    </a:lnTo>
                    <a:lnTo>
                      <a:pt x="287" y="1828"/>
                    </a:lnTo>
                    <a:lnTo>
                      <a:pt x="200" y="1856"/>
                    </a:lnTo>
                    <a:lnTo>
                      <a:pt x="90" y="1928"/>
                    </a:lnTo>
                    <a:lnTo>
                      <a:pt x="0" y="1982"/>
                    </a:lnTo>
                    <a:lnTo>
                      <a:pt x="0" y="0"/>
                    </a:lnTo>
                    <a:close/>
                  </a:path>
                </a:pathLst>
              </a:custGeom>
              <a:solidFill>
                <a:srgbClr val="A05000"/>
              </a:solidFill>
              <a:ln w="15875">
                <a:solidFill>
                  <a:srgbClr val="000000"/>
                </a:solidFill>
                <a:prstDash val="solid"/>
                <a:round/>
                <a:headEnd/>
                <a:tailEnd/>
              </a:ln>
            </p:spPr>
            <p:txBody>
              <a:bodyPr/>
              <a:lstStyle/>
              <a:p>
                <a:endParaRPr lang="en-US" dirty="0"/>
              </a:p>
            </p:txBody>
          </p:sp>
          <p:sp>
            <p:nvSpPr>
              <p:cNvPr id="185356" name="Freeform 12"/>
              <p:cNvSpPr>
                <a:spLocks/>
              </p:cNvSpPr>
              <p:nvPr/>
            </p:nvSpPr>
            <p:spPr bwMode="ltGray">
              <a:xfrm>
                <a:off x="4547" y="1048"/>
                <a:ext cx="1187" cy="1804"/>
              </a:xfrm>
              <a:custGeom>
                <a:avLst/>
                <a:gdLst/>
                <a:ahLst/>
                <a:cxnLst>
                  <a:cxn ang="0">
                    <a:pos x="1187" y="0"/>
                  </a:cxn>
                  <a:cxn ang="0">
                    <a:pos x="1025" y="60"/>
                  </a:cxn>
                  <a:cxn ang="0">
                    <a:pos x="948" y="115"/>
                  </a:cxn>
                  <a:cxn ang="0">
                    <a:pos x="905" y="191"/>
                  </a:cxn>
                  <a:cxn ang="0">
                    <a:pos x="828" y="256"/>
                  </a:cxn>
                  <a:cxn ang="0">
                    <a:pos x="775" y="278"/>
                  </a:cxn>
                  <a:cxn ang="0">
                    <a:pos x="699" y="333"/>
                  </a:cxn>
                  <a:cxn ang="0">
                    <a:pos x="655" y="366"/>
                  </a:cxn>
                  <a:cxn ang="0">
                    <a:pos x="634" y="442"/>
                  </a:cxn>
                  <a:cxn ang="0">
                    <a:pos x="611" y="506"/>
                  </a:cxn>
                  <a:cxn ang="0">
                    <a:pos x="513" y="649"/>
                  </a:cxn>
                  <a:cxn ang="0">
                    <a:pos x="460" y="703"/>
                  </a:cxn>
                  <a:cxn ang="0">
                    <a:pos x="460" y="780"/>
                  </a:cxn>
                  <a:cxn ang="0">
                    <a:pos x="426" y="844"/>
                  </a:cxn>
                  <a:cxn ang="0">
                    <a:pos x="371" y="976"/>
                  </a:cxn>
                  <a:cxn ang="0">
                    <a:pos x="339" y="1010"/>
                  </a:cxn>
                  <a:cxn ang="0">
                    <a:pos x="209" y="1152"/>
                  </a:cxn>
                  <a:cxn ang="0">
                    <a:pos x="110" y="1171"/>
                  </a:cxn>
                  <a:cxn ang="0">
                    <a:pos x="0" y="1259"/>
                  </a:cxn>
                  <a:cxn ang="0">
                    <a:pos x="87" y="1281"/>
                  </a:cxn>
                  <a:cxn ang="0">
                    <a:pos x="186" y="1314"/>
                  </a:cxn>
                  <a:cxn ang="0">
                    <a:pos x="219" y="1401"/>
                  </a:cxn>
                  <a:cxn ang="0">
                    <a:pos x="294" y="1401"/>
                  </a:cxn>
                  <a:cxn ang="0">
                    <a:pos x="460" y="1489"/>
                  </a:cxn>
                  <a:cxn ang="0">
                    <a:pos x="460" y="1532"/>
                  </a:cxn>
                  <a:cxn ang="0">
                    <a:pos x="645" y="1609"/>
                  </a:cxn>
                  <a:cxn ang="0">
                    <a:pos x="721" y="1613"/>
                  </a:cxn>
                  <a:cxn ang="0">
                    <a:pos x="760" y="1663"/>
                  </a:cxn>
                  <a:cxn ang="0">
                    <a:pos x="853" y="1725"/>
                  </a:cxn>
                  <a:cxn ang="0">
                    <a:pos x="986" y="1787"/>
                  </a:cxn>
                  <a:cxn ang="0">
                    <a:pos x="1187" y="1804"/>
                  </a:cxn>
                  <a:cxn ang="0">
                    <a:pos x="1187" y="0"/>
                  </a:cxn>
                </a:cxnLst>
                <a:rect l="0" t="0" r="r" b="b"/>
                <a:pathLst>
                  <a:path w="1187" h="1804">
                    <a:moveTo>
                      <a:pt x="1187" y="0"/>
                    </a:moveTo>
                    <a:lnTo>
                      <a:pt x="1025" y="60"/>
                    </a:lnTo>
                    <a:lnTo>
                      <a:pt x="948" y="115"/>
                    </a:lnTo>
                    <a:lnTo>
                      <a:pt x="905" y="191"/>
                    </a:lnTo>
                    <a:lnTo>
                      <a:pt x="828" y="256"/>
                    </a:lnTo>
                    <a:lnTo>
                      <a:pt x="775" y="278"/>
                    </a:lnTo>
                    <a:lnTo>
                      <a:pt x="699" y="333"/>
                    </a:lnTo>
                    <a:lnTo>
                      <a:pt x="655" y="366"/>
                    </a:lnTo>
                    <a:lnTo>
                      <a:pt x="634" y="442"/>
                    </a:lnTo>
                    <a:lnTo>
                      <a:pt x="611" y="506"/>
                    </a:lnTo>
                    <a:lnTo>
                      <a:pt x="513" y="649"/>
                    </a:lnTo>
                    <a:lnTo>
                      <a:pt x="460" y="703"/>
                    </a:lnTo>
                    <a:lnTo>
                      <a:pt x="460" y="780"/>
                    </a:lnTo>
                    <a:lnTo>
                      <a:pt x="426" y="844"/>
                    </a:lnTo>
                    <a:lnTo>
                      <a:pt x="371" y="976"/>
                    </a:lnTo>
                    <a:lnTo>
                      <a:pt x="339" y="1010"/>
                    </a:lnTo>
                    <a:lnTo>
                      <a:pt x="209" y="1152"/>
                    </a:lnTo>
                    <a:lnTo>
                      <a:pt x="110" y="1171"/>
                    </a:lnTo>
                    <a:lnTo>
                      <a:pt x="0" y="1259"/>
                    </a:lnTo>
                    <a:lnTo>
                      <a:pt x="87" y="1281"/>
                    </a:lnTo>
                    <a:lnTo>
                      <a:pt x="186" y="1314"/>
                    </a:lnTo>
                    <a:lnTo>
                      <a:pt x="219" y="1401"/>
                    </a:lnTo>
                    <a:lnTo>
                      <a:pt x="294" y="1401"/>
                    </a:lnTo>
                    <a:lnTo>
                      <a:pt x="460" y="1489"/>
                    </a:lnTo>
                    <a:lnTo>
                      <a:pt x="460" y="1532"/>
                    </a:lnTo>
                    <a:lnTo>
                      <a:pt x="645" y="1609"/>
                    </a:lnTo>
                    <a:lnTo>
                      <a:pt x="721" y="1613"/>
                    </a:lnTo>
                    <a:lnTo>
                      <a:pt x="760" y="1663"/>
                    </a:lnTo>
                    <a:lnTo>
                      <a:pt x="853" y="1725"/>
                    </a:lnTo>
                    <a:lnTo>
                      <a:pt x="986" y="1787"/>
                    </a:lnTo>
                    <a:lnTo>
                      <a:pt x="1187" y="1804"/>
                    </a:lnTo>
                    <a:lnTo>
                      <a:pt x="1187" y="0"/>
                    </a:lnTo>
                    <a:close/>
                  </a:path>
                </a:pathLst>
              </a:custGeom>
              <a:solidFill>
                <a:srgbClr val="A05000"/>
              </a:solidFill>
              <a:ln w="15875">
                <a:solidFill>
                  <a:srgbClr val="000000"/>
                </a:solidFill>
                <a:prstDash val="solid"/>
                <a:round/>
                <a:headEnd/>
                <a:tailEnd/>
              </a:ln>
            </p:spPr>
            <p:txBody>
              <a:bodyPr/>
              <a:lstStyle/>
              <a:p>
                <a:endParaRPr lang="en-US" dirty="0"/>
              </a:p>
            </p:txBody>
          </p:sp>
        </p:grpSp>
        <p:sp>
          <p:nvSpPr>
            <p:cNvPr id="185357" name="Text Box 13"/>
            <p:cNvSpPr txBox="1">
              <a:spLocks noChangeArrowheads="1"/>
            </p:cNvSpPr>
            <p:nvPr/>
          </p:nvSpPr>
          <p:spPr bwMode="ltGray">
            <a:xfrm>
              <a:off x="642938" y="4392613"/>
              <a:ext cx="1327150" cy="366712"/>
            </a:xfrm>
            <a:prstGeom prst="rect">
              <a:avLst/>
            </a:prstGeom>
            <a:noFill/>
            <a:ln w="9525">
              <a:noFill/>
              <a:miter lim="800000"/>
              <a:headEnd/>
              <a:tailEnd/>
            </a:ln>
            <a:effectLst/>
          </p:spPr>
          <p:txBody>
            <a:bodyPr wrap="none">
              <a:spAutoFit/>
            </a:bodyPr>
            <a:lstStyle/>
            <a:p>
              <a:pPr>
                <a:lnSpc>
                  <a:spcPct val="100000"/>
                </a:lnSpc>
              </a:pPr>
              <a:r>
                <a:rPr lang="en-US" sz="1800" dirty="0">
                  <a:solidFill>
                    <a:srgbClr val="FFFF66"/>
                  </a:solidFill>
                </a:rPr>
                <a:t>PROBLEM</a:t>
              </a:r>
            </a:p>
          </p:txBody>
        </p:sp>
        <p:sp>
          <p:nvSpPr>
            <p:cNvPr id="185358" name="Text Box 14"/>
            <p:cNvSpPr txBox="1">
              <a:spLocks noChangeArrowheads="1"/>
            </p:cNvSpPr>
            <p:nvPr/>
          </p:nvSpPr>
          <p:spPr bwMode="ltGray">
            <a:xfrm>
              <a:off x="7243763" y="4362450"/>
              <a:ext cx="1381125" cy="549275"/>
            </a:xfrm>
            <a:prstGeom prst="rect">
              <a:avLst/>
            </a:prstGeom>
            <a:noFill/>
            <a:ln w="9525">
              <a:noFill/>
              <a:miter lim="800000"/>
              <a:headEnd/>
              <a:tailEnd/>
            </a:ln>
            <a:effectLst/>
          </p:spPr>
          <p:txBody>
            <a:bodyPr lIns="0" tIns="0" rIns="0" bIns="0">
              <a:spAutoFit/>
            </a:bodyPr>
            <a:lstStyle/>
            <a:p>
              <a:pPr>
                <a:lnSpc>
                  <a:spcPct val="100000"/>
                </a:lnSpc>
              </a:pPr>
              <a:r>
                <a:rPr lang="en-US" sz="1800" dirty="0">
                  <a:solidFill>
                    <a:srgbClr val="FFFF66"/>
                  </a:solidFill>
                </a:rPr>
                <a:t>CREDIBLE</a:t>
              </a:r>
            </a:p>
            <a:p>
              <a:pPr>
                <a:lnSpc>
                  <a:spcPct val="100000"/>
                </a:lnSpc>
              </a:pPr>
              <a:r>
                <a:rPr lang="en-US" sz="1800" dirty="0">
                  <a:solidFill>
                    <a:srgbClr val="FFFF66"/>
                  </a:solidFill>
                </a:rPr>
                <a:t>SOLUTION</a:t>
              </a:r>
            </a:p>
          </p:txBody>
        </p:sp>
        <p:sp>
          <p:nvSpPr>
            <p:cNvPr id="185359" name="Freeform 15"/>
            <p:cNvSpPr>
              <a:spLocks/>
            </p:cNvSpPr>
            <p:nvPr/>
          </p:nvSpPr>
          <p:spPr bwMode="ltGray">
            <a:xfrm>
              <a:off x="3709988" y="4865688"/>
              <a:ext cx="587375" cy="227012"/>
            </a:xfrm>
            <a:custGeom>
              <a:avLst/>
              <a:gdLst/>
              <a:ahLst/>
              <a:cxnLst>
                <a:cxn ang="0">
                  <a:pos x="5" y="104"/>
                </a:cxn>
                <a:cxn ang="0">
                  <a:pos x="157" y="156"/>
                </a:cxn>
                <a:cxn ang="0">
                  <a:pos x="409" y="140"/>
                </a:cxn>
                <a:cxn ang="0">
                  <a:pos x="369" y="72"/>
                </a:cxn>
                <a:cxn ang="0">
                  <a:pos x="321" y="32"/>
                </a:cxn>
                <a:cxn ang="0">
                  <a:pos x="317" y="20"/>
                </a:cxn>
                <a:cxn ang="0">
                  <a:pos x="273" y="16"/>
                </a:cxn>
                <a:cxn ang="0">
                  <a:pos x="237" y="0"/>
                </a:cxn>
                <a:cxn ang="0">
                  <a:pos x="209" y="8"/>
                </a:cxn>
                <a:cxn ang="0">
                  <a:pos x="197" y="20"/>
                </a:cxn>
                <a:cxn ang="0">
                  <a:pos x="181" y="28"/>
                </a:cxn>
                <a:cxn ang="0">
                  <a:pos x="65" y="40"/>
                </a:cxn>
                <a:cxn ang="0">
                  <a:pos x="29" y="56"/>
                </a:cxn>
                <a:cxn ang="0">
                  <a:pos x="1" y="108"/>
                </a:cxn>
                <a:cxn ang="0">
                  <a:pos x="5" y="104"/>
                </a:cxn>
              </a:cxnLst>
              <a:rect l="0" t="0" r="r" b="b"/>
              <a:pathLst>
                <a:path w="409" h="156">
                  <a:moveTo>
                    <a:pt x="5" y="104"/>
                  </a:moveTo>
                  <a:cubicBezTo>
                    <a:pt x="56" y="121"/>
                    <a:pt x="104" y="145"/>
                    <a:pt x="157" y="156"/>
                  </a:cubicBezTo>
                  <a:cubicBezTo>
                    <a:pt x="255" y="154"/>
                    <a:pt x="321" y="147"/>
                    <a:pt x="409" y="140"/>
                  </a:cubicBezTo>
                  <a:cubicBezTo>
                    <a:pt x="403" y="78"/>
                    <a:pt x="408" y="98"/>
                    <a:pt x="369" y="72"/>
                  </a:cubicBezTo>
                  <a:cubicBezTo>
                    <a:pt x="356" y="52"/>
                    <a:pt x="342" y="42"/>
                    <a:pt x="321" y="32"/>
                  </a:cubicBezTo>
                  <a:cubicBezTo>
                    <a:pt x="320" y="28"/>
                    <a:pt x="321" y="21"/>
                    <a:pt x="317" y="20"/>
                  </a:cubicBezTo>
                  <a:cubicBezTo>
                    <a:pt x="303" y="15"/>
                    <a:pt x="288" y="18"/>
                    <a:pt x="273" y="16"/>
                  </a:cubicBezTo>
                  <a:cubicBezTo>
                    <a:pt x="260" y="14"/>
                    <a:pt x="250" y="4"/>
                    <a:pt x="237" y="0"/>
                  </a:cubicBezTo>
                  <a:cubicBezTo>
                    <a:pt x="228" y="3"/>
                    <a:pt x="217" y="3"/>
                    <a:pt x="209" y="8"/>
                  </a:cubicBezTo>
                  <a:cubicBezTo>
                    <a:pt x="204" y="11"/>
                    <a:pt x="202" y="17"/>
                    <a:pt x="197" y="20"/>
                  </a:cubicBezTo>
                  <a:cubicBezTo>
                    <a:pt x="192" y="23"/>
                    <a:pt x="186" y="25"/>
                    <a:pt x="181" y="28"/>
                  </a:cubicBezTo>
                  <a:cubicBezTo>
                    <a:pt x="139" y="24"/>
                    <a:pt x="107" y="35"/>
                    <a:pt x="65" y="40"/>
                  </a:cubicBezTo>
                  <a:cubicBezTo>
                    <a:pt x="54" y="47"/>
                    <a:pt x="29" y="56"/>
                    <a:pt x="29" y="56"/>
                  </a:cubicBezTo>
                  <a:cubicBezTo>
                    <a:pt x="23" y="75"/>
                    <a:pt x="12" y="91"/>
                    <a:pt x="1" y="108"/>
                  </a:cubicBezTo>
                  <a:cubicBezTo>
                    <a:pt x="0" y="110"/>
                    <a:pt x="4" y="105"/>
                    <a:pt x="5" y="104"/>
                  </a:cubicBezTo>
                  <a:close/>
                </a:path>
              </a:pathLst>
            </a:custGeom>
            <a:gradFill rotWithShape="0">
              <a:gsLst>
                <a:gs pos="0">
                  <a:srgbClr val="935101"/>
                </a:gs>
                <a:gs pos="100000">
                  <a:srgbClr val="777777"/>
                </a:gs>
              </a:gsLst>
              <a:lin ang="5400000" scaled="1"/>
            </a:gradFill>
            <a:ln w="9525" cap="flat" cmpd="sng">
              <a:solidFill>
                <a:schemeClr val="tx1"/>
              </a:solidFill>
              <a:prstDash val="solid"/>
              <a:round/>
              <a:headEnd type="none" w="med" len="med"/>
              <a:tailEnd type="none" w="med" len="med"/>
            </a:ln>
            <a:effectLst/>
          </p:spPr>
          <p:txBody>
            <a:bodyPr wrap="none" anchor="ctr"/>
            <a:lstStyle/>
            <a:p>
              <a:endParaRPr lang="en-US" dirty="0"/>
            </a:p>
          </p:txBody>
        </p:sp>
        <p:sp>
          <p:nvSpPr>
            <p:cNvPr id="185360" name="Freeform 16"/>
            <p:cNvSpPr>
              <a:spLocks/>
            </p:cNvSpPr>
            <p:nvPr/>
          </p:nvSpPr>
          <p:spPr bwMode="ltGray">
            <a:xfrm>
              <a:off x="5718175" y="4303713"/>
              <a:ext cx="657225" cy="1971675"/>
            </a:xfrm>
            <a:custGeom>
              <a:avLst/>
              <a:gdLst/>
              <a:ahLst/>
              <a:cxnLst>
                <a:cxn ang="0">
                  <a:pos x="0" y="0"/>
                </a:cxn>
                <a:cxn ang="0">
                  <a:pos x="24" y="80"/>
                </a:cxn>
                <a:cxn ang="0">
                  <a:pos x="32" y="160"/>
                </a:cxn>
                <a:cxn ang="0">
                  <a:pos x="48" y="208"/>
                </a:cxn>
                <a:cxn ang="0">
                  <a:pos x="8" y="400"/>
                </a:cxn>
                <a:cxn ang="0">
                  <a:pos x="16" y="632"/>
                </a:cxn>
                <a:cxn ang="0">
                  <a:pos x="88" y="728"/>
                </a:cxn>
                <a:cxn ang="0">
                  <a:pos x="168" y="920"/>
                </a:cxn>
                <a:cxn ang="0">
                  <a:pos x="456" y="1360"/>
                </a:cxn>
              </a:cxnLst>
              <a:rect l="0" t="0" r="r" b="b"/>
              <a:pathLst>
                <a:path w="456" h="1360">
                  <a:moveTo>
                    <a:pt x="0" y="0"/>
                  </a:moveTo>
                  <a:cubicBezTo>
                    <a:pt x="19" y="58"/>
                    <a:pt x="12" y="32"/>
                    <a:pt x="24" y="80"/>
                  </a:cubicBezTo>
                  <a:cubicBezTo>
                    <a:pt x="27" y="107"/>
                    <a:pt x="27" y="134"/>
                    <a:pt x="32" y="160"/>
                  </a:cubicBezTo>
                  <a:cubicBezTo>
                    <a:pt x="35" y="177"/>
                    <a:pt x="48" y="208"/>
                    <a:pt x="48" y="208"/>
                  </a:cubicBezTo>
                  <a:cubicBezTo>
                    <a:pt x="39" y="350"/>
                    <a:pt x="40" y="305"/>
                    <a:pt x="8" y="400"/>
                  </a:cubicBezTo>
                  <a:cubicBezTo>
                    <a:pt x="11" y="477"/>
                    <a:pt x="5" y="555"/>
                    <a:pt x="16" y="632"/>
                  </a:cubicBezTo>
                  <a:cubicBezTo>
                    <a:pt x="22" y="671"/>
                    <a:pt x="73" y="694"/>
                    <a:pt x="88" y="728"/>
                  </a:cubicBezTo>
                  <a:cubicBezTo>
                    <a:pt x="119" y="798"/>
                    <a:pt x="111" y="863"/>
                    <a:pt x="168" y="920"/>
                  </a:cubicBezTo>
                  <a:cubicBezTo>
                    <a:pt x="182" y="961"/>
                    <a:pt x="396" y="1268"/>
                    <a:pt x="456" y="1360"/>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1" name="Freeform 17"/>
            <p:cNvSpPr>
              <a:spLocks/>
            </p:cNvSpPr>
            <p:nvPr/>
          </p:nvSpPr>
          <p:spPr bwMode="ltGray">
            <a:xfrm>
              <a:off x="3913188" y="4257675"/>
              <a:ext cx="614362" cy="2005013"/>
            </a:xfrm>
            <a:custGeom>
              <a:avLst/>
              <a:gdLst/>
              <a:ahLst/>
              <a:cxnLst>
                <a:cxn ang="0">
                  <a:pos x="427" y="0"/>
                </a:cxn>
                <a:cxn ang="0">
                  <a:pos x="371" y="208"/>
                </a:cxn>
                <a:cxn ang="0">
                  <a:pos x="307" y="360"/>
                </a:cxn>
                <a:cxn ang="0">
                  <a:pos x="315" y="552"/>
                </a:cxn>
                <a:cxn ang="0">
                  <a:pos x="307" y="632"/>
                </a:cxn>
                <a:cxn ang="0">
                  <a:pos x="251" y="728"/>
                </a:cxn>
                <a:cxn ang="0">
                  <a:pos x="123" y="1120"/>
                </a:cxn>
                <a:cxn ang="0">
                  <a:pos x="59" y="1312"/>
                </a:cxn>
                <a:cxn ang="0">
                  <a:pos x="27" y="1384"/>
                </a:cxn>
                <a:cxn ang="0">
                  <a:pos x="3" y="1368"/>
                </a:cxn>
              </a:cxnLst>
              <a:rect l="0" t="0" r="r" b="b"/>
              <a:pathLst>
                <a:path w="427" h="1384">
                  <a:moveTo>
                    <a:pt x="427" y="0"/>
                  </a:moveTo>
                  <a:cubicBezTo>
                    <a:pt x="388" y="58"/>
                    <a:pt x="387" y="76"/>
                    <a:pt x="371" y="208"/>
                  </a:cubicBezTo>
                  <a:cubicBezTo>
                    <a:pt x="365" y="257"/>
                    <a:pt x="323" y="312"/>
                    <a:pt x="307" y="360"/>
                  </a:cubicBezTo>
                  <a:cubicBezTo>
                    <a:pt x="301" y="428"/>
                    <a:pt x="293" y="486"/>
                    <a:pt x="315" y="552"/>
                  </a:cubicBezTo>
                  <a:cubicBezTo>
                    <a:pt x="312" y="579"/>
                    <a:pt x="315" y="606"/>
                    <a:pt x="307" y="632"/>
                  </a:cubicBezTo>
                  <a:cubicBezTo>
                    <a:pt x="296" y="667"/>
                    <a:pt x="263" y="692"/>
                    <a:pt x="251" y="728"/>
                  </a:cubicBezTo>
                  <a:cubicBezTo>
                    <a:pt x="239" y="904"/>
                    <a:pt x="217" y="979"/>
                    <a:pt x="123" y="1120"/>
                  </a:cubicBezTo>
                  <a:cubicBezTo>
                    <a:pt x="107" y="1200"/>
                    <a:pt x="105" y="1243"/>
                    <a:pt x="59" y="1312"/>
                  </a:cubicBezTo>
                  <a:cubicBezTo>
                    <a:pt x="44" y="1334"/>
                    <a:pt x="27" y="1384"/>
                    <a:pt x="27" y="1384"/>
                  </a:cubicBezTo>
                  <a:cubicBezTo>
                    <a:pt x="0" y="1375"/>
                    <a:pt x="3" y="1384"/>
                    <a:pt x="3" y="136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2" name="Freeform 18"/>
            <p:cNvSpPr>
              <a:spLocks/>
            </p:cNvSpPr>
            <p:nvPr/>
          </p:nvSpPr>
          <p:spPr bwMode="ltGray">
            <a:xfrm>
              <a:off x="2973388" y="4279900"/>
              <a:ext cx="1198562" cy="1971675"/>
            </a:xfrm>
            <a:custGeom>
              <a:avLst/>
              <a:gdLst/>
              <a:ahLst/>
              <a:cxnLst>
                <a:cxn ang="0">
                  <a:pos x="832" y="0"/>
                </a:cxn>
                <a:cxn ang="0">
                  <a:pos x="824" y="112"/>
                </a:cxn>
                <a:cxn ang="0">
                  <a:pos x="808" y="136"/>
                </a:cxn>
                <a:cxn ang="0">
                  <a:pos x="760" y="264"/>
                </a:cxn>
                <a:cxn ang="0">
                  <a:pos x="576" y="392"/>
                </a:cxn>
                <a:cxn ang="0">
                  <a:pos x="504" y="448"/>
                </a:cxn>
                <a:cxn ang="0">
                  <a:pos x="408" y="680"/>
                </a:cxn>
                <a:cxn ang="0">
                  <a:pos x="392" y="736"/>
                </a:cxn>
                <a:cxn ang="0">
                  <a:pos x="344" y="816"/>
                </a:cxn>
                <a:cxn ang="0">
                  <a:pos x="280" y="944"/>
                </a:cxn>
                <a:cxn ang="0">
                  <a:pos x="200" y="1008"/>
                </a:cxn>
                <a:cxn ang="0">
                  <a:pos x="152" y="1184"/>
                </a:cxn>
                <a:cxn ang="0">
                  <a:pos x="88" y="1240"/>
                </a:cxn>
                <a:cxn ang="0">
                  <a:pos x="0" y="1360"/>
                </a:cxn>
              </a:cxnLst>
              <a:rect l="0" t="0" r="r" b="b"/>
              <a:pathLst>
                <a:path w="832" h="1360">
                  <a:moveTo>
                    <a:pt x="832" y="0"/>
                  </a:moveTo>
                  <a:cubicBezTo>
                    <a:pt x="829" y="37"/>
                    <a:pt x="831" y="75"/>
                    <a:pt x="824" y="112"/>
                  </a:cubicBezTo>
                  <a:cubicBezTo>
                    <a:pt x="822" y="121"/>
                    <a:pt x="812" y="127"/>
                    <a:pt x="808" y="136"/>
                  </a:cubicBezTo>
                  <a:cubicBezTo>
                    <a:pt x="790" y="176"/>
                    <a:pt x="786" y="227"/>
                    <a:pt x="760" y="264"/>
                  </a:cubicBezTo>
                  <a:cubicBezTo>
                    <a:pt x="716" y="326"/>
                    <a:pt x="639" y="356"/>
                    <a:pt x="576" y="392"/>
                  </a:cubicBezTo>
                  <a:cubicBezTo>
                    <a:pt x="549" y="407"/>
                    <a:pt x="530" y="431"/>
                    <a:pt x="504" y="448"/>
                  </a:cubicBezTo>
                  <a:cubicBezTo>
                    <a:pt x="454" y="524"/>
                    <a:pt x="439" y="596"/>
                    <a:pt x="408" y="680"/>
                  </a:cubicBezTo>
                  <a:cubicBezTo>
                    <a:pt x="403" y="693"/>
                    <a:pt x="399" y="723"/>
                    <a:pt x="392" y="736"/>
                  </a:cubicBezTo>
                  <a:cubicBezTo>
                    <a:pt x="365" y="784"/>
                    <a:pt x="361" y="773"/>
                    <a:pt x="344" y="816"/>
                  </a:cubicBezTo>
                  <a:cubicBezTo>
                    <a:pt x="327" y="859"/>
                    <a:pt x="314" y="910"/>
                    <a:pt x="280" y="944"/>
                  </a:cubicBezTo>
                  <a:cubicBezTo>
                    <a:pt x="256" y="968"/>
                    <a:pt x="224" y="984"/>
                    <a:pt x="200" y="1008"/>
                  </a:cubicBezTo>
                  <a:cubicBezTo>
                    <a:pt x="186" y="1064"/>
                    <a:pt x="178" y="1132"/>
                    <a:pt x="152" y="1184"/>
                  </a:cubicBezTo>
                  <a:cubicBezTo>
                    <a:pt x="139" y="1209"/>
                    <a:pt x="88" y="1240"/>
                    <a:pt x="88" y="1240"/>
                  </a:cubicBezTo>
                  <a:cubicBezTo>
                    <a:pt x="58" y="1284"/>
                    <a:pt x="39" y="1321"/>
                    <a:pt x="0" y="1360"/>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3" name="Freeform 19"/>
            <p:cNvSpPr>
              <a:spLocks/>
            </p:cNvSpPr>
            <p:nvPr/>
          </p:nvSpPr>
          <p:spPr bwMode="ltGray">
            <a:xfrm>
              <a:off x="5856288" y="4268788"/>
              <a:ext cx="1830387" cy="2016125"/>
            </a:xfrm>
            <a:custGeom>
              <a:avLst/>
              <a:gdLst/>
              <a:ahLst/>
              <a:cxnLst>
                <a:cxn ang="0">
                  <a:pos x="0" y="0"/>
                </a:cxn>
                <a:cxn ang="0">
                  <a:pos x="104" y="168"/>
                </a:cxn>
                <a:cxn ang="0">
                  <a:pos x="312" y="280"/>
                </a:cxn>
                <a:cxn ang="0">
                  <a:pos x="488" y="448"/>
                </a:cxn>
                <a:cxn ang="0">
                  <a:pos x="496" y="536"/>
                </a:cxn>
                <a:cxn ang="0">
                  <a:pos x="568" y="648"/>
                </a:cxn>
                <a:cxn ang="0">
                  <a:pos x="680" y="760"/>
                </a:cxn>
                <a:cxn ang="0">
                  <a:pos x="744" y="824"/>
                </a:cxn>
                <a:cxn ang="0">
                  <a:pos x="840" y="904"/>
                </a:cxn>
                <a:cxn ang="0">
                  <a:pos x="864" y="920"/>
                </a:cxn>
                <a:cxn ang="0">
                  <a:pos x="928" y="1000"/>
                </a:cxn>
                <a:cxn ang="0">
                  <a:pos x="952" y="1056"/>
                </a:cxn>
                <a:cxn ang="0">
                  <a:pos x="1016" y="1088"/>
                </a:cxn>
                <a:cxn ang="0">
                  <a:pos x="1088" y="1136"/>
                </a:cxn>
                <a:cxn ang="0">
                  <a:pos x="1112" y="1152"/>
                </a:cxn>
                <a:cxn ang="0">
                  <a:pos x="1176" y="1216"/>
                </a:cxn>
                <a:cxn ang="0">
                  <a:pos x="1208" y="1264"/>
                </a:cxn>
                <a:cxn ang="0">
                  <a:pos x="1256" y="1368"/>
                </a:cxn>
                <a:cxn ang="0">
                  <a:pos x="1272" y="1392"/>
                </a:cxn>
              </a:cxnLst>
              <a:rect l="0" t="0" r="r" b="b"/>
              <a:pathLst>
                <a:path w="1272" h="1392">
                  <a:moveTo>
                    <a:pt x="0" y="0"/>
                  </a:moveTo>
                  <a:cubicBezTo>
                    <a:pt x="65" y="43"/>
                    <a:pt x="76" y="102"/>
                    <a:pt x="104" y="168"/>
                  </a:cubicBezTo>
                  <a:cubicBezTo>
                    <a:pt x="141" y="255"/>
                    <a:pt x="231" y="270"/>
                    <a:pt x="312" y="280"/>
                  </a:cubicBezTo>
                  <a:cubicBezTo>
                    <a:pt x="386" y="305"/>
                    <a:pt x="463" y="373"/>
                    <a:pt x="488" y="448"/>
                  </a:cubicBezTo>
                  <a:cubicBezTo>
                    <a:pt x="491" y="477"/>
                    <a:pt x="492" y="507"/>
                    <a:pt x="496" y="536"/>
                  </a:cubicBezTo>
                  <a:cubicBezTo>
                    <a:pt x="502" y="579"/>
                    <a:pt x="542" y="618"/>
                    <a:pt x="568" y="648"/>
                  </a:cubicBezTo>
                  <a:cubicBezTo>
                    <a:pt x="602" y="687"/>
                    <a:pt x="634" y="737"/>
                    <a:pt x="680" y="760"/>
                  </a:cubicBezTo>
                  <a:cubicBezTo>
                    <a:pt x="698" y="788"/>
                    <a:pt x="716" y="806"/>
                    <a:pt x="744" y="824"/>
                  </a:cubicBezTo>
                  <a:cubicBezTo>
                    <a:pt x="769" y="861"/>
                    <a:pt x="803" y="879"/>
                    <a:pt x="840" y="904"/>
                  </a:cubicBezTo>
                  <a:cubicBezTo>
                    <a:pt x="848" y="909"/>
                    <a:pt x="864" y="920"/>
                    <a:pt x="864" y="920"/>
                  </a:cubicBezTo>
                  <a:cubicBezTo>
                    <a:pt x="883" y="949"/>
                    <a:pt x="911" y="970"/>
                    <a:pt x="928" y="1000"/>
                  </a:cubicBezTo>
                  <a:cubicBezTo>
                    <a:pt x="938" y="1018"/>
                    <a:pt x="938" y="1042"/>
                    <a:pt x="952" y="1056"/>
                  </a:cubicBezTo>
                  <a:cubicBezTo>
                    <a:pt x="992" y="1096"/>
                    <a:pt x="981" y="1069"/>
                    <a:pt x="1016" y="1088"/>
                  </a:cubicBezTo>
                  <a:cubicBezTo>
                    <a:pt x="1016" y="1088"/>
                    <a:pt x="1076" y="1128"/>
                    <a:pt x="1088" y="1136"/>
                  </a:cubicBezTo>
                  <a:cubicBezTo>
                    <a:pt x="1096" y="1141"/>
                    <a:pt x="1112" y="1152"/>
                    <a:pt x="1112" y="1152"/>
                  </a:cubicBezTo>
                  <a:cubicBezTo>
                    <a:pt x="1131" y="1180"/>
                    <a:pt x="1156" y="1190"/>
                    <a:pt x="1176" y="1216"/>
                  </a:cubicBezTo>
                  <a:cubicBezTo>
                    <a:pt x="1188" y="1231"/>
                    <a:pt x="1208" y="1264"/>
                    <a:pt x="1208" y="1264"/>
                  </a:cubicBezTo>
                  <a:cubicBezTo>
                    <a:pt x="1220" y="1311"/>
                    <a:pt x="1217" y="1342"/>
                    <a:pt x="1256" y="1368"/>
                  </a:cubicBezTo>
                  <a:cubicBezTo>
                    <a:pt x="1261" y="1376"/>
                    <a:pt x="1272" y="1392"/>
                    <a:pt x="1272" y="139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4" name="Freeform 20"/>
            <p:cNvSpPr>
              <a:spLocks/>
            </p:cNvSpPr>
            <p:nvPr/>
          </p:nvSpPr>
          <p:spPr bwMode="ltGray">
            <a:xfrm>
              <a:off x="4567238" y="4325938"/>
              <a:ext cx="552450" cy="1936750"/>
            </a:xfrm>
            <a:custGeom>
              <a:avLst/>
              <a:gdLst/>
              <a:ahLst/>
              <a:cxnLst>
                <a:cxn ang="0">
                  <a:pos x="384" y="0"/>
                </a:cxn>
                <a:cxn ang="0">
                  <a:pos x="336" y="88"/>
                </a:cxn>
                <a:cxn ang="0">
                  <a:pos x="360" y="216"/>
                </a:cxn>
                <a:cxn ang="0">
                  <a:pos x="232" y="312"/>
                </a:cxn>
                <a:cxn ang="0">
                  <a:pos x="288" y="288"/>
                </a:cxn>
                <a:cxn ang="0">
                  <a:pos x="168" y="368"/>
                </a:cxn>
                <a:cxn ang="0">
                  <a:pos x="96" y="440"/>
                </a:cxn>
                <a:cxn ang="0">
                  <a:pos x="80" y="648"/>
                </a:cxn>
                <a:cxn ang="0">
                  <a:pos x="56" y="704"/>
                </a:cxn>
                <a:cxn ang="0">
                  <a:pos x="64" y="1128"/>
                </a:cxn>
                <a:cxn ang="0">
                  <a:pos x="56" y="1256"/>
                </a:cxn>
                <a:cxn ang="0">
                  <a:pos x="32" y="1328"/>
                </a:cxn>
                <a:cxn ang="0">
                  <a:pos x="24" y="1384"/>
                </a:cxn>
                <a:cxn ang="0">
                  <a:pos x="0" y="1368"/>
                </a:cxn>
              </a:cxnLst>
              <a:rect l="0" t="0" r="r" b="b"/>
              <a:pathLst>
                <a:path w="384" h="1392">
                  <a:moveTo>
                    <a:pt x="384" y="0"/>
                  </a:moveTo>
                  <a:cubicBezTo>
                    <a:pt x="369" y="31"/>
                    <a:pt x="347" y="55"/>
                    <a:pt x="336" y="88"/>
                  </a:cubicBezTo>
                  <a:cubicBezTo>
                    <a:pt x="341" y="136"/>
                    <a:pt x="345" y="172"/>
                    <a:pt x="360" y="216"/>
                  </a:cubicBezTo>
                  <a:cubicBezTo>
                    <a:pt x="331" y="260"/>
                    <a:pt x="280" y="296"/>
                    <a:pt x="232" y="312"/>
                  </a:cubicBezTo>
                  <a:cubicBezTo>
                    <a:pt x="229" y="323"/>
                    <a:pt x="294" y="279"/>
                    <a:pt x="288" y="288"/>
                  </a:cubicBezTo>
                  <a:cubicBezTo>
                    <a:pt x="283" y="299"/>
                    <a:pt x="200" y="343"/>
                    <a:pt x="168" y="368"/>
                  </a:cubicBezTo>
                  <a:cubicBezTo>
                    <a:pt x="136" y="393"/>
                    <a:pt x="111" y="393"/>
                    <a:pt x="96" y="440"/>
                  </a:cubicBezTo>
                  <a:cubicBezTo>
                    <a:pt x="66" y="530"/>
                    <a:pt x="108" y="397"/>
                    <a:pt x="80" y="648"/>
                  </a:cubicBezTo>
                  <a:cubicBezTo>
                    <a:pt x="78" y="668"/>
                    <a:pt x="62" y="685"/>
                    <a:pt x="56" y="704"/>
                  </a:cubicBezTo>
                  <a:cubicBezTo>
                    <a:pt x="60" y="854"/>
                    <a:pt x="74" y="984"/>
                    <a:pt x="64" y="1128"/>
                  </a:cubicBezTo>
                  <a:cubicBezTo>
                    <a:pt x="61" y="1171"/>
                    <a:pt x="62" y="1214"/>
                    <a:pt x="56" y="1256"/>
                  </a:cubicBezTo>
                  <a:cubicBezTo>
                    <a:pt x="53" y="1281"/>
                    <a:pt x="32" y="1328"/>
                    <a:pt x="32" y="1328"/>
                  </a:cubicBezTo>
                  <a:cubicBezTo>
                    <a:pt x="29" y="1347"/>
                    <a:pt x="36" y="1369"/>
                    <a:pt x="24" y="1384"/>
                  </a:cubicBezTo>
                  <a:cubicBezTo>
                    <a:pt x="18" y="1392"/>
                    <a:pt x="0" y="1368"/>
                    <a:pt x="0" y="136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5" name="Freeform 21"/>
            <p:cNvSpPr>
              <a:spLocks/>
            </p:cNvSpPr>
            <p:nvPr/>
          </p:nvSpPr>
          <p:spPr bwMode="ltGray">
            <a:xfrm>
              <a:off x="5292725" y="4314825"/>
              <a:ext cx="322263" cy="1960563"/>
            </a:xfrm>
            <a:custGeom>
              <a:avLst/>
              <a:gdLst/>
              <a:ahLst/>
              <a:cxnLst>
                <a:cxn ang="0">
                  <a:pos x="0" y="0"/>
                </a:cxn>
                <a:cxn ang="0">
                  <a:pos x="40" y="176"/>
                </a:cxn>
                <a:cxn ang="0">
                  <a:pos x="56" y="240"/>
                </a:cxn>
                <a:cxn ang="0">
                  <a:pos x="112" y="312"/>
                </a:cxn>
                <a:cxn ang="0">
                  <a:pos x="144" y="360"/>
                </a:cxn>
                <a:cxn ang="0">
                  <a:pos x="152" y="472"/>
                </a:cxn>
                <a:cxn ang="0">
                  <a:pos x="192" y="624"/>
                </a:cxn>
                <a:cxn ang="0">
                  <a:pos x="200" y="984"/>
                </a:cxn>
                <a:cxn ang="0">
                  <a:pos x="224" y="1056"/>
                </a:cxn>
                <a:cxn ang="0">
                  <a:pos x="216" y="1352"/>
                </a:cxn>
              </a:cxnLst>
              <a:rect l="0" t="0" r="r" b="b"/>
              <a:pathLst>
                <a:path w="224" h="1352">
                  <a:moveTo>
                    <a:pt x="0" y="0"/>
                  </a:moveTo>
                  <a:cubicBezTo>
                    <a:pt x="35" y="52"/>
                    <a:pt x="19" y="114"/>
                    <a:pt x="40" y="176"/>
                  </a:cubicBezTo>
                  <a:cubicBezTo>
                    <a:pt x="47" y="197"/>
                    <a:pt x="40" y="224"/>
                    <a:pt x="56" y="240"/>
                  </a:cubicBezTo>
                  <a:cubicBezTo>
                    <a:pt x="94" y="278"/>
                    <a:pt x="74" y="255"/>
                    <a:pt x="112" y="312"/>
                  </a:cubicBezTo>
                  <a:cubicBezTo>
                    <a:pt x="123" y="328"/>
                    <a:pt x="144" y="360"/>
                    <a:pt x="144" y="360"/>
                  </a:cubicBezTo>
                  <a:cubicBezTo>
                    <a:pt x="147" y="397"/>
                    <a:pt x="148" y="435"/>
                    <a:pt x="152" y="472"/>
                  </a:cubicBezTo>
                  <a:cubicBezTo>
                    <a:pt x="158" y="523"/>
                    <a:pt x="183" y="573"/>
                    <a:pt x="192" y="624"/>
                  </a:cubicBezTo>
                  <a:cubicBezTo>
                    <a:pt x="195" y="744"/>
                    <a:pt x="193" y="864"/>
                    <a:pt x="200" y="984"/>
                  </a:cubicBezTo>
                  <a:cubicBezTo>
                    <a:pt x="201" y="1009"/>
                    <a:pt x="224" y="1056"/>
                    <a:pt x="224" y="1056"/>
                  </a:cubicBezTo>
                  <a:cubicBezTo>
                    <a:pt x="221" y="1155"/>
                    <a:pt x="216" y="1352"/>
                    <a:pt x="216" y="135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6" name="Freeform 22"/>
            <p:cNvSpPr>
              <a:spLocks/>
            </p:cNvSpPr>
            <p:nvPr/>
          </p:nvSpPr>
          <p:spPr bwMode="ltGray">
            <a:xfrm>
              <a:off x="4775200" y="5080000"/>
              <a:ext cx="182563" cy="1204913"/>
            </a:xfrm>
            <a:custGeom>
              <a:avLst/>
              <a:gdLst/>
              <a:ahLst/>
              <a:cxnLst>
                <a:cxn ang="0">
                  <a:pos x="0" y="0"/>
                </a:cxn>
                <a:cxn ang="0">
                  <a:pos x="64" y="72"/>
                </a:cxn>
                <a:cxn ang="0">
                  <a:pos x="120" y="328"/>
                </a:cxn>
                <a:cxn ang="0">
                  <a:pos x="104" y="528"/>
                </a:cxn>
                <a:cxn ang="0">
                  <a:pos x="112" y="648"/>
                </a:cxn>
                <a:cxn ang="0">
                  <a:pos x="128" y="696"/>
                </a:cxn>
                <a:cxn ang="0">
                  <a:pos x="128" y="832"/>
                </a:cxn>
              </a:cxnLst>
              <a:rect l="0" t="0" r="r" b="b"/>
              <a:pathLst>
                <a:path w="128" h="832">
                  <a:moveTo>
                    <a:pt x="0" y="0"/>
                  </a:moveTo>
                  <a:cubicBezTo>
                    <a:pt x="32" y="21"/>
                    <a:pt x="47" y="38"/>
                    <a:pt x="64" y="72"/>
                  </a:cubicBezTo>
                  <a:cubicBezTo>
                    <a:pt x="76" y="157"/>
                    <a:pt x="71" y="255"/>
                    <a:pt x="120" y="328"/>
                  </a:cubicBezTo>
                  <a:cubicBezTo>
                    <a:pt x="117" y="395"/>
                    <a:pt x="104" y="461"/>
                    <a:pt x="104" y="528"/>
                  </a:cubicBezTo>
                  <a:cubicBezTo>
                    <a:pt x="104" y="568"/>
                    <a:pt x="106" y="608"/>
                    <a:pt x="112" y="648"/>
                  </a:cubicBezTo>
                  <a:cubicBezTo>
                    <a:pt x="114" y="665"/>
                    <a:pt x="128" y="679"/>
                    <a:pt x="128" y="696"/>
                  </a:cubicBezTo>
                  <a:cubicBezTo>
                    <a:pt x="128" y="741"/>
                    <a:pt x="128" y="787"/>
                    <a:pt x="128" y="83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7" name="Freeform 23"/>
            <p:cNvSpPr>
              <a:spLocks/>
            </p:cNvSpPr>
            <p:nvPr/>
          </p:nvSpPr>
          <p:spPr bwMode="ltGray">
            <a:xfrm>
              <a:off x="5257800" y="5127625"/>
              <a:ext cx="184150" cy="1169988"/>
            </a:xfrm>
            <a:custGeom>
              <a:avLst/>
              <a:gdLst/>
              <a:ahLst/>
              <a:cxnLst>
                <a:cxn ang="0">
                  <a:pos x="128" y="0"/>
                </a:cxn>
                <a:cxn ang="0">
                  <a:pos x="96" y="104"/>
                </a:cxn>
                <a:cxn ang="0">
                  <a:pos x="56" y="344"/>
                </a:cxn>
                <a:cxn ang="0">
                  <a:pos x="32" y="432"/>
                </a:cxn>
                <a:cxn ang="0">
                  <a:pos x="8" y="736"/>
                </a:cxn>
                <a:cxn ang="0">
                  <a:pos x="0" y="808"/>
                </a:cxn>
              </a:cxnLst>
              <a:rect l="0" t="0" r="r" b="b"/>
              <a:pathLst>
                <a:path w="128" h="808">
                  <a:moveTo>
                    <a:pt x="128" y="0"/>
                  </a:moveTo>
                  <a:cubicBezTo>
                    <a:pt x="121" y="46"/>
                    <a:pt x="121" y="67"/>
                    <a:pt x="96" y="104"/>
                  </a:cubicBezTo>
                  <a:cubicBezTo>
                    <a:pt x="90" y="206"/>
                    <a:pt x="86" y="255"/>
                    <a:pt x="56" y="344"/>
                  </a:cubicBezTo>
                  <a:cubicBezTo>
                    <a:pt x="46" y="373"/>
                    <a:pt x="32" y="432"/>
                    <a:pt x="32" y="432"/>
                  </a:cubicBezTo>
                  <a:cubicBezTo>
                    <a:pt x="28" y="531"/>
                    <a:pt x="33" y="638"/>
                    <a:pt x="8" y="736"/>
                  </a:cubicBezTo>
                  <a:cubicBezTo>
                    <a:pt x="5" y="760"/>
                    <a:pt x="0" y="808"/>
                    <a:pt x="0" y="80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8" name="Freeform 24"/>
            <p:cNvSpPr>
              <a:spLocks/>
            </p:cNvSpPr>
            <p:nvPr/>
          </p:nvSpPr>
          <p:spPr bwMode="ltGray">
            <a:xfrm>
              <a:off x="5786438" y="5011738"/>
              <a:ext cx="931862" cy="1250950"/>
            </a:xfrm>
            <a:custGeom>
              <a:avLst/>
              <a:gdLst/>
              <a:ahLst/>
              <a:cxnLst>
                <a:cxn ang="0">
                  <a:pos x="0" y="0"/>
                </a:cxn>
                <a:cxn ang="0">
                  <a:pos x="56" y="80"/>
                </a:cxn>
                <a:cxn ang="0">
                  <a:pos x="128" y="208"/>
                </a:cxn>
                <a:cxn ang="0">
                  <a:pos x="248" y="328"/>
                </a:cxn>
                <a:cxn ang="0">
                  <a:pos x="336" y="472"/>
                </a:cxn>
                <a:cxn ang="0">
                  <a:pos x="512" y="656"/>
                </a:cxn>
                <a:cxn ang="0">
                  <a:pos x="536" y="704"/>
                </a:cxn>
                <a:cxn ang="0">
                  <a:pos x="600" y="816"/>
                </a:cxn>
                <a:cxn ang="0">
                  <a:pos x="648" y="864"/>
                </a:cxn>
              </a:cxnLst>
              <a:rect l="0" t="0" r="r" b="b"/>
              <a:pathLst>
                <a:path w="648" h="864">
                  <a:moveTo>
                    <a:pt x="0" y="0"/>
                  </a:moveTo>
                  <a:cubicBezTo>
                    <a:pt x="18" y="27"/>
                    <a:pt x="42" y="51"/>
                    <a:pt x="56" y="80"/>
                  </a:cubicBezTo>
                  <a:cubicBezTo>
                    <a:pt x="81" y="130"/>
                    <a:pt x="77" y="174"/>
                    <a:pt x="128" y="208"/>
                  </a:cubicBezTo>
                  <a:cubicBezTo>
                    <a:pt x="159" y="255"/>
                    <a:pt x="216" y="281"/>
                    <a:pt x="248" y="328"/>
                  </a:cubicBezTo>
                  <a:cubicBezTo>
                    <a:pt x="269" y="359"/>
                    <a:pt x="312" y="456"/>
                    <a:pt x="336" y="472"/>
                  </a:cubicBezTo>
                  <a:cubicBezTo>
                    <a:pt x="406" y="519"/>
                    <a:pt x="453" y="597"/>
                    <a:pt x="512" y="656"/>
                  </a:cubicBezTo>
                  <a:cubicBezTo>
                    <a:pt x="541" y="744"/>
                    <a:pt x="495" y="611"/>
                    <a:pt x="536" y="704"/>
                  </a:cubicBezTo>
                  <a:cubicBezTo>
                    <a:pt x="559" y="755"/>
                    <a:pt x="552" y="784"/>
                    <a:pt x="600" y="816"/>
                  </a:cubicBezTo>
                  <a:cubicBezTo>
                    <a:pt x="611" y="832"/>
                    <a:pt x="625" y="864"/>
                    <a:pt x="648" y="864"/>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69" name="Freeform 25"/>
            <p:cNvSpPr>
              <a:spLocks/>
            </p:cNvSpPr>
            <p:nvPr/>
          </p:nvSpPr>
          <p:spPr bwMode="ltGray">
            <a:xfrm>
              <a:off x="6397625" y="4976813"/>
              <a:ext cx="793750" cy="1298575"/>
            </a:xfrm>
            <a:custGeom>
              <a:avLst/>
              <a:gdLst/>
              <a:ahLst/>
              <a:cxnLst>
                <a:cxn ang="0">
                  <a:pos x="24" y="0"/>
                </a:cxn>
                <a:cxn ang="0">
                  <a:pos x="0" y="160"/>
                </a:cxn>
                <a:cxn ang="0">
                  <a:pos x="72" y="280"/>
                </a:cxn>
                <a:cxn ang="0">
                  <a:pos x="96" y="312"/>
                </a:cxn>
                <a:cxn ang="0">
                  <a:pos x="144" y="344"/>
                </a:cxn>
                <a:cxn ang="0">
                  <a:pos x="192" y="392"/>
                </a:cxn>
                <a:cxn ang="0">
                  <a:pos x="240" y="480"/>
                </a:cxn>
                <a:cxn ang="0">
                  <a:pos x="368" y="704"/>
                </a:cxn>
                <a:cxn ang="0">
                  <a:pos x="384" y="728"/>
                </a:cxn>
                <a:cxn ang="0">
                  <a:pos x="520" y="832"/>
                </a:cxn>
                <a:cxn ang="0">
                  <a:pos x="552" y="896"/>
                </a:cxn>
              </a:cxnLst>
              <a:rect l="0" t="0" r="r" b="b"/>
              <a:pathLst>
                <a:path w="552" h="896">
                  <a:moveTo>
                    <a:pt x="24" y="0"/>
                  </a:moveTo>
                  <a:cubicBezTo>
                    <a:pt x="42" y="53"/>
                    <a:pt x="30" y="114"/>
                    <a:pt x="0" y="160"/>
                  </a:cubicBezTo>
                  <a:cubicBezTo>
                    <a:pt x="13" y="238"/>
                    <a:pt x="22" y="230"/>
                    <a:pt x="72" y="280"/>
                  </a:cubicBezTo>
                  <a:cubicBezTo>
                    <a:pt x="81" y="289"/>
                    <a:pt x="86" y="303"/>
                    <a:pt x="96" y="312"/>
                  </a:cubicBezTo>
                  <a:cubicBezTo>
                    <a:pt x="110" y="325"/>
                    <a:pt x="130" y="330"/>
                    <a:pt x="144" y="344"/>
                  </a:cubicBezTo>
                  <a:cubicBezTo>
                    <a:pt x="160" y="360"/>
                    <a:pt x="192" y="392"/>
                    <a:pt x="192" y="392"/>
                  </a:cubicBezTo>
                  <a:cubicBezTo>
                    <a:pt x="203" y="426"/>
                    <a:pt x="218" y="451"/>
                    <a:pt x="240" y="480"/>
                  </a:cubicBezTo>
                  <a:cubicBezTo>
                    <a:pt x="262" y="566"/>
                    <a:pt x="312" y="637"/>
                    <a:pt x="368" y="704"/>
                  </a:cubicBezTo>
                  <a:cubicBezTo>
                    <a:pt x="374" y="711"/>
                    <a:pt x="377" y="722"/>
                    <a:pt x="384" y="728"/>
                  </a:cubicBezTo>
                  <a:cubicBezTo>
                    <a:pt x="427" y="766"/>
                    <a:pt x="479" y="791"/>
                    <a:pt x="520" y="832"/>
                  </a:cubicBezTo>
                  <a:cubicBezTo>
                    <a:pt x="528" y="856"/>
                    <a:pt x="541" y="874"/>
                    <a:pt x="552" y="896"/>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70" name="Freeform 26"/>
            <p:cNvSpPr>
              <a:spLocks/>
            </p:cNvSpPr>
            <p:nvPr/>
          </p:nvSpPr>
          <p:spPr bwMode="ltGray">
            <a:xfrm>
              <a:off x="2065338" y="4338638"/>
              <a:ext cx="1657350" cy="1924050"/>
            </a:xfrm>
            <a:custGeom>
              <a:avLst/>
              <a:gdLst/>
              <a:ahLst/>
              <a:cxnLst>
                <a:cxn ang="0">
                  <a:pos x="1152" y="0"/>
                </a:cxn>
                <a:cxn ang="0">
                  <a:pos x="1064" y="256"/>
                </a:cxn>
                <a:cxn ang="0">
                  <a:pos x="1040" y="312"/>
                </a:cxn>
                <a:cxn ang="0">
                  <a:pos x="984" y="432"/>
                </a:cxn>
                <a:cxn ang="0">
                  <a:pos x="952" y="480"/>
                </a:cxn>
                <a:cxn ang="0">
                  <a:pos x="928" y="536"/>
                </a:cxn>
                <a:cxn ang="0">
                  <a:pos x="888" y="584"/>
                </a:cxn>
                <a:cxn ang="0">
                  <a:pos x="872" y="608"/>
                </a:cxn>
                <a:cxn ang="0">
                  <a:pos x="816" y="632"/>
                </a:cxn>
                <a:cxn ang="0">
                  <a:pos x="760" y="672"/>
                </a:cxn>
                <a:cxn ang="0">
                  <a:pos x="728" y="720"/>
                </a:cxn>
                <a:cxn ang="0">
                  <a:pos x="600" y="832"/>
                </a:cxn>
                <a:cxn ang="0">
                  <a:pos x="464" y="952"/>
                </a:cxn>
                <a:cxn ang="0">
                  <a:pos x="368" y="1056"/>
                </a:cxn>
                <a:cxn ang="0">
                  <a:pos x="216" y="1120"/>
                </a:cxn>
                <a:cxn ang="0">
                  <a:pos x="96" y="1272"/>
                </a:cxn>
                <a:cxn ang="0">
                  <a:pos x="32" y="1312"/>
                </a:cxn>
                <a:cxn ang="0">
                  <a:pos x="0" y="1328"/>
                </a:cxn>
              </a:cxnLst>
              <a:rect l="0" t="0" r="r" b="b"/>
              <a:pathLst>
                <a:path w="1152" h="1328">
                  <a:moveTo>
                    <a:pt x="1152" y="0"/>
                  </a:moveTo>
                  <a:cubicBezTo>
                    <a:pt x="1142" y="82"/>
                    <a:pt x="1140" y="206"/>
                    <a:pt x="1064" y="256"/>
                  </a:cubicBezTo>
                  <a:cubicBezTo>
                    <a:pt x="1058" y="275"/>
                    <a:pt x="1046" y="293"/>
                    <a:pt x="1040" y="312"/>
                  </a:cubicBezTo>
                  <a:cubicBezTo>
                    <a:pt x="1020" y="377"/>
                    <a:pt x="1039" y="391"/>
                    <a:pt x="984" y="432"/>
                  </a:cubicBezTo>
                  <a:cubicBezTo>
                    <a:pt x="967" y="483"/>
                    <a:pt x="989" y="428"/>
                    <a:pt x="952" y="480"/>
                  </a:cubicBezTo>
                  <a:cubicBezTo>
                    <a:pt x="924" y="519"/>
                    <a:pt x="945" y="501"/>
                    <a:pt x="928" y="536"/>
                  </a:cubicBezTo>
                  <a:cubicBezTo>
                    <a:pt x="913" y="566"/>
                    <a:pt x="910" y="557"/>
                    <a:pt x="888" y="584"/>
                  </a:cubicBezTo>
                  <a:cubicBezTo>
                    <a:pt x="882" y="591"/>
                    <a:pt x="880" y="602"/>
                    <a:pt x="872" y="608"/>
                  </a:cubicBezTo>
                  <a:cubicBezTo>
                    <a:pt x="856" y="621"/>
                    <a:pt x="834" y="622"/>
                    <a:pt x="816" y="632"/>
                  </a:cubicBezTo>
                  <a:cubicBezTo>
                    <a:pt x="800" y="641"/>
                    <a:pt x="774" y="662"/>
                    <a:pt x="760" y="672"/>
                  </a:cubicBezTo>
                  <a:cubicBezTo>
                    <a:pt x="745" y="718"/>
                    <a:pt x="763" y="675"/>
                    <a:pt x="728" y="720"/>
                  </a:cubicBezTo>
                  <a:cubicBezTo>
                    <a:pt x="689" y="770"/>
                    <a:pt x="664" y="811"/>
                    <a:pt x="600" y="832"/>
                  </a:cubicBezTo>
                  <a:cubicBezTo>
                    <a:pt x="558" y="874"/>
                    <a:pt x="501" y="907"/>
                    <a:pt x="464" y="952"/>
                  </a:cubicBezTo>
                  <a:cubicBezTo>
                    <a:pt x="431" y="993"/>
                    <a:pt x="411" y="1027"/>
                    <a:pt x="368" y="1056"/>
                  </a:cubicBezTo>
                  <a:cubicBezTo>
                    <a:pt x="322" y="1086"/>
                    <a:pt x="262" y="1089"/>
                    <a:pt x="216" y="1120"/>
                  </a:cubicBezTo>
                  <a:cubicBezTo>
                    <a:pt x="183" y="1170"/>
                    <a:pt x="146" y="1235"/>
                    <a:pt x="96" y="1272"/>
                  </a:cubicBezTo>
                  <a:cubicBezTo>
                    <a:pt x="76" y="1287"/>
                    <a:pt x="55" y="1301"/>
                    <a:pt x="32" y="1312"/>
                  </a:cubicBezTo>
                  <a:cubicBezTo>
                    <a:pt x="21" y="1317"/>
                    <a:pt x="0" y="1328"/>
                    <a:pt x="0" y="132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71" name="Freeform 27"/>
            <p:cNvSpPr>
              <a:spLocks/>
            </p:cNvSpPr>
            <p:nvPr/>
          </p:nvSpPr>
          <p:spPr bwMode="ltGray">
            <a:xfrm>
              <a:off x="1373188" y="4325938"/>
              <a:ext cx="1970087" cy="1944687"/>
            </a:xfrm>
            <a:custGeom>
              <a:avLst/>
              <a:gdLst/>
              <a:ahLst/>
              <a:cxnLst>
                <a:cxn ang="0">
                  <a:pos x="1368" y="0"/>
                </a:cxn>
                <a:cxn ang="0">
                  <a:pos x="1360" y="80"/>
                </a:cxn>
                <a:cxn ang="0">
                  <a:pos x="1280" y="144"/>
                </a:cxn>
                <a:cxn ang="0">
                  <a:pos x="1160" y="216"/>
                </a:cxn>
                <a:cxn ang="0">
                  <a:pos x="1024" y="232"/>
                </a:cxn>
                <a:cxn ang="0">
                  <a:pos x="848" y="336"/>
                </a:cxn>
                <a:cxn ang="0">
                  <a:pos x="824" y="392"/>
                </a:cxn>
                <a:cxn ang="0">
                  <a:pos x="688" y="496"/>
                </a:cxn>
                <a:cxn ang="0">
                  <a:pos x="656" y="608"/>
                </a:cxn>
                <a:cxn ang="0">
                  <a:pos x="640" y="656"/>
                </a:cxn>
                <a:cxn ang="0">
                  <a:pos x="440" y="784"/>
                </a:cxn>
                <a:cxn ang="0">
                  <a:pos x="368" y="880"/>
                </a:cxn>
                <a:cxn ang="0">
                  <a:pos x="248" y="1000"/>
                </a:cxn>
                <a:cxn ang="0">
                  <a:pos x="160" y="1024"/>
                </a:cxn>
                <a:cxn ang="0">
                  <a:pos x="96" y="1152"/>
                </a:cxn>
                <a:cxn ang="0">
                  <a:pos x="24" y="1296"/>
                </a:cxn>
                <a:cxn ang="0">
                  <a:pos x="0" y="1336"/>
                </a:cxn>
              </a:cxnLst>
              <a:rect l="0" t="0" r="r" b="b"/>
              <a:pathLst>
                <a:path w="1368" h="1341">
                  <a:moveTo>
                    <a:pt x="1368" y="0"/>
                  </a:moveTo>
                  <a:cubicBezTo>
                    <a:pt x="1365" y="27"/>
                    <a:pt x="1368" y="54"/>
                    <a:pt x="1360" y="80"/>
                  </a:cubicBezTo>
                  <a:cubicBezTo>
                    <a:pt x="1350" y="112"/>
                    <a:pt x="1304" y="132"/>
                    <a:pt x="1280" y="144"/>
                  </a:cubicBezTo>
                  <a:cubicBezTo>
                    <a:pt x="1244" y="162"/>
                    <a:pt x="1193" y="208"/>
                    <a:pt x="1160" y="216"/>
                  </a:cubicBezTo>
                  <a:cubicBezTo>
                    <a:pt x="1094" y="232"/>
                    <a:pt x="1139" y="223"/>
                    <a:pt x="1024" y="232"/>
                  </a:cubicBezTo>
                  <a:cubicBezTo>
                    <a:pt x="956" y="249"/>
                    <a:pt x="905" y="298"/>
                    <a:pt x="848" y="336"/>
                  </a:cubicBezTo>
                  <a:cubicBezTo>
                    <a:pt x="839" y="354"/>
                    <a:pt x="835" y="375"/>
                    <a:pt x="824" y="392"/>
                  </a:cubicBezTo>
                  <a:cubicBezTo>
                    <a:pt x="792" y="439"/>
                    <a:pt x="742" y="478"/>
                    <a:pt x="688" y="496"/>
                  </a:cubicBezTo>
                  <a:cubicBezTo>
                    <a:pt x="664" y="532"/>
                    <a:pt x="666" y="566"/>
                    <a:pt x="656" y="608"/>
                  </a:cubicBezTo>
                  <a:cubicBezTo>
                    <a:pt x="652" y="624"/>
                    <a:pt x="653" y="646"/>
                    <a:pt x="640" y="656"/>
                  </a:cubicBezTo>
                  <a:cubicBezTo>
                    <a:pt x="575" y="704"/>
                    <a:pt x="517" y="758"/>
                    <a:pt x="440" y="784"/>
                  </a:cubicBezTo>
                  <a:cubicBezTo>
                    <a:pt x="427" y="824"/>
                    <a:pt x="403" y="856"/>
                    <a:pt x="368" y="880"/>
                  </a:cubicBezTo>
                  <a:cubicBezTo>
                    <a:pt x="339" y="923"/>
                    <a:pt x="295" y="973"/>
                    <a:pt x="248" y="1000"/>
                  </a:cubicBezTo>
                  <a:cubicBezTo>
                    <a:pt x="222" y="1015"/>
                    <a:pt x="188" y="1015"/>
                    <a:pt x="160" y="1024"/>
                  </a:cubicBezTo>
                  <a:cubicBezTo>
                    <a:pt x="132" y="1066"/>
                    <a:pt x="114" y="1106"/>
                    <a:pt x="96" y="1152"/>
                  </a:cubicBezTo>
                  <a:cubicBezTo>
                    <a:pt x="72" y="1211"/>
                    <a:pt x="69" y="1251"/>
                    <a:pt x="24" y="1296"/>
                  </a:cubicBezTo>
                  <a:cubicBezTo>
                    <a:pt x="15" y="1341"/>
                    <a:pt x="30" y="1336"/>
                    <a:pt x="0" y="1336"/>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72" name="Freeform 28"/>
            <p:cNvSpPr>
              <a:spLocks/>
            </p:cNvSpPr>
            <p:nvPr/>
          </p:nvSpPr>
          <p:spPr bwMode="ltGray">
            <a:xfrm>
              <a:off x="3514725" y="5172075"/>
              <a:ext cx="692150" cy="1103313"/>
            </a:xfrm>
            <a:custGeom>
              <a:avLst/>
              <a:gdLst/>
              <a:ahLst/>
              <a:cxnLst>
                <a:cxn ang="0">
                  <a:pos x="480" y="0"/>
                </a:cxn>
                <a:cxn ang="0">
                  <a:pos x="392" y="128"/>
                </a:cxn>
                <a:cxn ang="0">
                  <a:pos x="360" y="152"/>
                </a:cxn>
                <a:cxn ang="0">
                  <a:pos x="312" y="200"/>
                </a:cxn>
                <a:cxn ang="0">
                  <a:pos x="232" y="368"/>
                </a:cxn>
                <a:cxn ang="0">
                  <a:pos x="160" y="408"/>
                </a:cxn>
                <a:cxn ang="0">
                  <a:pos x="88" y="656"/>
                </a:cxn>
                <a:cxn ang="0">
                  <a:pos x="0" y="760"/>
                </a:cxn>
              </a:cxnLst>
              <a:rect l="0" t="0" r="r" b="b"/>
              <a:pathLst>
                <a:path w="480" h="760">
                  <a:moveTo>
                    <a:pt x="480" y="0"/>
                  </a:moveTo>
                  <a:cubicBezTo>
                    <a:pt x="451" y="44"/>
                    <a:pt x="421" y="84"/>
                    <a:pt x="392" y="128"/>
                  </a:cubicBezTo>
                  <a:cubicBezTo>
                    <a:pt x="385" y="139"/>
                    <a:pt x="370" y="143"/>
                    <a:pt x="360" y="152"/>
                  </a:cubicBezTo>
                  <a:cubicBezTo>
                    <a:pt x="343" y="167"/>
                    <a:pt x="328" y="184"/>
                    <a:pt x="312" y="200"/>
                  </a:cubicBezTo>
                  <a:cubicBezTo>
                    <a:pt x="273" y="239"/>
                    <a:pt x="270" y="335"/>
                    <a:pt x="232" y="368"/>
                  </a:cubicBezTo>
                  <a:cubicBezTo>
                    <a:pt x="211" y="386"/>
                    <a:pt x="183" y="393"/>
                    <a:pt x="160" y="408"/>
                  </a:cubicBezTo>
                  <a:cubicBezTo>
                    <a:pt x="114" y="478"/>
                    <a:pt x="143" y="587"/>
                    <a:pt x="88" y="656"/>
                  </a:cubicBezTo>
                  <a:cubicBezTo>
                    <a:pt x="72" y="676"/>
                    <a:pt x="0" y="723"/>
                    <a:pt x="0" y="760"/>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73" name="Freeform 29"/>
            <p:cNvSpPr>
              <a:spLocks/>
            </p:cNvSpPr>
            <p:nvPr/>
          </p:nvSpPr>
          <p:spPr bwMode="ltGray">
            <a:xfrm>
              <a:off x="1765300" y="5114925"/>
              <a:ext cx="1497013" cy="1147763"/>
            </a:xfrm>
            <a:custGeom>
              <a:avLst/>
              <a:gdLst/>
              <a:ahLst/>
              <a:cxnLst>
                <a:cxn ang="0">
                  <a:pos x="1040" y="0"/>
                </a:cxn>
                <a:cxn ang="0">
                  <a:pos x="912" y="48"/>
                </a:cxn>
                <a:cxn ang="0">
                  <a:pos x="816" y="88"/>
                </a:cxn>
                <a:cxn ang="0">
                  <a:pos x="784" y="128"/>
                </a:cxn>
                <a:cxn ang="0">
                  <a:pos x="760" y="144"/>
                </a:cxn>
                <a:cxn ang="0">
                  <a:pos x="752" y="168"/>
                </a:cxn>
                <a:cxn ang="0">
                  <a:pos x="664" y="256"/>
                </a:cxn>
                <a:cxn ang="0">
                  <a:pos x="496" y="312"/>
                </a:cxn>
                <a:cxn ang="0">
                  <a:pos x="464" y="352"/>
                </a:cxn>
                <a:cxn ang="0">
                  <a:pos x="440" y="360"/>
                </a:cxn>
                <a:cxn ang="0">
                  <a:pos x="400" y="416"/>
                </a:cxn>
                <a:cxn ang="0">
                  <a:pos x="336" y="480"/>
                </a:cxn>
                <a:cxn ang="0">
                  <a:pos x="216" y="552"/>
                </a:cxn>
                <a:cxn ang="0">
                  <a:pos x="120" y="616"/>
                </a:cxn>
                <a:cxn ang="0">
                  <a:pos x="24" y="728"/>
                </a:cxn>
                <a:cxn ang="0">
                  <a:pos x="0" y="792"/>
                </a:cxn>
              </a:cxnLst>
              <a:rect l="0" t="0" r="r" b="b"/>
              <a:pathLst>
                <a:path w="1040" h="792">
                  <a:moveTo>
                    <a:pt x="1040" y="0"/>
                  </a:moveTo>
                  <a:cubicBezTo>
                    <a:pt x="988" y="17"/>
                    <a:pt x="967" y="39"/>
                    <a:pt x="912" y="48"/>
                  </a:cubicBezTo>
                  <a:cubicBezTo>
                    <a:pt x="880" y="64"/>
                    <a:pt x="848" y="72"/>
                    <a:pt x="816" y="88"/>
                  </a:cubicBezTo>
                  <a:cubicBezTo>
                    <a:pt x="805" y="101"/>
                    <a:pt x="796" y="116"/>
                    <a:pt x="784" y="128"/>
                  </a:cubicBezTo>
                  <a:cubicBezTo>
                    <a:pt x="777" y="135"/>
                    <a:pt x="766" y="136"/>
                    <a:pt x="760" y="144"/>
                  </a:cubicBezTo>
                  <a:cubicBezTo>
                    <a:pt x="755" y="151"/>
                    <a:pt x="756" y="161"/>
                    <a:pt x="752" y="168"/>
                  </a:cubicBezTo>
                  <a:cubicBezTo>
                    <a:pt x="733" y="201"/>
                    <a:pt x="701" y="244"/>
                    <a:pt x="664" y="256"/>
                  </a:cubicBezTo>
                  <a:cubicBezTo>
                    <a:pt x="607" y="275"/>
                    <a:pt x="550" y="285"/>
                    <a:pt x="496" y="312"/>
                  </a:cubicBezTo>
                  <a:cubicBezTo>
                    <a:pt x="485" y="325"/>
                    <a:pt x="477" y="341"/>
                    <a:pt x="464" y="352"/>
                  </a:cubicBezTo>
                  <a:cubicBezTo>
                    <a:pt x="458" y="357"/>
                    <a:pt x="447" y="355"/>
                    <a:pt x="440" y="360"/>
                  </a:cubicBezTo>
                  <a:cubicBezTo>
                    <a:pt x="422" y="374"/>
                    <a:pt x="416" y="399"/>
                    <a:pt x="400" y="416"/>
                  </a:cubicBezTo>
                  <a:cubicBezTo>
                    <a:pt x="380" y="438"/>
                    <a:pt x="357" y="459"/>
                    <a:pt x="336" y="480"/>
                  </a:cubicBezTo>
                  <a:cubicBezTo>
                    <a:pt x="304" y="512"/>
                    <a:pt x="256" y="532"/>
                    <a:pt x="216" y="552"/>
                  </a:cubicBezTo>
                  <a:cubicBezTo>
                    <a:pt x="181" y="569"/>
                    <a:pt x="152" y="595"/>
                    <a:pt x="120" y="616"/>
                  </a:cubicBezTo>
                  <a:cubicBezTo>
                    <a:pt x="93" y="656"/>
                    <a:pt x="58" y="694"/>
                    <a:pt x="24" y="728"/>
                  </a:cubicBezTo>
                  <a:cubicBezTo>
                    <a:pt x="17" y="748"/>
                    <a:pt x="0" y="771"/>
                    <a:pt x="0" y="792"/>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74" name="Freeform 30"/>
            <p:cNvSpPr>
              <a:spLocks/>
            </p:cNvSpPr>
            <p:nvPr/>
          </p:nvSpPr>
          <p:spPr bwMode="ltGray">
            <a:xfrm>
              <a:off x="6815138" y="4768850"/>
              <a:ext cx="1804987" cy="1239838"/>
            </a:xfrm>
            <a:custGeom>
              <a:avLst/>
              <a:gdLst/>
              <a:ahLst/>
              <a:cxnLst>
                <a:cxn ang="0">
                  <a:pos x="0" y="0"/>
                </a:cxn>
                <a:cxn ang="0">
                  <a:pos x="24" y="48"/>
                </a:cxn>
                <a:cxn ang="0">
                  <a:pos x="72" y="80"/>
                </a:cxn>
                <a:cxn ang="0">
                  <a:pos x="160" y="152"/>
                </a:cxn>
                <a:cxn ang="0">
                  <a:pos x="328" y="248"/>
                </a:cxn>
                <a:cxn ang="0">
                  <a:pos x="464" y="360"/>
                </a:cxn>
                <a:cxn ang="0">
                  <a:pos x="560" y="456"/>
                </a:cxn>
                <a:cxn ang="0">
                  <a:pos x="720" y="472"/>
                </a:cxn>
                <a:cxn ang="0">
                  <a:pos x="848" y="536"/>
                </a:cxn>
                <a:cxn ang="0">
                  <a:pos x="960" y="632"/>
                </a:cxn>
                <a:cxn ang="0">
                  <a:pos x="992" y="680"/>
                </a:cxn>
                <a:cxn ang="0">
                  <a:pos x="1064" y="728"/>
                </a:cxn>
              </a:cxnLst>
              <a:rect l="0" t="0" r="r" b="b"/>
              <a:pathLst>
                <a:path w="1064" h="728">
                  <a:moveTo>
                    <a:pt x="0" y="0"/>
                  </a:moveTo>
                  <a:cubicBezTo>
                    <a:pt x="6" y="17"/>
                    <a:pt x="9" y="35"/>
                    <a:pt x="24" y="48"/>
                  </a:cubicBezTo>
                  <a:cubicBezTo>
                    <a:pt x="38" y="61"/>
                    <a:pt x="72" y="80"/>
                    <a:pt x="72" y="80"/>
                  </a:cubicBezTo>
                  <a:cubicBezTo>
                    <a:pt x="95" y="114"/>
                    <a:pt x="128" y="128"/>
                    <a:pt x="160" y="152"/>
                  </a:cubicBezTo>
                  <a:cubicBezTo>
                    <a:pt x="211" y="191"/>
                    <a:pt x="268" y="224"/>
                    <a:pt x="328" y="248"/>
                  </a:cubicBezTo>
                  <a:cubicBezTo>
                    <a:pt x="355" y="275"/>
                    <a:pt x="452" y="343"/>
                    <a:pt x="464" y="360"/>
                  </a:cubicBezTo>
                  <a:cubicBezTo>
                    <a:pt x="488" y="397"/>
                    <a:pt x="521" y="434"/>
                    <a:pt x="560" y="456"/>
                  </a:cubicBezTo>
                  <a:cubicBezTo>
                    <a:pt x="607" y="483"/>
                    <a:pt x="666" y="469"/>
                    <a:pt x="720" y="472"/>
                  </a:cubicBezTo>
                  <a:cubicBezTo>
                    <a:pt x="761" y="492"/>
                    <a:pt x="812" y="507"/>
                    <a:pt x="848" y="536"/>
                  </a:cubicBezTo>
                  <a:cubicBezTo>
                    <a:pt x="894" y="573"/>
                    <a:pt x="910" y="607"/>
                    <a:pt x="960" y="632"/>
                  </a:cubicBezTo>
                  <a:cubicBezTo>
                    <a:pt x="971" y="648"/>
                    <a:pt x="981" y="664"/>
                    <a:pt x="992" y="680"/>
                  </a:cubicBezTo>
                  <a:cubicBezTo>
                    <a:pt x="1008" y="704"/>
                    <a:pt x="1044" y="708"/>
                    <a:pt x="1064" y="728"/>
                  </a:cubicBezTo>
                </a:path>
              </a:pathLst>
            </a:custGeom>
            <a:noFill/>
            <a:ln w="28575" cap="flat" cmpd="sng">
              <a:solidFill>
                <a:srgbClr val="61DAD7"/>
              </a:solidFill>
              <a:prstDash val="solid"/>
              <a:round/>
              <a:headEnd type="none" w="med" len="med"/>
              <a:tailEnd type="none" w="med" len="med"/>
            </a:ln>
            <a:effectLst/>
          </p:spPr>
          <p:txBody>
            <a:bodyPr wrap="none" anchor="ctr"/>
            <a:lstStyle/>
            <a:p>
              <a:endParaRPr lang="en-US" dirty="0"/>
            </a:p>
          </p:txBody>
        </p:sp>
        <p:sp>
          <p:nvSpPr>
            <p:cNvPr id="185375" name="AutoShape 31" descr="Granite"/>
            <p:cNvSpPr>
              <a:spLocks noChangeArrowheads="1"/>
            </p:cNvSpPr>
            <p:nvPr/>
          </p:nvSpPr>
          <p:spPr bwMode="ltGray">
            <a:xfrm flipV="1">
              <a:off x="7653338" y="4049713"/>
              <a:ext cx="573087" cy="306387"/>
            </a:xfrm>
            <a:custGeom>
              <a:avLst/>
              <a:gdLst>
                <a:gd name="G0" fmla="+- 3040 0 0"/>
                <a:gd name="G1" fmla="+- 21600 0 3040"/>
                <a:gd name="G2" fmla="*/ 3040 1 2"/>
                <a:gd name="G3" fmla="+- 21600 0 G2"/>
                <a:gd name="G4" fmla="+/ 3040 21600 2"/>
                <a:gd name="G5" fmla="+/ G1 0 2"/>
                <a:gd name="G6" fmla="*/ 21600 21600 3040"/>
                <a:gd name="G7" fmla="*/ G6 1 2"/>
                <a:gd name="G8" fmla="+- 21600 0 G7"/>
                <a:gd name="G9" fmla="*/ 21600 1 2"/>
                <a:gd name="G10" fmla="+- 3040 0 G9"/>
                <a:gd name="G11" fmla="?: G10 G8 0"/>
                <a:gd name="G12" fmla="?: G10 G7 21600"/>
                <a:gd name="T0" fmla="*/ 20080 w 21600"/>
                <a:gd name="T1" fmla="*/ 10800 h 21600"/>
                <a:gd name="T2" fmla="*/ 10800 w 21600"/>
                <a:gd name="T3" fmla="*/ 21600 h 21600"/>
                <a:gd name="T4" fmla="*/ 1520 w 21600"/>
                <a:gd name="T5" fmla="*/ 10800 h 21600"/>
                <a:gd name="T6" fmla="*/ 10800 w 21600"/>
                <a:gd name="T7" fmla="*/ 0 h 21600"/>
                <a:gd name="T8" fmla="*/ 3320 w 21600"/>
                <a:gd name="T9" fmla="*/ 3320 h 21600"/>
                <a:gd name="T10" fmla="*/ 18280 w 21600"/>
                <a:gd name="T11" fmla="*/ 18280 h 21600"/>
              </a:gdLst>
              <a:ahLst/>
              <a:cxnLst>
                <a:cxn ang="0">
                  <a:pos x="T0" y="T1"/>
                </a:cxn>
                <a:cxn ang="0">
                  <a:pos x="T2" y="T3"/>
                </a:cxn>
                <a:cxn ang="0">
                  <a:pos x="T4" y="T5"/>
                </a:cxn>
                <a:cxn ang="0">
                  <a:pos x="T6" y="T7"/>
                </a:cxn>
              </a:cxnLst>
              <a:rect l="T8" t="T9" r="T10" b="T11"/>
              <a:pathLst>
                <a:path w="21600" h="21600">
                  <a:moveTo>
                    <a:pt x="0" y="0"/>
                  </a:moveTo>
                  <a:lnTo>
                    <a:pt x="3040" y="21600"/>
                  </a:lnTo>
                  <a:lnTo>
                    <a:pt x="18560" y="21600"/>
                  </a:lnTo>
                  <a:lnTo>
                    <a:pt x="21600" y="0"/>
                  </a:lnTo>
                  <a:close/>
                </a:path>
              </a:pathLst>
            </a:custGeom>
            <a:blipFill dpi="0" rotWithShape="0">
              <a:blip r:embed="rId3" cstate="print"/>
              <a:srcRect/>
              <a:tile tx="0" ty="0" sx="100000" sy="100000" flip="none" algn="tl"/>
            </a:blipFill>
            <a:ln w="9525">
              <a:solidFill>
                <a:schemeClr val="tx1"/>
              </a:solidFill>
              <a:miter lim="800000"/>
              <a:headEnd/>
              <a:tailEnd/>
            </a:ln>
            <a:effectLst/>
          </p:spPr>
          <p:txBody>
            <a:bodyPr rot="10800000" lIns="0" tIns="0" rIns="0" bIns="0" anchor="ctr"/>
            <a:lstStyle/>
            <a:p>
              <a:pPr>
                <a:lnSpc>
                  <a:spcPct val="100000"/>
                </a:lnSpc>
              </a:pPr>
              <a:endParaRPr lang="en-US" sz="1400" dirty="0">
                <a:solidFill>
                  <a:schemeClr val="bg1"/>
                </a:solidFill>
                <a:latin typeface="Times New Roman" pitchFamily="18" charset="0"/>
              </a:endParaRPr>
            </a:p>
          </p:txBody>
        </p:sp>
        <p:sp>
          <p:nvSpPr>
            <p:cNvPr id="185376" name="AutoShape 32" descr="Granite"/>
            <p:cNvSpPr>
              <a:spLocks noChangeArrowheads="1"/>
            </p:cNvSpPr>
            <p:nvPr/>
          </p:nvSpPr>
          <p:spPr bwMode="ltGray">
            <a:xfrm flipV="1">
              <a:off x="2203450" y="5029200"/>
              <a:ext cx="965200" cy="290513"/>
            </a:xfrm>
            <a:custGeom>
              <a:avLst/>
              <a:gdLst>
                <a:gd name="G0" fmla="+- 2960 0 0"/>
                <a:gd name="G1" fmla="+- 21600 0 2960"/>
                <a:gd name="G2" fmla="*/ 2960 1 2"/>
                <a:gd name="G3" fmla="+- 21600 0 G2"/>
                <a:gd name="G4" fmla="+/ 2960 21600 2"/>
                <a:gd name="G5" fmla="+/ G1 0 2"/>
                <a:gd name="G6" fmla="*/ 21600 21600 2960"/>
                <a:gd name="G7" fmla="*/ G6 1 2"/>
                <a:gd name="G8" fmla="+- 21600 0 G7"/>
                <a:gd name="G9" fmla="*/ 21600 1 2"/>
                <a:gd name="G10" fmla="+- 2960 0 G9"/>
                <a:gd name="G11" fmla="?: G10 G8 0"/>
                <a:gd name="G12" fmla="?: G10 G7 21600"/>
                <a:gd name="T0" fmla="*/ 20120 w 21600"/>
                <a:gd name="T1" fmla="*/ 10800 h 21600"/>
                <a:gd name="T2" fmla="*/ 10800 w 21600"/>
                <a:gd name="T3" fmla="*/ 21600 h 21600"/>
                <a:gd name="T4" fmla="*/ 1480 w 21600"/>
                <a:gd name="T5" fmla="*/ 10800 h 21600"/>
                <a:gd name="T6" fmla="*/ 10800 w 21600"/>
                <a:gd name="T7" fmla="*/ 0 h 21600"/>
                <a:gd name="T8" fmla="*/ 3280 w 21600"/>
                <a:gd name="T9" fmla="*/ 3280 h 21600"/>
                <a:gd name="T10" fmla="*/ 18320 w 21600"/>
                <a:gd name="T11" fmla="*/ 18320 h 21600"/>
              </a:gdLst>
              <a:ahLst/>
              <a:cxnLst>
                <a:cxn ang="0">
                  <a:pos x="T0" y="T1"/>
                </a:cxn>
                <a:cxn ang="0">
                  <a:pos x="T2" y="T3"/>
                </a:cxn>
                <a:cxn ang="0">
                  <a:pos x="T4" y="T5"/>
                </a:cxn>
                <a:cxn ang="0">
                  <a:pos x="T6" y="T7"/>
                </a:cxn>
              </a:cxnLst>
              <a:rect l="T8" t="T9" r="T10" b="T11"/>
              <a:pathLst>
                <a:path w="21600" h="21600">
                  <a:moveTo>
                    <a:pt x="0" y="0"/>
                  </a:moveTo>
                  <a:lnTo>
                    <a:pt x="2960" y="21600"/>
                  </a:lnTo>
                  <a:lnTo>
                    <a:pt x="18640" y="21600"/>
                  </a:lnTo>
                  <a:lnTo>
                    <a:pt x="21600" y="0"/>
                  </a:ln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5377" name="AutoShape 33" descr="Granite"/>
            <p:cNvSpPr>
              <a:spLocks noChangeArrowheads="1"/>
            </p:cNvSpPr>
            <p:nvPr/>
          </p:nvSpPr>
          <p:spPr bwMode="ltGray">
            <a:xfrm flipV="1">
              <a:off x="6072188" y="5048250"/>
              <a:ext cx="965200" cy="290513"/>
            </a:xfrm>
            <a:custGeom>
              <a:avLst/>
              <a:gdLst>
                <a:gd name="G0" fmla="+- 2960 0 0"/>
                <a:gd name="G1" fmla="+- 21600 0 2960"/>
                <a:gd name="G2" fmla="*/ 2960 1 2"/>
                <a:gd name="G3" fmla="+- 21600 0 G2"/>
                <a:gd name="G4" fmla="+/ 2960 21600 2"/>
                <a:gd name="G5" fmla="+/ G1 0 2"/>
                <a:gd name="G6" fmla="*/ 21600 21600 2960"/>
                <a:gd name="G7" fmla="*/ G6 1 2"/>
                <a:gd name="G8" fmla="+- 21600 0 G7"/>
                <a:gd name="G9" fmla="*/ 21600 1 2"/>
                <a:gd name="G10" fmla="+- 2960 0 G9"/>
                <a:gd name="G11" fmla="?: G10 G8 0"/>
                <a:gd name="G12" fmla="?: G10 G7 21600"/>
                <a:gd name="T0" fmla="*/ 20120 w 21600"/>
                <a:gd name="T1" fmla="*/ 10800 h 21600"/>
                <a:gd name="T2" fmla="*/ 10800 w 21600"/>
                <a:gd name="T3" fmla="*/ 21600 h 21600"/>
                <a:gd name="T4" fmla="*/ 1480 w 21600"/>
                <a:gd name="T5" fmla="*/ 10800 h 21600"/>
                <a:gd name="T6" fmla="*/ 10800 w 21600"/>
                <a:gd name="T7" fmla="*/ 0 h 21600"/>
                <a:gd name="T8" fmla="*/ 3280 w 21600"/>
                <a:gd name="T9" fmla="*/ 3280 h 21600"/>
                <a:gd name="T10" fmla="*/ 18320 w 21600"/>
                <a:gd name="T11" fmla="*/ 18320 h 21600"/>
              </a:gdLst>
              <a:ahLst/>
              <a:cxnLst>
                <a:cxn ang="0">
                  <a:pos x="T0" y="T1"/>
                </a:cxn>
                <a:cxn ang="0">
                  <a:pos x="T2" y="T3"/>
                </a:cxn>
                <a:cxn ang="0">
                  <a:pos x="T4" y="T5"/>
                </a:cxn>
                <a:cxn ang="0">
                  <a:pos x="T6" y="T7"/>
                </a:cxn>
              </a:cxnLst>
              <a:rect l="T8" t="T9" r="T10" b="T11"/>
              <a:pathLst>
                <a:path w="21600" h="21600">
                  <a:moveTo>
                    <a:pt x="0" y="0"/>
                  </a:moveTo>
                  <a:lnTo>
                    <a:pt x="2960" y="21600"/>
                  </a:lnTo>
                  <a:lnTo>
                    <a:pt x="18640" y="21600"/>
                  </a:lnTo>
                  <a:lnTo>
                    <a:pt x="21600" y="0"/>
                  </a:ln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5378" name="AutoShape 34" descr="Granite"/>
            <p:cNvSpPr>
              <a:spLocks noChangeArrowheads="1"/>
            </p:cNvSpPr>
            <p:nvPr/>
          </p:nvSpPr>
          <p:spPr bwMode="ltGray">
            <a:xfrm flipV="1">
              <a:off x="3559175" y="5048250"/>
              <a:ext cx="862013" cy="290513"/>
            </a:xfrm>
            <a:custGeom>
              <a:avLst/>
              <a:gdLst>
                <a:gd name="G0" fmla="+- 2960 0 0"/>
                <a:gd name="G1" fmla="+- 21600 0 2960"/>
                <a:gd name="G2" fmla="*/ 2960 1 2"/>
                <a:gd name="G3" fmla="+- 21600 0 G2"/>
                <a:gd name="G4" fmla="+/ 2960 21600 2"/>
                <a:gd name="G5" fmla="+/ G1 0 2"/>
                <a:gd name="G6" fmla="*/ 21600 21600 2960"/>
                <a:gd name="G7" fmla="*/ G6 1 2"/>
                <a:gd name="G8" fmla="+- 21600 0 G7"/>
                <a:gd name="G9" fmla="*/ 21600 1 2"/>
                <a:gd name="G10" fmla="+- 2960 0 G9"/>
                <a:gd name="G11" fmla="?: G10 G8 0"/>
                <a:gd name="G12" fmla="?: G10 G7 21600"/>
                <a:gd name="T0" fmla="*/ 20120 w 21600"/>
                <a:gd name="T1" fmla="*/ 10800 h 21600"/>
                <a:gd name="T2" fmla="*/ 10800 w 21600"/>
                <a:gd name="T3" fmla="*/ 21600 h 21600"/>
                <a:gd name="T4" fmla="*/ 1480 w 21600"/>
                <a:gd name="T5" fmla="*/ 10800 h 21600"/>
                <a:gd name="T6" fmla="*/ 10800 w 21600"/>
                <a:gd name="T7" fmla="*/ 0 h 21600"/>
                <a:gd name="T8" fmla="*/ 3280 w 21600"/>
                <a:gd name="T9" fmla="*/ 3280 h 21600"/>
                <a:gd name="T10" fmla="*/ 18320 w 21600"/>
                <a:gd name="T11" fmla="*/ 18320 h 21600"/>
              </a:gdLst>
              <a:ahLst/>
              <a:cxnLst>
                <a:cxn ang="0">
                  <a:pos x="T0" y="T1"/>
                </a:cxn>
                <a:cxn ang="0">
                  <a:pos x="T2" y="T3"/>
                </a:cxn>
                <a:cxn ang="0">
                  <a:pos x="T4" y="T5"/>
                </a:cxn>
                <a:cxn ang="0">
                  <a:pos x="T6" y="T7"/>
                </a:cxn>
              </a:cxnLst>
              <a:rect l="T8" t="T9" r="T10" b="T11"/>
              <a:pathLst>
                <a:path w="21600" h="21600">
                  <a:moveTo>
                    <a:pt x="0" y="0"/>
                  </a:moveTo>
                  <a:lnTo>
                    <a:pt x="2960" y="21600"/>
                  </a:lnTo>
                  <a:lnTo>
                    <a:pt x="18640" y="21600"/>
                  </a:lnTo>
                  <a:lnTo>
                    <a:pt x="21600" y="0"/>
                  </a:ln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grpSp>
          <p:nvGrpSpPr>
            <p:cNvPr id="185379" name="Group 35"/>
            <p:cNvGrpSpPr>
              <a:grpSpLocks noChangeAspect="1"/>
            </p:cNvGrpSpPr>
            <p:nvPr/>
          </p:nvGrpSpPr>
          <p:grpSpPr bwMode="auto">
            <a:xfrm>
              <a:off x="515938" y="1898650"/>
              <a:ext cx="895350" cy="1906588"/>
              <a:chOff x="1799" y="869"/>
              <a:chExt cx="1266" cy="2672"/>
            </a:xfrm>
          </p:grpSpPr>
          <p:grpSp>
            <p:nvGrpSpPr>
              <p:cNvPr id="185380" name="Group 36"/>
              <p:cNvGrpSpPr>
                <a:grpSpLocks noChangeAspect="1"/>
              </p:cNvGrpSpPr>
              <p:nvPr/>
            </p:nvGrpSpPr>
            <p:grpSpPr bwMode="auto">
              <a:xfrm>
                <a:off x="2827" y="973"/>
                <a:ext cx="172" cy="328"/>
                <a:chOff x="2827" y="973"/>
                <a:chExt cx="172" cy="328"/>
              </a:xfrm>
            </p:grpSpPr>
            <p:sp>
              <p:nvSpPr>
                <p:cNvPr id="185381" name="Freeform 37"/>
                <p:cNvSpPr>
                  <a:spLocks noChangeAspect="1"/>
                </p:cNvSpPr>
                <p:nvPr/>
              </p:nvSpPr>
              <p:spPr bwMode="ltGray">
                <a:xfrm>
                  <a:off x="2827" y="973"/>
                  <a:ext cx="146" cy="325"/>
                </a:xfrm>
                <a:custGeom>
                  <a:avLst/>
                  <a:gdLst/>
                  <a:ahLst/>
                  <a:cxnLst>
                    <a:cxn ang="0">
                      <a:pos x="71" y="325"/>
                    </a:cxn>
                    <a:cxn ang="0">
                      <a:pos x="62" y="270"/>
                    </a:cxn>
                    <a:cxn ang="0">
                      <a:pos x="40" y="235"/>
                    </a:cxn>
                    <a:cxn ang="0">
                      <a:pos x="28" y="193"/>
                    </a:cxn>
                    <a:cxn ang="0">
                      <a:pos x="34" y="157"/>
                    </a:cxn>
                    <a:cxn ang="0">
                      <a:pos x="38" y="135"/>
                    </a:cxn>
                    <a:cxn ang="0">
                      <a:pos x="28" y="101"/>
                    </a:cxn>
                    <a:cxn ang="0">
                      <a:pos x="9" y="74"/>
                    </a:cxn>
                    <a:cxn ang="0">
                      <a:pos x="0" y="9"/>
                    </a:cxn>
                    <a:cxn ang="0">
                      <a:pos x="45" y="0"/>
                    </a:cxn>
                    <a:cxn ang="0">
                      <a:pos x="61" y="55"/>
                    </a:cxn>
                    <a:cxn ang="0">
                      <a:pos x="72" y="70"/>
                    </a:cxn>
                    <a:cxn ang="0">
                      <a:pos x="82" y="82"/>
                    </a:cxn>
                    <a:cxn ang="0">
                      <a:pos x="119" y="133"/>
                    </a:cxn>
                    <a:cxn ang="0">
                      <a:pos x="146" y="182"/>
                    </a:cxn>
                    <a:cxn ang="0">
                      <a:pos x="136" y="246"/>
                    </a:cxn>
                    <a:cxn ang="0">
                      <a:pos x="121" y="325"/>
                    </a:cxn>
                    <a:cxn ang="0">
                      <a:pos x="71" y="325"/>
                    </a:cxn>
                  </a:cxnLst>
                  <a:rect l="0" t="0" r="r" b="b"/>
                  <a:pathLst>
                    <a:path w="146" h="325">
                      <a:moveTo>
                        <a:pt x="71" y="325"/>
                      </a:moveTo>
                      <a:lnTo>
                        <a:pt x="62" y="270"/>
                      </a:lnTo>
                      <a:lnTo>
                        <a:pt x="40" y="235"/>
                      </a:lnTo>
                      <a:lnTo>
                        <a:pt x="28" y="193"/>
                      </a:lnTo>
                      <a:lnTo>
                        <a:pt x="34" y="157"/>
                      </a:lnTo>
                      <a:lnTo>
                        <a:pt x="38" y="135"/>
                      </a:lnTo>
                      <a:lnTo>
                        <a:pt x="28" y="101"/>
                      </a:lnTo>
                      <a:lnTo>
                        <a:pt x="9" y="74"/>
                      </a:lnTo>
                      <a:lnTo>
                        <a:pt x="0" y="9"/>
                      </a:lnTo>
                      <a:lnTo>
                        <a:pt x="45" y="0"/>
                      </a:lnTo>
                      <a:lnTo>
                        <a:pt x="61" y="55"/>
                      </a:lnTo>
                      <a:lnTo>
                        <a:pt x="72" y="70"/>
                      </a:lnTo>
                      <a:lnTo>
                        <a:pt x="82" y="82"/>
                      </a:lnTo>
                      <a:lnTo>
                        <a:pt x="119" y="133"/>
                      </a:lnTo>
                      <a:lnTo>
                        <a:pt x="146" y="182"/>
                      </a:lnTo>
                      <a:lnTo>
                        <a:pt x="136" y="246"/>
                      </a:lnTo>
                      <a:lnTo>
                        <a:pt x="121" y="325"/>
                      </a:lnTo>
                      <a:lnTo>
                        <a:pt x="71" y="325"/>
                      </a:lnTo>
                      <a:close/>
                    </a:path>
                  </a:pathLst>
                </a:custGeom>
                <a:solidFill>
                  <a:srgbClr val="FFE0C0"/>
                </a:solidFill>
                <a:ln w="12700">
                  <a:solidFill>
                    <a:srgbClr val="000000"/>
                  </a:solidFill>
                  <a:prstDash val="solid"/>
                  <a:round/>
                  <a:headEnd/>
                  <a:tailEnd/>
                </a:ln>
              </p:spPr>
              <p:txBody>
                <a:bodyPr/>
                <a:lstStyle/>
                <a:p>
                  <a:endParaRPr lang="en-US" dirty="0"/>
                </a:p>
              </p:txBody>
            </p:sp>
            <p:sp>
              <p:nvSpPr>
                <p:cNvPr id="185382" name="Freeform 38"/>
                <p:cNvSpPr>
                  <a:spLocks noChangeAspect="1"/>
                </p:cNvSpPr>
                <p:nvPr/>
              </p:nvSpPr>
              <p:spPr bwMode="ltGray">
                <a:xfrm>
                  <a:off x="2860" y="1241"/>
                  <a:ext cx="139" cy="60"/>
                </a:xfrm>
                <a:custGeom>
                  <a:avLst/>
                  <a:gdLst/>
                  <a:ahLst/>
                  <a:cxnLst>
                    <a:cxn ang="0">
                      <a:pos x="0" y="0"/>
                    </a:cxn>
                    <a:cxn ang="0">
                      <a:pos x="7" y="60"/>
                    </a:cxn>
                    <a:cxn ang="0">
                      <a:pos x="139" y="60"/>
                    </a:cxn>
                    <a:cxn ang="0">
                      <a:pos x="132" y="0"/>
                    </a:cxn>
                    <a:cxn ang="0">
                      <a:pos x="82" y="8"/>
                    </a:cxn>
                    <a:cxn ang="0">
                      <a:pos x="0" y="0"/>
                    </a:cxn>
                  </a:cxnLst>
                  <a:rect l="0" t="0" r="r" b="b"/>
                  <a:pathLst>
                    <a:path w="139" h="60">
                      <a:moveTo>
                        <a:pt x="0" y="0"/>
                      </a:moveTo>
                      <a:lnTo>
                        <a:pt x="7" y="60"/>
                      </a:lnTo>
                      <a:lnTo>
                        <a:pt x="139" y="60"/>
                      </a:lnTo>
                      <a:lnTo>
                        <a:pt x="132" y="0"/>
                      </a:lnTo>
                      <a:lnTo>
                        <a:pt x="82" y="8"/>
                      </a:lnTo>
                      <a:lnTo>
                        <a:pt x="0" y="0"/>
                      </a:lnTo>
                      <a:close/>
                    </a:path>
                  </a:pathLst>
                </a:custGeom>
                <a:solidFill>
                  <a:srgbClr val="FFFFFF"/>
                </a:solidFill>
                <a:ln w="12700">
                  <a:solidFill>
                    <a:srgbClr val="000000"/>
                  </a:solidFill>
                  <a:prstDash val="solid"/>
                  <a:round/>
                  <a:headEnd/>
                  <a:tailEnd/>
                </a:ln>
              </p:spPr>
              <p:txBody>
                <a:bodyPr/>
                <a:lstStyle/>
                <a:p>
                  <a:endParaRPr lang="en-US" dirty="0"/>
                </a:p>
              </p:txBody>
            </p:sp>
          </p:grpSp>
          <p:sp>
            <p:nvSpPr>
              <p:cNvPr id="185383" name="Freeform 39"/>
              <p:cNvSpPr>
                <a:spLocks noChangeAspect="1"/>
              </p:cNvSpPr>
              <p:nvPr/>
            </p:nvSpPr>
            <p:spPr bwMode="ltGray">
              <a:xfrm>
                <a:off x="2039" y="1237"/>
                <a:ext cx="648" cy="858"/>
              </a:xfrm>
              <a:custGeom>
                <a:avLst/>
                <a:gdLst/>
                <a:ahLst/>
                <a:cxnLst>
                  <a:cxn ang="0">
                    <a:pos x="38" y="148"/>
                  </a:cxn>
                  <a:cxn ang="0">
                    <a:pos x="89" y="103"/>
                  </a:cxn>
                  <a:cxn ang="0">
                    <a:pos x="292" y="40"/>
                  </a:cxn>
                  <a:cxn ang="0">
                    <a:pos x="418" y="7"/>
                  </a:cxn>
                  <a:cxn ang="0">
                    <a:pos x="463" y="0"/>
                  </a:cxn>
                  <a:cxn ang="0">
                    <a:pos x="526" y="97"/>
                  </a:cxn>
                  <a:cxn ang="0">
                    <a:pos x="559" y="206"/>
                  </a:cxn>
                  <a:cxn ang="0">
                    <a:pos x="577" y="309"/>
                  </a:cxn>
                  <a:cxn ang="0">
                    <a:pos x="577" y="495"/>
                  </a:cxn>
                  <a:cxn ang="0">
                    <a:pos x="648" y="678"/>
                  </a:cxn>
                  <a:cxn ang="0">
                    <a:pos x="640" y="763"/>
                  </a:cxn>
                  <a:cxn ang="0">
                    <a:pos x="545" y="813"/>
                  </a:cxn>
                  <a:cxn ang="0">
                    <a:pos x="299" y="858"/>
                  </a:cxn>
                  <a:cxn ang="0">
                    <a:pos x="210" y="807"/>
                  </a:cxn>
                  <a:cxn ang="0">
                    <a:pos x="153" y="660"/>
                  </a:cxn>
                  <a:cxn ang="0">
                    <a:pos x="108" y="499"/>
                  </a:cxn>
                  <a:cxn ang="0">
                    <a:pos x="25" y="416"/>
                  </a:cxn>
                  <a:cxn ang="0">
                    <a:pos x="6" y="328"/>
                  </a:cxn>
                  <a:cxn ang="0">
                    <a:pos x="0" y="219"/>
                  </a:cxn>
                  <a:cxn ang="0">
                    <a:pos x="38" y="148"/>
                  </a:cxn>
                </a:cxnLst>
                <a:rect l="0" t="0" r="r" b="b"/>
                <a:pathLst>
                  <a:path w="648" h="858">
                    <a:moveTo>
                      <a:pt x="38" y="148"/>
                    </a:moveTo>
                    <a:lnTo>
                      <a:pt x="89" y="103"/>
                    </a:lnTo>
                    <a:lnTo>
                      <a:pt x="292" y="40"/>
                    </a:lnTo>
                    <a:lnTo>
                      <a:pt x="418" y="7"/>
                    </a:lnTo>
                    <a:lnTo>
                      <a:pt x="463" y="0"/>
                    </a:lnTo>
                    <a:lnTo>
                      <a:pt x="526" y="97"/>
                    </a:lnTo>
                    <a:lnTo>
                      <a:pt x="559" y="206"/>
                    </a:lnTo>
                    <a:lnTo>
                      <a:pt x="577" y="309"/>
                    </a:lnTo>
                    <a:lnTo>
                      <a:pt x="577" y="495"/>
                    </a:lnTo>
                    <a:lnTo>
                      <a:pt x="648" y="678"/>
                    </a:lnTo>
                    <a:lnTo>
                      <a:pt x="640" y="763"/>
                    </a:lnTo>
                    <a:lnTo>
                      <a:pt x="545" y="813"/>
                    </a:lnTo>
                    <a:lnTo>
                      <a:pt x="299" y="858"/>
                    </a:lnTo>
                    <a:lnTo>
                      <a:pt x="210" y="807"/>
                    </a:lnTo>
                    <a:lnTo>
                      <a:pt x="153" y="660"/>
                    </a:lnTo>
                    <a:lnTo>
                      <a:pt x="108" y="499"/>
                    </a:lnTo>
                    <a:lnTo>
                      <a:pt x="25" y="416"/>
                    </a:lnTo>
                    <a:lnTo>
                      <a:pt x="6" y="328"/>
                    </a:lnTo>
                    <a:lnTo>
                      <a:pt x="0" y="219"/>
                    </a:lnTo>
                    <a:lnTo>
                      <a:pt x="38" y="148"/>
                    </a:lnTo>
                    <a:close/>
                  </a:path>
                </a:pathLst>
              </a:custGeom>
              <a:solidFill>
                <a:srgbClr val="FFFFFF"/>
              </a:solidFill>
              <a:ln w="12700">
                <a:solidFill>
                  <a:srgbClr val="000000"/>
                </a:solidFill>
                <a:prstDash val="solid"/>
                <a:round/>
                <a:headEnd/>
                <a:tailEnd/>
              </a:ln>
            </p:spPr>
            <p:txBody>
              <a:bodyPr/>
              <a:lstStyle/>
              <a:p>
                <a:endParaRPr lang="en-US" dirty="0"/>
              </a:p>
            </p:txBody>
          </p:sp>
          <p:sp>
            <p:nvSpPr>
              <p:cNvPr id="185384" name="Freeform 40"/>
              <p:cNvSpPr>
                <a:spLocks noChangeAspect="1"/>
              </p:cNvSpPr>
              <p:nvPr/>
            </p:nvSpPr>
            <p:spPr bwMode="ltGray">
              <a:xfrm>
                <a:off x="2137" y="1252"/>
                <a:ext cx="213" cy="176"/>
              </a:xfrm>
              <a:custGeom>
                <a:avLst/>
                <a:gdLst/>
                <a:ahLst/>
                <a:cxnLst>
                  <a:cxn ang="0">
                    <a:pos x="19" y="56"/>
                  </a:cxn>
                  <a:cxn ang="0">
                    <a:pos x="0" y="85"/>
                  </a:cxn>
                  <a:cxn ang="0">
                    <a:pos x="92" y="176"/>
                  </a:cxn>
                  <a:cxn ang="0">
                    <a:pos x="122" y="69"/>
                  </a:cxn>
                  <a:cxn ang="0">
                    <a:pos x="213" y="122"/>
                  </a:cxn>
                  <a:cxn ang="0">
                    <a:pos x="209" y="30"/>
                  </a:cxn>
                  <a:cxn ang="0">
                    <a:pos x="153" y="0"/>
                  </a:cxn>
                  <a:cxn ang="0">
                    <a:pos x="19" y="56"/>
                  </a:cxn>
                </a:cxnLst>
                <a:rect l="0" t="0" r="r" b="b"/>
                <a:pathLst>
                  <a:path w="213" h="176">
                    <a:moveTo>
                      <a:pt x="19" y="56"/>
                    </a:moveTo>
                    <a:lnTo>
                      <a:pt x="0" y="85"/>
                    </a:lnTo>
                    <a:lnTo>
                      <a:pt x="92" y="176"/>
                    </a:lnTo>
                    <a:lnTo>
                      <a:pt x="122" y="69"/>
                    </a:lnTo>
                    <a:lnTo>
                      <a:pt x="213" y="122"/>
                    </a:lnTo>
                    <a:lnTo>
                      <a:pt x="209" y="30"/>
                    </a:lnTo>
                    <a:lnTo>
                      <a:pt x="153" y="0"/>
                    </a:lnTo>
                    <a:lnTo>
                      <a:pt x="19" y="56"/>
                    </a:lnTo>
                    <a:close/>
                  </a:path>
                </a:pathLst>
              </a:custGeom>
              <a:solidFill>
                <a:srgbClr val="FFFFFF"/>
              </a:solidFill>
              <a:ln w="12700">
                <a:solidFill>
                  <a:srgbClr val="000000"/>
                </a:solidFill>
                <a:prstDash val="solid"/>
                <a:round/>
                <a:headEnd/>
                <a:tailEnd/>
              </a:ln>
            </p:spPr>
            <p:txBody>
              <a:bodyPr/>
              <a:lstStyle/>
              <a:p>
                <a:endParaRPr lang="en-US" dirty="0"/>
              </a:p>
            </p:txBody>
          </p:sp>
          <p:sp>
            <p:nvSpPr>
              <p:cNvPr id="185385" name="Freeform 41"/>
              <p:cNvSpPr>
                <a:spLocks noChangeAspect="1"/>
              </p:cNvSpPr>
              <p:nvPr/>
            </p:nvSpPr>
            <p:spPr bwMode="ltGray">
              <a:xfrm>
                <a:off x="2837" y="1030"/>
                <a:ext cx="149" cy="210"/>
              </a:xfrm>
              <a:custGeom>
                <a:avLst/>
                <a:gdLst/>
                <a:ahLst/>
                <a:cxnLst>
                  <a:cxn ang="0">
                    <a:pos x="66" y="3"/>
                  </a:cxn>
                  <a:cxn ang="0">
                    <a:pos x="38" y="17"/>
                  </a:cxn>
                  <a:cxn ang="0">
                    <a:pos x="11" y="41"/>
                  </a:cxn>
                  <a:cxn ang="0">
                    <a:pos x="0" y="57"/>
                  </a:cxn>
                  <a:cxn ang="0">
                    <a:pos x="5" y="71"/>
                  </a:cxn>
                  <a:cxn ang="0">
                    <a:pos x="19" y="79"/>
                  </a:cxn>
                  <a:cxn ang="0">
                    <a:pos x="43" y="74"/>
                  </a:cxn>
                  <a:cxn ang="0">
                    <a:pos x="14" y="82"/>
                  </a:cxn>
                  <a:cxn ang="0">
                    <a:pos x="11" y="97"/>
                  </a:cxn>
                  <a:cxn ang="0">
                    <a:pos x="14" y="111"/>
                  </a:cxn>
                  <a:cxn ang="0">
                    <a:pos x="21" y="126"/>
                  </a:cxn>
                  <a:cxn ang="0">
                    <a:pos x="50" y="120"/>
                  </a:cxn>
                  <a:cxn ang="0">
                    <a:pos x="19" y="130"/>
                  </a:cxn>
                  <a:cxn ang="0">
                    <a:pos x="19" y="142"/>
                  </a:cxn>
                  <a:cxn ang="0">
                    <a:pos x="23" y="160"/>
                  </a:cxn>
                  <a:cxn ang="0">
                    <a:pos x="34" y="168"/>
                  </a:cxn>
                  <a:cxn ang="0">
                    <a:pos x="50" y="166"/>
                  </a:cxn>
                  <a:cxn ang="0">
                    <a:pos x="32" y="173"/>
                  </a:cxn>
                  <a:cxn ang="0">
                    <a:pos x="29" y="184"/>
                  </a:cxn>
                  <a:cxn ang="0">
                    <a:pos x="31" y="198"/>
                  </a:cxn>
                  <a:cxn ang="0">
                    <a:pos x="51" y="210"/>
                  </a:cxn>
                  <a:cxn ang="0">
                    <a:pos x="79" y="205"/>
                  </a:cxn>
                  <a:cxn ang="0">
                    <a:pos x="107" y="196"/>
                  </a:cxn>
                  <a:cxn ang="0">
                    <a:pos x="126" y="184"/>
                  </a:cxn>
                  <a:cxn ang="0">
                    <a:pos x="143" y="163"/>
                  </a:cxn>
                  <a:cxn ang="0">
                    <a:pos x="141" y="134"/>
                  </a:cxn>
                  <a:cxn ang="0">
                    <a:pos x="149" y="107"/>
                  </a:cxn>
                  <a:cxn ang="0">
                    <a:pos x="132" y="84"/>
                  </a:cxn>
                  <a:cxn ang="0">
                    <a:pos x="134" y="57"/>
                  </a:cxn>
                  <a:cxn ang="0">
                    <a:pos x="122" y="41"/>
                  </a:cxn>
                  <a:cxn ang="0">
                    <a:pos x="125" y="15"/>
                  </a:cxn>
                  <a:cxn ang="0">
                    <a:pos x="106" y="0"/>
                  </a:cxn>
                  <a:cxn ang="0">
                    <a:pos x="66" y="3"/>
                  </a:cxn>
                </a:cxnLst>
                <a:rect l="0" t="0" r="r" b="b"/>
                <a:pathLst>
                  <a:path w="149" h="210">
                    <a:moveTo>
                      <a:pt x="66" y="3"/>
                    </a:moveTo>
                    <a:lnTo>
                      <a:pt x="38" y="17"/>
                    </a:lnTo>
                    <a:lnTo>
                      <a:pt x="11" y="41"/>
                    </a:lnTo>
                    <a:lnTo>
                      <a:pt x="0" y="57"/>
                    </a:lnTo>
                    <a:lnTo>
                      <a:pt x="5" y="71"/>
                    </a:lnTo>
                    <a:lnTo>
                      <a:pt x="19" y="79"/>
                    </a:lnTo>
                    <a:lnTo>
                      <a:pt x="43" y="74"/>
                    </a:lnTo>
                    <a:lnTo>
                      <a:pt x="14" y="82"/>
                    </a:lnTo>
                    <a:lnTo>
                      <a:pt x="11" y="97"/>
                    </a:lnTo>
                    <a:lnTo>
                      <a:pt x="14" y="111"/>
                    </a:lnTo>
                    <a:lnTo>
                      <a:pt x="21" y="126"/>
                    </a:lnTo>
                    <a:lnTo>
                      <a:pt x="50" y="120"/>
                    </a:lnTo>
                    <a:lnTo>
                      <a:pt x="19" y="130"/>
                    </a:lnTo>
                    <a:lnTo>
                      <a:pt x="19" y="142"/>
                    </a:lnTo>
                    <a:lnTo>
                      <a:pt x="23" y="160"/>
                    </a:lnTo>
                    <a:lnTo>
                      <a:pt x="34" y="168"/>
                    </a:lnTo>
                    <a:lnTo>
                      <a:pt x="50" y="166"/>
                    </a:lnTo>
                    <a:lnTo>
                      <a:pt x="32" y="173"/>
                    </a:lnTo>
                    <a:lnTo>
                      <a:pt x="29" y="184"/>
                    </a:lnTo>
                    <a:lnTo>
                      <a:pt x="31" y="198"/>
                    </a:lnTo>
                    <a:lnTo>
                      <a:pt x="51" y="210"/>
                    </a:lnTo>
                    <a:lnTo>
                      <a:pt x="79" y="205"/>
                    </a:lnTo>
                    <a:lnTo>
                      <a:pt x="107" y="196"/>
                    </a:lnTo>
                    <a:lnTo>
                      <a:pt x="126" y="184"/>
                    </a:lnTo>
                    <a:lnTo>
                      <a:pt x="143" y="163"/>
                    </a:lnTo>
                    <a:lnTo>
                      <a:pt x="141" y="134"/>
                    </a:lnTo>
                    <a:lnTo>
                      <a:pt x="149" y="107"/>
                    </a:lnTo>
                    <a:lnTo>
                      <a:pt x="132" y="84"/>
                    </a:lnTo>
                    <a:lnTo>
                      <a:pt x="134" y="57"/>
                    </a:lnTo>
                    <a:lnTo>
                      <a:pt x="122" y="41"/>
                    </a:lnTo>
                    <a:lnTo>
                      <a:pt x="125" y="15"/>
                    </a:lnTo>
                    <a:lnTo>
                      <a:pt x="106" y="0"/>
                    </a:lnTo>
                    <a:lnTo>
                      <a:pt x="66" y="3"/>
                    </a:lnTo>
                    <a:close/>
                  </a:path>
                </a:pathLst>
              </a:custGeom>
              <a:solidFill>
                <a:srgbClr val="FFE0C0"/>
              </a:solidFill>
              <a:ln w="12700">
                <a:solidFill>
                  <a:srgbClr val="000000"/>
                </a:solidFill>
                <a:prstDash val="solid"/>
                <a:round/>
                <a:headEnd/>
                <a:tailEnd/>
              </a:ln>
            </p:spPr>
            <p:txBody>
              <a:bodyPr/>
              <a:lstStyle/>
              <a:p>
                <a:endParaRPr lang="en-US" dirty="0"/>
              </a:p>
            </p:txBody>
          </p:sp>
          <p:grpSp>
            <p:nvGrpSpPr>
              <p:cNvPr id="185386" name="Group 42"/>
              <p:cNvGrpSpPr>
                <a:grpSpLocks noChangeAspect="1"/>
              </p:cNvGrpSpPr>
              <p:nvPr/>
            </p:nvGrpSpPr>
            <p:grpSpPr bwMode="auto">
              <a:xfrm>
                <a:off x="1799" y="869"/>
                <a:ext cx="1266" cy="2672"/>
                <a:chOff x="1799" y="869"/>
                <a:chExt cx="1266" cy="2672"/>
              </a:xfrm>
            </p:grpSpPr>
            <p:grpSp>
              <p:nvGrpSpPr>
                <p:cNvPr id="185387" name="Group 43"/>
                <p:cNvGrpSpPr>
                  <a:grpSpLocks noChangeAspect="1"/>
                </p:cNvGrpSpPr>
                <p:nvPr/>
              </p:nvGrpSpPr>
              <p:grpSpPr bwMode="auto">
                <a:xfrm>
                  <a:off x="2308" y="1206"/>
                  <a:ext cx="710" cy="940"/>
                  <a:chOff x="2308" y="1206"/>
                  <a:chExt cx="710" cy="940"/>
                </a:xfrm>
              </p:grpSpPr>
              <p:sp>
                <p:nvSpPr>
                  <p:cNvPr id="185388" name="Freeform 44"/>
                  <p:cNvSpPr>
                    <a:spLocks noChangeAspect="1"/>
                  </p:cNvSpPr>
                  <p:nvPr/>
                </p:nvSpPr>
                <p:spPr bwMode="ltGray">
                  <a:xfrm>
                    <a:off x="2308" y="1206"/>
                    <a:ext cx="710" cy="940"/>
                  </a:xfrm>
                  <a:custGeom>
                    <a:avLst/>
                    <a:gdLst/>
                    <a:ahLst/>
                    <a:cxnLst>
                      <a:cxn ang="0">
                        <a:pos x="0" y="58"/>
                      </a:cxn>
                      <a:cxn ang="0">
                        <a:pos x="39" y="113"/>
                      </a:cxn>
                      <a:cxn ang="0">
                        <a:pos x="90" y="197"/>
                      </a:cxn>
                      <a:cxn ang="0">
                        <a:pos x="141" y="307"/>
                      </a:cxn>
                      <a:cxn ang="0">
                        <a:pos x="182" y="415"/>
                      </a:cxn>
                      <a:cxn ang="0">
                        <a:pos x="211" y="503"/>
                      </a:cxn>
                      <a:cxn ang="0">
                        <a:pos x="261" y="685"/>
                      </a:cxn>
                      <a:cxn ang="0">
                        <a:pos x="276" y="741"/>
                      </a:cxn>
                      <a:cxn ang="0">
                        <a:pos x="297" y="777"/>
                      </a:cxn>
                      <a:cxn ang="0">
                        <a:pos x="315" y="807"/>
                      </a:cxn>
                      <a:cxn ang="0">
                        <a:pos x="455" y="901"/>
                      </a:cxn>
                      <a:cxn ang="0">
                        <a:pos x="507" y="940"/>
                      </a:cxn>
                      <a:cxn ang="0">
                        <a:pos x="500" y="844"/>
                      </a:cxn>
                      <a:cxn ang="0">
                        <a:pos x="477" y="766"/>
                      </a:cxn>
                      <a:cxn ang="0">
                        <a:pos x="450" y="684"/>
                      </a:cxn>
                      <a:cxn ang="0">
                        <a:pos x="387" y="583"/>
                      </a:cxn>
                      <a:cxn ang="0">
                        <a:pos x="347" y="472"/>
                      </a:cxn>
                      <a:cxn ang="0">
                        <a:pos x="328" y="307"/>
                      </a:cxn>
                      <a:cxn ang="0">
                        <a:pos x="411" y="371"/>
                      </a:cxn>
                      <a:cxn ang="0">
                        <a:pos x="488" y="423"/>
                      </a:cxn>
                      <a:cxn ang="0">
                        <a:pos x="564" y="448"/>
                      </a:cxn>
                      <a:cxn ang="0">
                        <a:pos x="614" y="460"/>
                      </a:cxn>
                      <a:cxn ang="0">
                        <a:pos x="653" y="454"/>
                      </a:cxn>
                      <a:cxn ang="0">
                        <a:pos x="678" y="423"/>
                      </a:cxn>
                      <a:cxn ang="0">
                        <a:pos x="704" y="335"/>
                      </a:cxn>
                      <a:cxn ang="0">
                        <a:pos x="710" y="271"/>
                      </a:cxn>
                      <a:cxn ang="0">
                        <a:pos x="710" y="163"/>
                      </a:cxn>
                      <a:cxn ang="0">
                        <a:pos x="710" y="73"/>
                      </a:cxn>
                      <a:cxn ang="0">
                        <a:pos x="595" y="76"/>
                      </a:cxn>
                      <a:cxn ang="0">
                        <a:pos x="545" y="64"/>
                      </a:cxn>
                      <a:cxn ang="0">
                        <a:pos x="538" y="166"/>
                      </a:cxn>
                      <a:cxn ang="0">
                        <a:pos x="526" y="198"/>
                      </a:cxn>
                      <a:cxn ang="0">
                        <a:pos x="450" y="160"/>
                      </a:cxn>
                      <a:cxn ang="0">
                        <a:pos x="398" y="116"/>
                      </a:cxn>
                      <a:cxn ang="0">
                        <a:pos x="302" y="64"/>
                      </a:cxn>
                      <a:cxn ang="0">
                        <a:pos x="233" y="19"/>
                      </a:cxn>
                      <a:cxn ang="0">
                        <a:pos x="171" y="0"/>
                      </a:cxn>
                      <a:cxn ang="0">
                        <a:pos x="94" y="31"/>
                      </a:cxn>
                      <a:cxn ang="0">
                        <a:pos x="0" y="58"/>
                      </a:cxn>
                    </a:cxnLst>
                    <a:rect l="0" t="0" r="r" b="b"/>
                    <a:pathLst>
                      <a:path w="710" h="940">
                        <a:moveTo>
                          <a:pt x="0" y="58"/>
                        </a:moveTo>
                        <a:lnTo>
                          <a:pt x="39" y="113"/>
                        </a:lnTo>
                        <a:lnTo>
                          <a:pt x="90" y="197"/>
                        </a:lnTo>
                        <a:lnTo>
                          <a:pt x="141" y="307"/>
                        </a:lnTo>
                        <a:lnTo>
                          <a:pt x="182" y="415"/>
                        </a:lnTo>
                        <a:lnTo>
                          <a:pt x="211" y="503"/>
                        </a:lnTo>
                        <a:lnTo>
                          <a:pt x="261" y="685"/>
                        </a:lnTo>
                        <a:lnTo>
                          <a:pt x="276" y="741"/>
                        </a:lnTo>
                        <a:lnTo>
                          <a:pt x="297" y="777"/>
                        </a:lnTo>
                        <a:lnTo>
                          <a:pt x="315" y="807"/>
                        </a:lnTo>
                        <a:lnTo>
                          <a:pt x="455" y="901"/>
                        </a:lnTo>
                        <a:lnTo>
                          <a:pt x="507" y="940"/>
                        </a:lnTo>
                        <a:lnTo>
                          <a:pt x="500" y="844"/>
                        </a:lnTo>
                        <a:lnTo>
                          <a:pt x="477" y="766"/>
                        </a:lnTo>
                        <a:lnTo>
                          <a:pt x="450" y="684"/>
                        </a:lnTo>
                        <a:lnTo>
                          <a:pt x="387" y="583"/>
                        </a:lnTo>
                        <a:lnTo>
                          <a:pt x="347" y="472"/>
                        </a:lnTo>
                        <a:lnTo>
                          <a:pt x="328" y="307"/>
                        </a:lnTo>
                        <a:lnTo>
                          <a:pt x="411" y="371"/>
                        </a:lnTo>
                        <a:lnTo>
                          <a:pt x="488" y="423"/>
                        </a:lnTo>
                        <a:lnTo>
                          <a:pt x="564" y="448"/>
                        </a:lnTo>
                        <a:lnTo>
                          <a:pt x="614" y="460"/>
                        </a:lnTo>
                        <a:lnTo>
                          <a:pt x="653" y="454"/>
                        </a:lnTo>
                        <a:lnTo>
                          <a:pt x="678" y="423"/>
                        </a:lnTo>
                        <a:lnTo>
                          <a:pt x="704" y="335"/>
                        </a:lnTo>
                        <a:lnTo>
                          <a:pt x="710" y="271"/>
                        </a:lnTo>
                        <a:lnTo>
                          <a:pt x="710" y="163"/>
                        </a:lnTo>
                        <a:lnTo>
                          <a:pt x="710" y="73"/>
                        </a:lnTo>
                        <a:lnTo>
                          <a:pt x="595" y="76"/>
                        </a:lnTo>
                        <a:lnTo>
                          <a:pt x="545" y="64"/>
                        </a:lnTo>
                        <a:lnTo>
                          <a:pt x="538" y="166"/>
                        </a:lnTo>
                        <a:lnTo>
                          <a:pt x="526" y="198"/>
                        </a:lnTo>
                        <a:lnTo>
                          <a:pt x="450" y="160"/>
                        </a:lnTo>
                        <a:lnTo>
                          <a:pt x="398" y="116"/>
                        </a:lnTo>
                        <a:lnTo>
                          <a:pt x="302" y="64"/>
                        </a:lnTo>
                        <a:lnTo>
                          <a:pt x="233" y="19"/>
                        </a:lnTo>
                        <a:lnTo>
                          <a:pt x="171" y="0"/>
                        </a:lnTo>
                        <a:lnTo>
                          <a:pt x="94" y="31"/>
                        </a:lnTo>
                        <a:lnTo>
                          <a:pt x="0" y="58"/>
                        </a:lnTo>
                        <a:close/>
                      </a:path>
                    </a:pathLst>
                  </a:custGeom>
                  <a:solidFill>
                    <a:srgbClr val="0000FF"/>
                  </a:solidFill>
                  <a:ln w="12700">
                    <a:solidFill>
                      <a:srgbClr val="000000"/>
                    </a:solidFill>
                    <a:prstDash val="solid"/>
                    <a:round/>
                    <a:headEnd/>
                    <a:tailEnd/>
                  </a:ln>
                </p:spPr>
                <p:txBody>
                  <a:bodyPr/>
                  <a:lstStyle/>
                  <a:p>
                    <a:endParaRPr lang="en-US" dirty="0"/>
                  </a:p>
                </p:txBody>
              </p:sp>
              <p:sp>
                <p:nvSpPr>
                  <p:cNvPr id="185389" name="Freeform 45"/>
                  <p:cNvSpPr>
                    <a:spLocks noChangeAspect="1"/>
                  </p:cNvSpPr>
                  <p:nvPr/>
                </p:nvSpPr>
                <p:spPr bwMode="ltGray">
                  <a:xfrm>
                    <a:off x="2355" y="1252"/>
                    <a:ext cx="199" cy="569"/>
                  </a:xfrm>
                  <a:custGeom>
                    <a:avLst/>
                    <a:gdLst/>
                    <a:ahLst/>
                    <a:cxnLst>
                      <a:cxn ang="0">
                        <a:pos x="0" y="0"/>
                      </a:cxn>
                      <a:cxn ang="0">
                        <a:pos x="87" y="39"/>
                      </a:cxn>
                      <a:cxn ang="0">
                        <a:pos x="79" y="107"/>
                      </a:cxn>
                      <a:cxn ang="0">
                        <a:pos x="134" y="110"/>
                      </a:cxn>
                      <a:cxn ang="0">
                        <a:pos x="169" y="233"/>
                      </a:cxn>
                      <a:cxn ang="0">
                        <a:pos x="189" y="366"/>
                      </a:cxn>
                      <a:cxn ang="0">
                        <a:pos x="197" y="492"/>
                      </a:cxn>
                      <a:cxn ang="0">
                        <a:pos x="199" y="569"/>
                      </a:cxn>
                    </a:cxnLst>
                    <a:rect l="0" t="0" r="r" b="b"/>
                    <a:pathLst>
                      <a:path w="199" h="569">
                        <a:moveTo>
                          <a:pt x="0" y="0"/>
                        </a:moveTo>
                        <a:lnTo>
                          <a:pt x="87" y="39"/>
                        </a:lnTo>
                        <a:lnTo>
                          <a:pt x="79" y="107"/>
                        </a:lnTo>
                        <a:lnTo>
                          <a:pt x="134" y="110"/>
                        </a:lnTo>
                        <a:lnTo>
                          <a:pt x="169" y="233"/>
                        </a:lnTo>
                        <a:lnTo>
                          <a:pt x="189" y="366"/>
                        </a:lnTo>
                        <a:lnTo>
                          <a:pt x="197" y="492"/>
                        </a:lnTo>
                        <a:lnTo>
                          <a:pt x="199" y="569"/>
                        </a:lnTo>
                      </a:path>
                    </a:pathLst>
                  </a:custGeom>
                  <a:noFill/>
                  <a:ln w="12700">
                    <a:solidFill>
                      <a:srgbClr val="000000"/>
                    </a:solidFill>
                    <a:prstDash val="solid"/>
                    <a:round/>
                    <a:headEnd/>
                    <a:tailEnd/>
                  </a:ln>
                </p:spPr>
                <p:txBody>
                  <a:bodyPr/>
                  <a:lstStyle/>
                  <a:p>
                    <a:endParaRPr lang="en-US" dirty="0"/>
                  </a:p>
                </p:txBody>
              </p:sp>
            </p:grpSp>
            <p:grpSp>
              <p:nvGrpSpPr>
                <p:cNvPr id="185390" name="Group 46"/>
                <p:cNvGrpSpPr>
                  <a:grpSpLocks noChangeAspect="1"/>
                </p:cNvGrpSpPr>
                <p:nvPr/>
              </p:nvGrpSpPr>
              <p:grpSpPr bwMode="auto">
                <a:xfrm>
                  <a:off x="2208" y="1961"/>
                  <a:ext cx="857" cy="1580"/>
                  <a:chOff x="2208" y="1961"/>
                  <a:chExt cx="857" cy="1580"/>
                </a:xfrm>
              </p:grpSpPr>
              <p:grpSp>
                <p:nvGrpSpPr>
                  <p:cNvPr id="185391" name="Group 47"/>
                  <p:cNvGrpSpPr>
                    <a:grpSpLocks noChangeAspect="1"/>
                  </p:cNvGrpSpPr>
                  <p:nvPr/>
                </p:nvGrpSpPr>
                <p:grpSpPr bwMode="auto">
                  <a:xfrm>
                    <a:off x="2267" y="2981"/>
                    <a:ext cx="750" cy="560"/>
                    <a:chOff x="2267" y="2981"/>
                    <a:chExt cx="750" cy="560"/>
                  </a:xfrm>
                </p:grpSpPr>
                <p:sp>
                  <p:nvSpPr>
                    <p:cNvPr id="185392" name="Freeform 48"/>
                    <p:cNvSpPr>
                      <a:spLocks noChangeAspect="1"/>
                    </p:cNvSpPr>
                    <p:nvPr/>
                  </p:nvSpPr>
                  <p:spPr bwMode="ltGray">
                    <a:xfrm>
                      <a:off x="2616" y="2981"/>
                      <a:ext cx="401" cy="203"/>
                    </a:xfrm>
                    <a:custGeom>
                      <a:avLst/>
                      <a:gdLst/>
                      <a:ahLst/>
                      <a:cxnLst>
                        <a:cxn ang="0">
                          <a:pos x="19" y="47"/>
                        </a:cxn>
                        <a:cxn ang="0">
                          <a:pos x="10" y="105"/>
                        </a:cxn>
                        <a:cxn ang="0">
                          <a:pos x="0" y="144"/>
                        </a:cxn>
                        <a:cxn ang="0">
                          <a:pos x="6" y="173"/>
                        </a:cxn>
                        <a:cxn ang="0">
                          <a:pos x="19" y="186"/>
                        </a:cxn>
                        <a:cxn ang="0">
                          <a:pos x="65" y="191"/>
                        </a:cxn>
                        <a:cxn ang="0">
                          <a:pos x="124" y="186"/>
                        </a:cxn>
                        <a:cxn ang="0">
                          <a:pos x="140" y="159"/>
                        </a:cxn>
                        <a:cxn ang="0">
                          <a:pos x="222" y="194"/>
                        </a:cxn>
                        <a:cxn ang="0">
                          <a:pos x="279" y="203"/>
                        </a:cxn>
                        <a:cxn ang="0">
                          <a:pos x="317" y="203"/>
                        </a:cxn>
                        <a:cxn ang="0">
                          <a:pos x="366" y="199"/>
                        </a:cxn>
                        <a:cxn ang="0">
                          <a:pos x="388" y="191"/>
                        </a:cxn>
                        <a:cxn ang="0">
                          <a:pos x="401" y="170"/>
                        </a:cxn>
                        <a:cxn ang="0">
                          <a:pos x="395" y="131"/>
                        </a:cxn>
                        <a:cxn ang="0">
                          <a:pos x="373" y="112"/>
                        </a:cxn>
                        <a:cxn ang="0">
                          <a:pos x="317" y="111"/>
                        </a:cxn>
                        <a:cxn ang="0">
                          <a:pos x="256" y="90"/>
                        </a:cxn>
                        <a:cxn ang="0">
                          <a:pos x="205" y="72"/>
                        </a:cxn>
                        <a:cxn ang="0">
                          <a:pos x="205" y="0"/>
                        </a:cxn>
                        <a:cxn ang="0">
                          <a:pos x="19" y="47"/>
                        </a:cxn>
                      </a:cxnLst>
                      <a:rect l="0" t="0" r="r" b="b"/>
                      <a:pathLst>
                        <a:path w="401" h="203">
                          <a:moveTo>
                            <a:pt x="19" y="47"/>
                          </a:moveTo>
                          <a:lnTo>
                            <a:pt x="10" y="105"/>
                          </a:lnTo>
                          <a:lnTo>
                            <a:pt x="0" y="144"/>
                          </a:lnTo>
                          <a:lnTo>
                            <a:pt x="6" y="173"/>
                          </a:lnTo>
                          <a:lnTo>
                            <a:pt x="19" y="186"/>
                          </a:lnTo>
                          <a:lnTo>
                            <a:pt x="65" y="191"/>
                          </a:lnTo>
                          <a:lnTo>
                            <a:pt x="124" y="186"/>
                          </a:lnTo>
                          <a:lnTo>
                            <a:pt x="140" y="159"/>
                          </a:lnTo>
                          <a:lnTo>
                            <a:pt x="222" y="194"/>
                          </a:lnTo>
                          <a:lnTo>
                            <a:pt x="279" y="203"/>
                          </a:lnTo>
                          <a:lnTo>
                            <a:pt x="317" y="203"/>
                          </a:lnTo>
                          <a:lnTo>
                            <a:pt x="366" y="199"/>
                          </a:lnTo>
                          <a:lnTo>
                            <a:pt x="388" y="191"/>
                          </a:lnTo>
                          <a:lnTo>
                            <a:pt x="401" y="170"/>
                          </a:lnTo>
                          <a:lnTo>
                            <a:pt x="395" y="131"/>
                          </a:lnTo>
                          <a:lnTo>
                            <a:pt x="373" y="112"/>
                          </a:lnTo>
                          <a:lnTo>
                            <a:pt x="317" y="111"/>
                          </a:lnTo>
                          <a:lnTo>
                            <a:pt x="256" y="90"/>
                          </a:lnTo>
                          <a:lnTo>
                            <a:pt x="205" y="72"/>
                          </a:lnTo>
                          <a:lnTo>
                            <a:pt x="205" y="0"/>
                          </a:lnTo>
                          <a:lnTo>
                            <a:pt x="19" y="47"/>
                          </a:lnTo>
                          <a:close/>
                        </a:path>
                      </a:pathLst>
                    </a:custGeom>
                    <a:solidFill>
                      <a:srgbClr val="C06000"/>
                    </a:solidFill>
                    <a:ln w="12700">
                      <a:solidFill>
                        <a:srgbClr val="000000"/>
                      </a:solidFill>
                      <a:prstDash val="solid"/>
                      <a:round/>
                      <a:headEnd/>
                      <a:tailEnd/>
                    </a:ln>
                  </p:spPr>
                  <p:txBody>
                    <a:bodyPr/>
                    <a:lstStyle/>
                    <a:p>
                      <a:endParaRPr lang="en-US" dirty="0"/>
                    </a:p>
                  </p:txBody>
                </p:sp>
                <p:sp>
                  <p:nvSpPr>
                    <p:cNvPr id="185393" name="Freeform 49"/>
                    <p:cNvSpPr>
                      <a:spLocks noChangeAspect="1"/>
                    </p:cNvSpPr>
                    <p:nvPr/>
                  </p:nvSpPr>
                  <p:spPr bwMode="ltGray">
                    <a:xfrm>
                      <a:off x="2267" y="3346"/>
                      <a:ext cx="268" cy="195"/>
                    </a:xfrm>
                    <a:custGeom>
                      <a:avLst/>
                      <a:gdLst/>
                      <a:ahLst/>
                      <a:cxnLst>
                        <a:cxn ang="0">
                          <a:pos x="26" y="3"/>
                        </a:cxn>
                        <a:cxn ang="0">
                          <a:pos x="0" y="68"/>
                        </a:cxn>
                        <a:cxn ang="0">
                          <a:pos x="4" y="103"/>
                        </a:cxn>
                        <a:cxn ang="0">
                          <a:pos x="33" y="106"/>
                        </a:cxn>
                        <a:cxn ang="0">
                          <a:pos x="54" y="148"/>
                        </a:cxn>
                        <a:cxn ang="0">
                          <a:pos x="96" y="170"/>
                        </a:cxn>
                        <a:cxn ang="0">
                          <a:pos x="159" y="188"/>
                        </a:cxn>
                        <a:cxn ang="0">
                          <a:pos x="188" y="195"/>
                        </a:cxn>
                        <a:cxn ang="0">
                          <a:pos x="223" y="193"/>
                        </a:cxn>
                        <a:cxn ang="0">
                          <a:pos x="257" y="177"/>
                        </a:cxn>
                        <a:cxn ang="0">
                          <a:pos x="268" y="141"/>
                        </a:cxn>
                        <a:cxn ang="0">
                          <a:pos x="259" y="103"/>
                        </a:cxn>
                        <a:cxn ang="0">
                          <a:pos x="233" y="79"/>
                        </a:cxn>
                        <a:cxn ang="0">
                          <a:pos x="193" y="64"/>
                        </a:cxn>
                        <a:cxn ang="0">
                          <a:pos x="186" y="29"/>
                        </a:cxn>
                        <a:cxn ang="0">
                          <a:pos x="178" y="0"/>
                        </a:cxn>
                        <a:cxn ang="0">
                          <a:pos x="26" y="3"/>
                        </a:cxn>
                      </a:cxnLst>
                      <a:rect l="0" t="0" r="r" b="b"/>
                      <a:pathLst>
                        <a:path w="268" h="195">
                          <a:moveTo>
                            <a:pt x="26" y="3"/>
                          </a:moveTo>
                          <a:lnTo>
                            <a:pt x="0" y="68"/>
                          </a:lnTo>
                          <a:lnTo>
                            <a:pt x="4" y="103"/>
                          </a:lnTo>
                          <a:lnTo>
                            <a:pt x="33" y="106"/>
                          </a:lnTo>
                          <a:lnTo>
                            <a:pt x="54" y="148"/>
                          </a:lnTo>
                          <a:lnTo>
                            <a:pt x="96" y="170"/>
                          </a:lnTo>
                          <a:lnTo>
                            <a:pt x="159" y="188"/>
                          </a:lnTo>
                          <a:lnTo>
                            <a:pt x="188" y="195"/>
                          </a:lnTo>
                          <a:lnTo>
                            <a:pt x="223" y="193"/>
                          </a:lnTo>
                          <a:lnTo>
                            <a:pt x="257" y="177"/>
                          </a:lnTo>
                          <a:lnTo>
                            <a:pt x="268" y="141"/>
                          </a:lnTo>
                          <a:lnTo>
                            <a:pt x="259" y="103"/>
                          </a:lnTo>
                          <a:lnTo>
                            <a:pt x="233" y="79"/>
                          </a:lnTo>
                          <a:lnTo>
                            <a:pt x="193" y="64"/>
                          </a:lnTo>
                          <a:lnTo>
                            <a:pt x="186" y="29"/>
                          </a:lnTo>
                          <a:lnTo>
                            <a:pt x="178" y="0"/>
                          </a:lnTo>
                          <a:lnTo>
                            <a:pt x="26" y="3"/>
                          </a:lnTo>
                          <a:close/>
                        </a:path>
                      </a:pathLst>
                    </a:custGeom>
                    <a:solidFill>
                      <a:srgbClr val="C06000"/>
                    </a:solidFill>
                    <a:ln w="12700">
                      <a:solidFill>
                        <a:srgbClr val="000000"/>
                      </a:solidFill>
                      <a:prstDash val="solid"/>
                      <a:round/>
                      <a:headEnd/>
                      <a:tailEnd/>
                    </a:ln>
                  </p:spPr>
                  <p:txBody>
                    <a:bodyPr/>
                    <a:lstStyle/>
                    <a:p>
                      <a:endParaRPr lang="en-US" dirty="0"/>
                    </a:p>
                  </p:txBody>
                </p:sp>
              </p:grpSp>
              <p:sp>
                <p:nvSpPr>
                  <p:cNvPr id="185394" name="Freeform 50"/>
                  <p:cNvSpPr>
                    <a:spLocks noChangeAspect="1"/>
                  </p:cNvSpPr>
                  <p:nvPr/>
                </p:nvSpPr>
                <p:spPr bwMode="ltGray">
                  <a:xfrm>
                    <a:off x="2208" y="1961"/>
                    <a:ext cx="857" cy="1412"/>
                  </a:xfrm>
                  <a:custGeom>
                    <a:avLst/>
                    <a:gdLst/>
                    <a:ahLst/>
                    <a:cxnLst>
                      <a:cxn ang="0">
                        <a:pos x="8" y="120"/>
                      </a:cxn>
                      <a:cxn ang="0">
                        <a:pos x="136" y="114"/>
                      </a:cxn>
                      <a:cxn ang="0">
                        <a:pos x="194" y="101"/>
                      </a:cxn>
                      <a:cxn ang="0">
                        <a:pos x="313" y="60"/>
                      </a:cxn>
                      <a:cxn ang="0">
                        <a:pos x="383" y="0"/>
                      </a:cxn>
                      <a:cxn ang="0">
                        <a:pos x="530" y="127"/>
                      </a:cxn>
                      <a:cxn ang="0">
                        <a:pos x="659" y="226"/>
                      </a:cxn>
                      <a:cxn ang="0">
                        <a:pos x="729" y="290"/>
                      </a:cxn>
                      <a:cxn ang="0">
                        <a:pos x="786" y="361"/>
                      </a:cxn>
                      <a:cxn ang="0">
                        <a:pos x="829" y="411"/>
                      </a:cxn>
                      <a:cxn ang="0">
                        <a:pos x="843" y="439"/>
                      </a:cxn>
                      <a:cxn ang="0">
                        <a:pos x="857" y="482"/>
                      </a:cxn>
                      <a:cxn ang="0">
                        <a:pos x="857" y="546"/>
                      </a:cxn>
                      <a:cxn ang="0">
                        <a:pos x="804" y="630"/>
                      </a:cxn>
                      <a:cxn ang="0">
                        <a:pos x="743" y="790"/>
                      </a:cxn>
                      <a:cxn ang="0">
                        <a:pos x="696" y="923"/>
                      </a:cxn>
                      <a:cxn ang="0">
                        <a:pos x="677" y="990"/>
                      </a:cxn>
                      <a:cxn ang="0">
                        <a:pos x="652" y="1100"/>
                      </a:cxn>
                      <a:cxn ang="0">
                        <a:pos x="588" y="1093"/>
                      </a:cxn>
                      <a:cxn ang="0">
                        <a:pos x="510" y="1100"/>
                      </a:cxn>
                      <a:cxn ang="0">
                        <a:pos x="432" y="1100"/>
                      </a:cxn>
                      <a:cxn ang="0">
                        <a:pos x="453" y="993"/>
                      </a:cxn>
                      <a:cxn ang="0">
                        <a:pos x="511" y="821"/>
                      </a:cxn>
                      <a:cxn ang="0">
                        <a:pos x="574" y="642"/>
                      </a:cxn>
                      <a:cxn ang="0">
                        <a:pos x="602" y="564"/>
                      </a:cxn>
                      <a:cxn ang="0">
                        <a:pos x="546" y="516"/>
                      </a:cxn>
                      <a:cxn ang="0">
                        <a:pos x="482" y="482"/>
                      </a:cxn>
                      <a:cxn ang="0">
                        <a:pos x="418" y="425"/>
                      </a:cxn>
                      <a:cxn ang="0">
                        <a:pos x="368" y="375"/>
                      </a:cxn>
                      <a:cxn ang="0">
                        <a:pos x="355" y="461"/>
                      </a:cxn>
                      <a:cxn ang="0">
                        <a:pos x="312" y="646"/>
                      </a:cxn>
                      <a:cxn ang="0">
                        <a:pos x="305" y="723"/>
                      </a:cxn>
                      <a:cxn ang="0">
                        <a:pos x="305" y="794"/>
                      </a:cxn>
                      <a:cxn ang="0">
                        <a:pos x="275" y="914"/>
                      </a:cxn>
                      <a:cxn ang="0">
                        <a:pos x="256" y="1183"/>
                      </a:cxn>
                      <a:cxn ang="0">
                        <a:pos x="255" y="1398"/>
                      </a:cxn>
                      <a:cxn ang="0">
                        <a:pos x="142" y="1398"/>
                      </a:cxn>
                      <a:cxn ang="0">
                        <a:pos x="99" y="1412"/>
                      </a:cxn>
                      <a:cxn ang="0">
                        <a:pos x="56" y="1390"/>
                      </a:cxn>
                      <a:cxn ang="0">
                        <a:pos x="59" y="1264"/>
                      </a:cxn>
                      <a:cxn ang="0">
                        <a:pos x="48" y="1129"/>
                      </a:cxn>
                      <a:cxn ang="0">
                        <a:pos x="66" y="928"/>
                      </a:cxn>
                      <a:cxn ang="0">
                        <a:pos x="78" y="786"/>
                      </a:cxn>
                      <a:cxn ang="0">
                        <a:pos x="66" y="578"/>
                      </a:cxn>
                      <a:cxn ang="0">
                        <a:pos x="29" y="354"/>
                      </a:cxn>
                      <a:cxn ang="0">
                        <a:pos x="0" y="219"/>
                      </a:cxn>
                      <a:cxn ang="0">
                        <a:pos x="8" y="120"/>
                      </a:cxn>
                    </a:cxnLst>
                    <a:rect l="0" t="0" r="r" b="b"/>
                    <a:pathLst>
                      <a:path w="857" h="1412">
                        <a:moveTo>
                          <a:pt x="8" y="120"/>
                        </a:moveTo>
                        <a:lnTo>
                          <a:pt x="136" y="114"/>
                        </a:lnTo>
                        <a:lnTo>
                          <a:pt x="194" y="101"/>
                        </a:lnTo>
                        <a:lnTo>
                          <a:pt x="313" y="60"/>
                        </a:lnTo>
                        <a:lnTo>
                          <a:pt x="383" y="0"/>
                        </a:lnTo>
                        <a:lnTo>
                          <a:pt x="530" y="127"/>
                        </a:lnTo>
                        <a:lnTo>
                          <a:pt x="659" y="226"/>
                        </a:lnTo>
                        <a:lnTo>
                          <a:pt x="729" y="290"/>
                        </a:lnTo>
                        <a:lnTo>
                          <a:pt x="786" y="361"/>
                        </a:lnTo>
                        <a:lnTo>
                          <a:pt x="829" y="411"/>
                        </a:lnTo>
                        <a:lnTo>
                          <a:pt x="843" y="439"/>
                        </a:lnTo>
                        <a:lnTo>
                          <a:pt x="857" y="482"/>
                        </a:lnTo>
                        <a:lnTo>
                          <a:pt x="857" y="546"/>
                        </a:lnTo>
                        <a:lnTo>
                          <a:pt x="804" y="630"/>
                        </a:lnTo>
                        <a:lnTo>
                          <a:pt x="743" y="790"/>
                        </a:lnTo>
                        <a:lnTo>
                          <a:pt x="696" y="923"/>
                        </a:lnTo>
                        <a:lnTo>
                          <a:pt x="677" y="990"/>
                        </a:lnTo>
                        <a:lnTo>
                          <a:pt x="652" y="1100"/>
                        </a:lnTo>
                        <a:lnTo>
                          <a:pt x="588" y="1093"/>
                        </a:lnTo>
                        <a:lnTo>
                          <a:pt x="510" y="1100"/>
                        </a:lnTo>
                        <a:lnTo>
                          <a:pt x="432" y="1100"/>
                        </a:lnTo>
                        <a:lnTo>
                          <a:pt x="453" y="993"/>
                        </a:lnTo>
                        <a:lnTo>
                          <a:pt x="511" y="821"/>
                        </a:lnTo>
                        <a:lnTo>
                          <a:pt x="574" y="642"/>
                        </a:lnTo>
                        <a:lnTo>
                          <a:pt x="602" y="564"/>
                        </a:lnTo>
                        <a:lnTo>
                          <a:pt x="546" y="516"/>
                        </a:lnTo>
                        <a:lnTo>
                          <a:pt x="482" y="482"/>
                        </a:lnTo>
                        <a:lnTo>
                          <a:pt x="418" y="425"/>
                        </a:lnTo>
                        <a:lnTo>
                          <a:pt x="368" y="375"/>
                        </a:lnTo>
                        <a:lnTo>
                          <a:pt x="355" y="461"/>
                        </a:lnTo>
                        <a:lnTo>
                          <a:pt x="312" y="646"/>
                        </a:lnTo>
                        <a:lnTo>
                          <a:pt x="305" y="723"/>
                        </a:lnTo>
                        <a:lnTo>
                          <a:pt x="305" y="794"/>
                        </a:lnTo>
                        <a:lnTo>
                          <a:pt x="275" y="914"/>
                        </a:lnTo>
                        <a:lnTo>
                          <a:pt x="256" y="1183"/>
                        </a:lnTo>
                        <a:lnTo>
                          <a:pt x="255" y="1398"/>
                        </a:lnTo>
                        <a:lnTo>
                          <a:pt x="142" y="1398"/>
                        </a:lnTo>
                        <a:lnTo>
                          <a:pt x="99" y="1412"/>
                        </a:lnTo>
                        <a:lnTo>
                          <a:pt x="56" y="1390"/>
                        </a:lnTo>
                        <a:lnTo>
                          <a:pt x="59" y="1264"/>
                        </a:lnTo>
                        <a:lnTo>
                          <a:pt x="48" y="1129"/>
                        </a:lnTo>
                        <a:lnTo>
                          <a:pt x="66" y="928"/>
                        </a:lnTo>
                        <a:lnTo>
                          <a:pt x="78" y="786"/>
                        </a:lnTo>
                        <a:lnTo>
                          <a:pt x="66" y="578"/>
                        </a:lnTo>
                        <a:lnTo>
                          <a:pt x="29" y="354"/>
                        </a:lnTo>
                        <a:lnTo>
                          <a:pt x="0" y="219"/>
                        </a:lnTo>
                        <a:lnTo>
                          <a:pt x="8" y="120"/>
                        </a:lnTo>
                        <a:close/>
                      </a:path>
                    </a:pathLst>
                  </a:custGeom>
                  <a:solidFill>
                    <a:srgbClr val="0000FF"/>
                  </a:solidFill>
                  <a:ln w="12700">
                    <a:solidFill>
                      <a:srgbClr val="000000"/>
                    </a:solidFill>
                    <a:prstDash val="solid"/>
                    <a:round/>
                    <a:headEnd/>
                    <a:tailEnd/>
                  </a:ln>
                </p:spPr>
                <p:txBody>
                  <a:bodyPr/>
                  <a:lstStyle/>
                  <a:p>
                    <a:endParaRPr lang="en-US" dirty="0"/>
                  </a:p>
                </p:txBody>
              </p:sp>
            </p:grpSp>
            <p:grpSp>
              <p:nvGrpSpPr>
                <p:cNvPr id="185395" name="Group 51"/>
                <p:cNvGrpSpPr>
                  <a:grpSpLocks noChangeAspect="1"/>
                </p:cNvGrpSpPr>
                <p:nvPr/>
              </p:nvGrpSpPr>
              <p:grpSpPr bwMode="auto">
                <a:xfrm>
                  <a:off x="1799" y="1328"/>
                  <a:ext cx="630" cy="1101"/>
                  <a:chOff x="1799" y="1328"/>
                  <a:chExt cx="630" cy="1101"/>
                </a:xfrm>
              </p:grpSpPr>
              <p:grpSp>
                <p:nvGrpSpPr>
                  <p:cNvPr id="185396" name="Group 52"/>
                  <p:cNvGrpSpPr>
                    <a:grpSpLocks noChangeAspect="1"/>
                  </p:cNvGrpSpPr>
                  <p:nvPr/>
                </p:nvGrpSpPr>
                <p:grpSpPr bwMode="auto">
                  <a:xfrm>
                    <a:off x="1968" y="1328"/>
                    <a:ext cx="461" cy="1101"/>
                    <a:chOff x="1968" y="1328"/>
                    <a:chExt cx="461" cy="1101"/>
                  </a:xfrm>
                </p:grpSpPr>
                <p:sp>
                  <p:nvSpPr>
                    <p:cNvPr id="185397" name="Freeform 53"/>
                    <p:cNvSpPr>
                      <a:spLocks noChangeAspect="1"/>
                    </p:cNvSpPr>
                    <p:nvPr/>
                  </p:nvSpPr>
                  <p:spPr bwMode="ltGray">
                    <a:xfrm>
                      <a:off x="1968" y="1328"/>
                      <a:ext cx="461" cy="1101"/>
                    </a:xfrm>
                    <a:custGeom>
                      <a:avLst/>
                      <a:gdLst/>
                      <a:ahLst/>
                      <a:cxnLst>
                        <a:cxn ang="0">
                          <a:pos x="322" y="1065"/>
                        </a:cxn>
                        <a:cxn ang="0">
                          <a:pos x="398" y="1019"/>
                        </a:cxn>
                        <a:cxn ang="0">
                          <a:pos x="430" y="916"/>
                        </a:cxn>
                        <a:cxn ang="0">
                          <a:pos x="454" y="823"/>
                        </a:cxn>
                        <a:cxn ang="0">
                          <a:pos x="461" y="720"/>
                        </a:cxn>
                        <a:cxn ang="0">
                          <a:pos x="434" y="608"/>
                        </a:cxn>
                        <a:cxn ang="0">
                          <a:pos x="416" y="516"/>
                        </a:cxn>
                        <a:cxn ang="0">
                          <a:pos x="392" y="410"/>
                        </a:cxn>
                        <a:cxn ang="0">
                          <a:pos x="363" y="331"/>
                        </a:cxn>
                        <a:cxn ang="0">
                          <a:pos x="315" y="236"/>
                        </a:cxn>
                        <a:cxn ang="0">
                          <a:pos x="276" y="149"/>
                        </a:cxn>
                        <a:cxn ang="0">
                          <a:pos x="207" y="45"/>
                        </a:cxn>
                        <a:cxn ang="0">
                          <a:pos x="169" y="0"/>
                        </a:cxn>
                        <a:cxn ang="0">
                          <a:pos x="124" y="33"/>
                        </a:cxn>
                        <a:cxn ang="0">
                          <a:pos x="77" y="76"/>
                        </a:cxn>
                        <a:cxn ang="0">
                          <a:pos x="13" y="134"/>
                        </a:cxn>
                        <a:cxn ang="0">
                          <a:pos x="7" y="153"/>
                        </a:cxn>
                        <a:cxn ang="0">
                          <a:pos x="0" y="187"/>
                        </a:cxn>
                        <a:cxn ang="0">
                          <a:pos x="19" y="247"/>
                        </a:cxn>
                        <a:cxn ang="0">
                          <a:pos x="45" y="321"/>
                        </a:cxn>
                        <a:cxn ang="0">
                          <a:pos x="115" y="457"/>
                        </a:cxn>
                        <a:cxn ang="0">
                          <a:pos x="141" y="573"/>
                        </a:cxn>
                        <a:cxn ang="0">
                          <a:pos x="150" y="661"/>
                        </a:cxn>
                        <a:cxn ang="0">
                          <a:pos x="153" y="728"/>
                        </a:cxn>
                        <a:cxn ang="0">
                          <a:pos x="153" y="843"/>
                        </a:cxn>
                        <a:cxn ang="0">
                          <a:pos x="141" y="1024"/>
                        </a:cxn>
                        <a:cxn ang="0">
                          <a:pos x="141" y="1086"/>
                        </a:cxn>
                        <a:cxn ang="0">
                          <a:pos x="162" y="1095"/>
                        </a:cxn>
                        <a:cxn ang="0">
                          <a:pos x="224" y="1101"/>
                        </a:cxn>
                        <a:cxn ang="0">
                          <a:pos x="269" y="1088"/>
                        </a:cxn>
                        <a:cxn ang="0">
                          <a:pos x="322" y="1065"/>
                        </a:cxn>
                      </a:cxnLst>
                      <a:rect l="0" t="0" r="r" b="b"/>
                      <a:pathLst>
                        <a:path w="461" h="1101">
                          <a:moveTo>
                            <a:pt x="322" y="1065"/>
                          </a:moveTo>
                          <a:lnTo>
                            <a:pt x="398" y="1019"/>
                          </a:lnTo>
                          <a:lnTo>
                            <a:pt x="430" y="916"/>
                          </a:lnTo>
                          <a:lnTo>
                            <a:pt x="454" y="823"/>
                          </a:lnTo>
                          <a:lnTo>
                            <a:pt x="461" y="720"/>
                          </a:lnTo>
                          <a:lnTo>
                            <a:pt x="434" y="608"/>
                          </a:lnTo>
                          <a:lnTo>
                            <a:pt x="416" y="516"/>
                          </a:lnTo>
                          <a:lnTo>
                            <a:pt x="392" y="410"/>
                          </a:lnTo>
                          <a:lnTo>
                            <a:pt x="363" y="331"/>
                          </a:lnTo>
                          <a:lnTo>
                            <a:pt x="315" y="236"/>
                          </a:lnTo>
                          <a:lnTo>
                            <a:pt x="276" y="149"/>
                          </a:lnTo>
                          <a:lnTo>
                            <a:pt x="207" y="45"/>
                          </a:lnTo>
                          <a:lnTo>
                            <a:pt x="169" y="0"/>
                          </a:lnTo>
                          <a:lnTo>
                            <a:pt x="124" y="33"/>
                          </a:lnTo>
                          <a:lnTo>
                            <a:pt x="77" y="76"/>
                          </a:lnTo>
                          <a:lnTo>
                            <a:pt x="13" y="134"/>
                          </a:lnTo>
                          <a:lnTo>
                            <a:pt x="7" y="153"/>
                          </a:lnTo>
                          <a:lnTo>
                            <a:pt x="0" y="187"/>
                          </a:lnTo>
                          <a:lnTo>
                            <a:pt x="19" y="247"/>
                          </a:lnTo>
                          <a:lnTo>
                            <a:pt x="45" y="321"/>
                          </a:lnTo>
                          <a:lnTo>
                            <a:pt x="115" y="457"/>
                          </a:lnTo>
                          <a:lnTo>
                            <a:pt x="141" y="573"/>
                          </a:lnTo>
                          <a:lnTo>
                            <a:pt x="150" y="661"/>
                          </a:lnTo>
                          <a:lnTo>
                            <a:pt x="153" y="728"/>
                          </a:lnTo>
                          <a:lnTo>
                            <a:pt x="153" y="843"/>
                          </a:lnTo>
                          <a:lnTo>
                            <a:pt x="141" y="1024"/>
                          </a:lnTo>
                          <a:lnTo>
                            <a:pt x="141" y="1086"/>
                          </a:lnTo>
                          <a:lnTo>
                            <a:pt x="162" y="1095"/>
                          </a:lnTo>
                          <a:lnTo>
                            <a:pt x="224" y="1101"/>
                          </a:lnTo>
                          <a:lnTo>
                            <a:pt x="269" y="1088"/>
                          </a:lnTo>
                          <a:lnTo>
                            <a:pt x="322" y="1065"/>
                          </a:lnTo>
                          <a:close/>
                        </a:path>
                      </a:pathLst>
                    </a:custGeom>
                    <a:solidFill>
                      <a:srgbClr val="0000FF"/>
                    </a:solidFill>
                    <a:ln w="12700">
                      <a:solidFill>
                        <a:srgbClr val="000000"/>
                      </a:solidFill>
                      <a:prstDash val="solid"/>
                      <a:round/>
                      <a:headEnd/>
                      <a:tailEnd/>
                    </a:ln>
                  </p:spPr>
                  <p:txBody>
                    <a:bodyPr/>
                    <a:lstStyle/>
                    <a:p>
                      <a:endParaRPr lang="en-US" dirty="0"/>
                    </a:p>
                  </p:txBody>
                </p:sp>
                <p:sp>
                  <p:nvSpPr>
                    <p:cNvPr id="185398" name="Freeform 54"/>
                    <p:cNvSpPr>
                      <a:spLocks noChangeAspect="1"/>
                    </p:cNvSpPr>
                    <p:nvPr/>
                  </p:nvSpPr>
                  <p:spPr bwMode="ltGray">
                    <a:xfrm>
                      <a:off x="2085" y="1371"/>
                      <a:ext cx="325" cy="620"/>
                    </a:xfrm>
                    <a:custGeom>
                      <a:avLst/>
                      <a:gdLst/>
                      <a:ahLst/>
                      <a:cxnLst>
                        <a:cxn ang="0">
                          <a:pos x="0" y="0"/>
                        </a:cxn>
                        <a:cxn ang="0">
                          <a:pos x="44" y="144"/>
                        </a:cxn>
                        <a:cxn ang="0">
                          <a:pos x="119" y="125"/>
                        </a:cxn>
                        <a:cxn ang="0">
                          <a:pos x="71" y="200"/>
                        </a:cxn>
                        <a:cxn ang="0">
                          <a:pos x="119" y="255"/>
                        </a:cxn>
                        <a:cxn ang="0">
                          <a:pos x="172" y="341"/>
                        </a:cxn>
                        <a:cxn ang="0">
                          <a:pos x="235" y="440"/>
                        </a:cxn>
                        <a:cxn ang="0">
                          <a:pos x="289" y="535"/>
                        </a:cxn>
                        <a:cxn ang="0">
                          <a:pos x="325" y="620"/>
                        </a:cxn>
                      </a:cxnLst>
                      <a:rect l="0" t="0" r="r" b="b"/>
                      <a:pathLst>
                        <a:path w="325" h="620">
                          <a:moveTo>
                            <a:pt x="0" y="0"/>
                          </a:moveTo>
                          <a:lnTo>
                            <a:pt x="44" y="144"/>
                          </a:lnTo>
                          <a:lnTo>
                            <a:pt x="119" y="125"/>
                          </a:lnTo>
                          <a:lnTo>
                            <a:pt x="71" y="200"/>
                          </a:lnTo>
                          <a:lnTo>
                            <a:pt x="119" y="255"/>
                          </a:lnTo>
                          <a:lnTo>
                            <a:pt x="172" y="341"/>
                          </a:lnTo>
                          <a:lnTo>
                            <a:pt x="235" y="440"/>
                          </a:lnTo>
                          <a:lnTo>
                            <a:pt x="289" y="535"/>
                          </a:lnTo>
                          <a:lnTo>
                            <a:pt x="325" y="620"/>
                          </a:lnTo>
                        </a:path>
                      </a:pathLst>
                    </a:custGeom>
                    <a:noFill/>
                    <a:ln w="12700">
                      <a:solidFill>
                        <a:srgbClr val="000000"/>
                      </a:solidFill>
                      <a:prstDash val="solid"/>
                      <a:round/>
                      <a:headEnd/>
                      <a:tailEnd/>
                    </a:ln>
                  </p:spPr>
                  <p:txBody>
                    <a:bodyPr/>
                    <a:lstStyle/>
                    <a:p>
                      <a:endParaRPr lang="en-US" dirty="0"/>
                    </a:p>
                  </p:txBody>
                </p:sp>
              </p:grpSp>
              <p:grpSp>
                <p:nvGrpSpPr>
                  <p:cNvPr id="185399" name="Group 55"/>
                  <p:cNvGrpSpPr>
                    <a:grpSpLocks noChangeAspect="1"/>
                  </p:cNvGrpSpPr>
                  <p:nvPr/>
                </p:nvGrpSpPr>
                <p:grpSpPr bwMode="auto">
                  <a:xfrm>
                    <a:off x="1799" y="1444"/>
                    <a:ext cx="549" cy="922"/>
                    <a:chOff x="1799" y="1444"/>
                    <a:chExt cx="549" cy="922"/>
                  </a:xfrm>
                </p:grpSpPr>
                <p:sp>
                  <p:nvSpPr>
                    <p:cNvPr id="185400" name="Freeform 56"/>
                    <p:cNvSpPr>
                      <a:spLocks noChangeAspect="1"/>
                    </p:cNvSpPr>
                    <p:nvPr/>
                  </p:nvSpPr>
                  <p:spPr bwMode="ltGray">
                    <a:xfrm>
                      <a:off x="2144" y="2152"/>
                      <a:ext cx="204" cy="214"/>
                    </a:xfrm>
                    <a:custGeom>
                      <a:avLst/>
                      <a:gdLst/>
                      <a:ahLst/>
                      <a:cxnLst>
                        <a:cxn ang="0">
                          <a:pos x="63" y="0"/>
                        </a:cxn>
                        <a:cxn ang="0">
                          <a:pos x="102" y="28"/>
                        </a:cxn>
                        <a:cxn ang="0">
                          <a:pos x="142" y="29"/>
                        </a:cxn>
                        <a:cxn ang="0">
                          <a:pos x="176" y="37"/>
                        </a:cxn>
                        <a:cxn ang="0">
                          <a:pos x="192" y="50"/>
                        </a:cxn>
                        <a:cxn ang="0">
                          <a:pos x="196" y="66"/>
                        </a:cxn>
                        <a:cxn ang="0">
                          <a:pos x="189" y="95"/>
                        </a:cxn>
                        <a:cxn ang="0">
                          <a:pos x="204" y="115"/>
                        </a:cxn>
                        <a:cxn ang="0">
                          <a:pos x="203" y="143"/>
                        </a:cxn>
                        <a:cxn ang="0">
                          <a:pos x="187" y="160"/>
                        </a:cxn>
                        <a:cxn ang="0">
                          <a:pos x="175" y="181"/>
                        </a:cxn>
                        <a:cxn ang="0">
                          <a:pos x="147" y="191"/>
                        </a:cxn>
                        <a:cxn ang="0">
                          <a:pos x="129" y="214"/>
                        </a:cxn>
                        <a:cxn ang="0">
                          <a:pos x="95" y="210"/>
                        </a:cxn>
                        <a:cxn ang="0">
                          <a:pos x="75" y="197"/>
                        </a:cxn>
                        <a:cxn ang="0">
                          <a:pos x="56" y="176"/>
                        </a:cxn>
                        <a:cxn ang="0">
                          <a:pos x="44" y="127"/>
                        </a:cxn>
                        <a:cxn ang="0">
                          <a:pos x="0" y="83"/>
                        </a:cxn>
                        <a:cxn ang="0">
                          <a:pos x="63" y="0"/>
                        </a:cxn>
                      </a:cxnLst>
                      <a:rect l="0" t="0" r="r" b="b"/>
                      <a:pathLst>
                        <a:path w="204" h="214">
                          <a:moveTo>
                            <a:pt x="63" y="0"/>
                          </a:moveTo>
                          <a:lnTo>
                            <a:pt x="102" y="28"/>
                          </a:lnTo>
                          <a:lnTo>
                            <a:pt x="142" y="29"/>
                          </a:lnTo>
                          <a:lnTo>
                            <a:pt x="176" y="37"/>
                          </a:lnTo>
                          <a:lnTo>
                            <a:pt x="192" y="50"/>
                          </a:lnTo>
                          <a:lnTo>
                            <a:pt x="196" y="66"/>
                          </a:lnTo>
                          <a:lnTo>
                            <a:pt x="189" y="95"/>
                          </a:lnTo>
                          <a:lnTo>
                            <a:pt x="204" y="115"/>
                          </a:lnTo>
                          <a:lnTo>
                            <a:pt x="203" y="143"/>
                          </a:lnTo>
                          <a:lnTo>
                            <a:pt x="187" y="160"/>
                          </a:lnTo>
                          <a:lnTo>
                            <a:pt x="175" y="181"/>
                          </a:lnTo>
                          <a:lnTo>
                            <a:pt x="147" y="191"/>
                          </a:lnTo>
                          <a:lnTo>
                            <a:pt x="129" y="214"/>
                          </a:lnTo>
                          <a:lnTo>
                            <a:pt x="95" y="210"/>
                          </a:lnTo>
                          <a:lnTo>
                            <a:pt x="75" y="197"/>
                          </a:lnTo>
                          <a:lnTo>
                            <a:pt x="56" y="176"/>
                          </a:lnTo>
                          <a:lnTo>
                            <a:pt x="44" y="127"/>
                          </a:lnTo>
                          <a:lnTo>
                            <a:pt x="0" y="83"/>
                          </a:lnTo>
                          <a:lnTo>
                            <a:pt x="63" y="0"/>
                          </a:lnTo>
                          <a:close/>
                        </a:path>
                      </a:pathLst>
                    </a:custGeom>
                    <a:solidFill>
                      <a:srgbClr val="FFE0C0"/>
                    </a:solidFill>
                    <a:ln w="12700">
                      <a:solidFill>
                        <a:srgbClr val="000000"/>
                      </a:solidFill>
                      <a:prstDash val="solid"/>
                      <a:round/>
                      <a:headEnd/>
                      <a:tailEnd/>
                    </a:ln>
                  </p:spPr>
                  <p:txBody>
                    <a:bodyPr/>
                    <a:lstStyle/>
                    <a:p>
                      <a:endParaRPr lang="en-US" dirty="0"/>
                    </a:p>
                  </p:txBody>
                </p:sp>
                <p:sp>
                  <p:nvSpPr>
                    <p:cNvPr id="185401" name="Freeform 57"/>
                    <p:cNvSpPr>
                      <a:spLocks noChangeAspect="1"/>
                    </p:cNvSpPr>
                    <p:nvPr/>
                  </p:nvSpPr>
                  <p:spPr bwMode="ltGray">
                    <a:xfrm>
                      <a:off x="2116" y="2142"/>
                      <a:ext cx="121" cy="137"/>
                    </a:xfrm>
                    <a:custGeom>
                      <a:avLst/>
                      <a:gdLst/>
                      <a:ahLst/>
                      <a:cxnLst>
                        <a:cxn ang="0">
                          <a:pos x="91" y="0"/>
                        </a:cxn>
                        <a:cxn ang="0">
                          <a:pos x="121" y="20"/>
                        </a:cxn>
                        <a:cxn ang="0">
                          <a:pos x="105" y="52"/>
                        </a:cxn>
                        <a:cxn ang="0">
                          <a:pos x="75" y="92"/>
                        </a:cxn>
                        <a:cxn ang="0">
                          <a:pos x="33" y="137"/>
                        </a:cxn>
                        <a:cxn ang="0">
                          <a:pos x="0" y="97"/>
                        </a:cxn>
                        <a:cxn ang="0">
                          <a:pos x="91" y="0"/>
                        </a:cxn>
                      </a:cxnLst>
                      <a:rect l="0" t="0" r="r" b="b"/>
                      <a:pathLst>
                        <a:path w="121" h="137">
                          <a:moveTo>
                            <a:pt x="91" y="0"/>
                          </a:moveTo>
                          <a:lnTo>
                            <a:pt x="121" y="20"/>
                          </a:lnTo>
                          <a:lnTo>
                            <a:pt x="105" y="52"/>
                          </a:lnTo>
                          <a:lnTo>
                            <a:pt x="75" y="92"/>
                          </a:lnTo>
                          <a:lnTo>
                            <a:pt x="33" y="137"/>
                          </a:lnTo>
                          <a:lnTo>
                            <a:pt x="0" y="97"/>
                          </a:lnTo>
                          <a:lnTo>
                            <a:pt x="91" y="0"/>
                          </a:lnTo>
                          <a:close/>
                        </a:path>
                      </a:pathLst>
                    </a:custGeom>
                    <a:solidFill>
                      <a:srgbClr val="FFFFFF"/>
                    </a:solidFill>
                    <a:ln w="12700">
                      <a:solidFill>
                        <a:srgbClr val="000000"/>
                      </a:solidFill>
                      <a:prstDash val="solid"/>
                      <a:round/>
                      <a:headEnd/>
                      <a:tailEnd/>
                    </a:ln>
                  </p:spPr>
                  <p:txBody>
                    <a:bodyPr/>
                    <a:lstStyle/>
                    <a:p>
                      <a:endParaRPr lang="en-US" dirty="0"/>
                    </a:p>
                  </p:txBody>
                </p:sp>
                <p:sp>
                  <p:nvSpPr>
                    <p:cNvPr id="185402" name="Freeform 58"/>
                    <p:cNvSpPr>
                      <a:spLocks noChangeAspect="1"/>
                    </p:cNvSpPr>
                    <p:nvPr/>
                  </p:nvSpPr>
                  <p:spPr bwMode="ltGray">
                    <a:xfrm>
                      <a:off x="1799" y="1444"/>
                      <a:ext cx="444" cy="840"/>
                    </a:xfrm>
                    <a:custGeom>
                      <a:avLst/>
                      <a:gdLst/>
                      <a:ahLst/>
                      <a:cxnLst>
                        <a:cxn ang="0">
                          <a:pos x="133" y="64"/>
                        </a:cxn>
                        <a:cxn ang="0">
                          <a:pos x="107" y="118"/>
                        </a:cxn>
                        <a:cxn ang="0">
                          <a:pos x="61" y="196"/>
                        </a:cxn>
                        <a:cxn ang="0">
                          <a:pos x="46" y="258"/>
                        </a:cxn>
                        <a:cxn ang="0">
                          <a:pos x="22" y="329"/>
                        </a:cxn>
                        <a:cxn ang="0">
                          <a:pos x="5" y="447"/>
                        </a:cxn>
                        <a:cxn ang="0">
                          <a:pos x="0" y="510"/>
                        </a:cxn>
                        <a:cxn ang="0">
                          <a:pos x="14" y="526"/>
                        </a:cxn>
                        <a:cxn ang="0">
                          <a:pos x="56" y="583"/>
                        </a:cxn>
                        <a:cxn ang="0">
                          <a:pos x="106" y="644"/>
                        </a:cxn>
                        <a:cxn ang="0">
                          <a:pos x="163" y="698"/>
                        </a:cxn>
                        <a:cxn ang="0">
                          <a:pos x="318" y="840"/>
                        </a:cxn>
                        <a:cxn ang="0">
                          <a:pos x="389" y="753"/>
                        </a:cxn>
                        <a:cxn ang="0">
                          <a:pos x="444" y="683"/>
                        </a:cxn>
                        <a:cxn ang="0">
                          <a:pos x="297" y="556"/>
                        </a:cxn>
                        <a:cxn ang="0">
                          <a:pos x="248" y="519"/>
                        </a:cxn>
                        <a:cxn ang="0">
                          <a:pos x="218" y="486"/>
                        </a:cxn>
                        <a:cxn ang="0">
                          <a:pos x="193" y="471"/>
                        </a:cxn>
                        <a:cxn ang="0">
                          <a:pos x="232" y="368"/>
                        </a:cxn>
                        <a:cxn ang="0">
                          <a:pos x="255" y="288"/>
                        </a:cxn>
                        <a:cxn ang="0">
                          <a:pos x="267" y="252"/>
                        </a:cxn>
                        <a:cxn ang="0">
                          <a:pos x="280" y="213"/>
                        </a:cxn>
                        <a:cxn ang="0">
                          <a:pos x="286" y="167"/>
                        </a:cxn>
                        <a:cxn ang="0">
                          <a:pos x="286" y="123"/>
                        </a:cxn>
                        <a:cxn ang="0">
                          <a:pos x="286" y="88"/>
                        </a:cxn>
                        <a:cxn ang="0">
                          <a:pos x="280" y="52"/>
                        </a:cxn>
                        <a:cxn ang="0">
                          <a:pos x="258" y="24"/>
                        </a:cxn>
                        <a:cxn ang="0">
                          <a:pos x="229" y="5"/>
                        </a:cxn>
                        <a:cxn ang="0">
                          <a:pos x="208" y="0"/>
                        </a:cxn>
                        <a:cxn ang="0">
                          <a:pos x="169" y="25"/>
                        </a:cxn>
                        <a:cxn ang="0">
                          <a:pos x="133" y="64"/>
                        </a:cxn>
                      </a:cxnLst>
                      <a:rect l="0" t="0" r="r" b="b"/>
                      <a:pathLst>
                        <a:path w="444" h="840">
                          <a:moveTo>
                            <a:pt x="133" y="64"/>
                          </a:moveTo>
                          <a:lnTo>
                            <a:pt x="107" y="118"/>
                          </a:lnTo>
                          <a:lnTo>
                            <a:pt x="61" y="196"/>
                          </a:lnTo>
                          <a:lnTo>
                            <a:pt x="46" y="258"/>
                          </a:lnTo>
                          <a:lnTo>
                            <a:pt x="22" y="329"/>
                          </a:lnTo>
                          <a:lnTo>
                            <a:pt x="5" y="447"/>
                          </a:lnTo>
                          <a:lnTo>
                            <a:pt x="0" y="510"/>
                          </a:lnTo>
                          <a:lnTo>
                            <a:pt x="14" y="526"/>
                          </a:lnTo>
                          <a:lnTo>
                            <a:pt x="56" y="583"/>
                          </a:lnTo>
                          <a:lnTo>
                            <a:pt x="106" y="644"/>
                          </a:lnTo>
                          <a:lnTo>
                            <a:pt x="163" y="698"/>
                          </a:lnTo>
                          <a:lnTo>
                            <a:pt x="318" y="840"/>
                          </a:lnTo>
                          <a:lnTo>
                            <a:pt x="389" y="753"/>
                          </a:lnTo>
                          <a:lnTo>
                            <a:pt x="444" y="683"/>
                          </a:lnTo>
                          <a:lnTo>
                            <a:pt x="297" y="556"/>
                          </a:lnTo>
                          <a:lnTo>
                            <a:pt x="248" y="519"/>
                          </a:lnTo>
                          <a:lnTo>
                            <a:pt x="218" y="486"/>
                          </a:lnTo>
                          <a:lnTo>
                            <a:pt x="193" y="471"/>
                          </a:lnTo>
                          <a:lnTo>
                            <a:pt x="232" y="368"/>
                          </a:lnTo>
                          <a:lnTo>
                            <a:pt x="255" y="288"/>
                          </a:lnTo>
                          <a:lnTo>
                            <a:pt x="267" y="252"/>
                          </a:lnTo>
                          <a:lnTo>
                            <a:pt x="280" y="213"/>
                          </a:lnTo>
                          <a:lnTo>
                            <a:pt x="286" y="167"/>
                          </a:lnTo>
                          <a:lnTo>
                            <a:pt x="286" y="123"/>
                          </a:lnTo>
                          <a:lnTo>
                            <a:pt x="286" y="88"/>
                          </a:lnTo>
                          <a:lnTo>
                            <a:pt x="280" y="52"/>
                          </a:lnTo>
                          <a:lnTo>
                            <a:pt x="258" y="24"/>
                          </a:lnTo>
                          <a:lnTo>
                            <a:pt x="229" y="5"/>
                          </a:lnTo>
                          <a:lnTo>
                            <a:pt x="208" y="0"/>
                          </a:lnTo>
                          <a:lnTo>
                            <a:pt x="169" y="25"/>
                          </a:lnTo>
                          <a:lnTo>
                            <a:pt x="133" y="64"/>
                          </a:lnTo>
                          <a:close/>
                        </a:path>
                      </a:pathLst>
                    </a:custGeom>
                    <a:solidFill>
                      <a:srgbClr val="0000FF"/>
                    </a:solidFill>
                    <a:ln w="12700">
                      <a:solidFill>
                        <a:srgbClr val="000000"/>
                      </a:solidFill>
                      <a:prstDash val="solid"/>
                      <a:round/>
                      <a:headEnd/>
                      <a:tailEnd/>
                    </a:ln>
                  </p:spPr>
                  <p:txBody>
                    <a:bodyPr/>
                    <a:lstStyle/>
                    <a:p>
                      <a:endParaRPr lang="en-US" dirty="0"/>
                    </a:p>
                  </p:txBody>
                </p:sp>
              </p:grpSp>
            </p:grpSp>
            <p:grpSp>
              <p:nvGrpSpPr>
                <p:cNvPr id="185403" name="Group 59"/>
                <p:cNvGrpSpPr>
                  <a:grpSpLocks noChangeAspect="1"/>
                </p:cNvGrpSpPr>
                <p:nvPr/>
              </p:nvGrpSpPr>
              <p:grpSpPr bwMode="auto">
                <a:xfrm>
                  <a:off x="1947" y="869"/>
                  <a:ext cx="355" cy="463"/>
                  <a:chOff x="1947" y="869"/>
                  <a:chExt cx="355" cy="463"/>
                </a:xfrm>
              </p:grpSpPr>
              <p:grpSp>
                <p:nvGrpSpPr>
                  <p:cNvPr id="185404" name="Group 60"/>
                  <p:cNvGrpSpPr>
                    <a:grpSpLocks noChangeAspect="1"/>
                  </p:cNvGrpSpPr>
                  <p:nvPr/>
                </p:nvGrpSpPr>
                <p:grpSpPr bwMode="auto">
                  <a:xfrm>
                    <a:off x="1982" y="1005"/>
                    <a:ext cx="305" cy="220"/>
                    <a:chOff x="1982" y="1005"/>
                    <a:chExt cx="305" cy="220"/>
                  </a:xfrm>
                </p:grpSpPr>
                <p:sp>
                  <p:nvSpPr>
                    <p:cNvPr id="185405" name="Freeform 61"/>
                    <p:cNvSpPr>
                      <a:spLocks noChangeAspect="1"/>
                    </p:cNvSpPr>
                    <p:nvPr/>
                  </p:nvSpPr>
                  <p:spPr bwMode="ltGray">
                    <a:xfrm>
                      <a:off x="2244" y="1005"/>
                      <a:ext cx="43" cy="100"/>
                    </a:xfrm>
                    <a:custGeom>
                      <a:avLst/>
                      <a:gdLst/>
                      <a:ahLst/>
                      <a:cxnLst>
                        <a:cxn ang="0">
                          <a:pos x="0" y="11"/>
                        </a:cxn>
                        <a:cxn ang="0">
                          <a:pos x="7" y="0"/>
                        </a:cxn>
                        <a:cxn ang="0">
                          <a:pos x="21" y="0"/>
                        </a:cxn>
                        <a:cxn ang="0">
                          <a:pos x="27" y="7"/>
                        </a:cxn>
                        <a:cxn ang="0">
                          <a:pos x="33" y="19"/>
                        </a:cxn>
                        <a:cxn ang="0">
                          <a:pos x="38" y="44"/>
                        </a:cxn>
                        <a:cxn ang="0">
                          <a:pos x="43" y="76"/>
                        </a:cxn>
                        <a:cxn ang="0">
                          <a:pos x="43" y="100"/>
                        </a:cxn>
                        <a:cxn ang="0">
                          <a:pos x="32" y="100"/>
                        </a:cxn>
                        <a:cxn ang="0">
                          <a:pos x="0" y="11"/>
                        </a:cxn>
                      </a:cxnLst>
                      <a:rect l="0" t="0" r="r" b="b"/>
                      <a:pathLst>
                        <a:path w="43" h="100">
                          <a:moveTo>
                            <a:pt x="0" y="11"/>
                          </a:moveTo>
                          <a:lnTo>
                            <a:pt x="7" y="0"/>
                          </a:lnTo>
                          <a:lnTo>
                            <a:pt x="21" y="0"/>
                          </a:lnTo>
                          <a:lnTo>
                            <a:pt x="27" y="7"/>
                          </a:lnTo>
                          <a:lnTo>
                            <a:pt x="33" y="19"/>
                          </a:lnTo>
                          <a:lnTo>
                            <a:pt x="38" y="44"/>
                          </a:lnTo>
                          <a:lnTo>
                            <a:pt x="43" y="76"/>
                          </a:lnTo>
                          <a:lnTo>
                            <a:pt x="43" y="100"/>
                          </a:lnTo>
                          <a:lnTo>
                            <a:pt x="32" y="100"/>
                          </a:lnTo>
                          <a:lnTo>
                            <a:pt x="0" y="11"/>
                          </a:lnTo>
                          <a:close/>
                        </a:path>
                      </a:pathLst>
                    </a:custGeom>
                    <a:solidFill>
                      <a:srgbClr val="FFE0C0"/>
                    </a:solidFill>
                    <a:ln w="12700">
                      <a:solidFill>
                        <a:srgbClr val="000000"/>
                      </a:solidFill>
                      <a:prstDash val="solid"/>
                      <a:round/>
                      <a:headEnd/>
                      <a:tailEnd/>
                    </a:ln>
                  </p:spPr>
                  <p:txBody>
                    <a:bodyPr/>
                    <a:lstStyle/>
                    <a:p>
                      <a:endParaRPr lang="en-US" dirty="0"/>
                    </a:p>
                  </p:txBody>
                </p:sp>
                <p:sp>
                  <p:nvSpPr>
                    <p:cNvPr id="185406" name="Freeform 62"/>
                    <p:cNvSpPr>
                      <a:spLocks noChangeAspect="1"/>
                    </p:cNvSpPr>
                    <p:nvPr/>
                  </p:nvSpPr>
                  <p:spPr bwMode="ltGray">
                    <a:xfrm>
                      <a:off x="1982" y="1143"/>
                      <a:ext cx="73" cy="82"/>
                    </a:xfrm>
                    <a:custGeom>
                      <a:avLst/>
                      <a:gdLst/>
                      <a:ahLst/>
                      <a:cxnLst>
                        <a:cxn ang="0">
                          <a:pos x="17" y="0"/>
                        </a:cxn>
                        <a:cxn ang="0">
                          <a:pos x="4" y="7"/>
                        </a:cxn>
                        <a:cxn ang="0">
                          <a:pos x="0" y="16"/>
                        </a:cxn>
                        <a:cxn ang="0">
                          <a:pos x="4" y="29"/>
                        </a:cxn>
                        <a:cxn ang="0">
                          <a:pos x="14" y="43"/>
                        </a:cxn>
                        <a:cxn ang="0">
                          <a:pos x="25" y="56"/>
                        </a:cxn>
                        <a:cxn ang="0">
                          <a:pos x="46" y="77"/>
                        </a:cxn>
                        <a:cxn ang="0">
                          <a:pos x="60" y="82"/>
                        </a:cxn>
                        <a:cxn ang="0">
                          <a:pos x="73" y="72"/>
                        </a:cxn>
                        <a:cxn ang="0">
                          <a:pos x="17" y="0"/>
                        </a:cxn>
                      </a:cxnLst>
                      <a:rect l="0" t="0" r="r" b="b"/>
                      <a:pathLst>
                        <a:path w="73" h="82">
                          <a:moveTo>
                            <a:pt x="17" y="0"/>
                          </a:moveTo>
                          <a:lnTo>
                            <a:pt x="4" y="7"/>
                          </a:lnTo>
                          <a:lnTo>
                            <a:pt x="0" y="16"/>
                          </a:lnTo>
                          <a:lnTo>
                            <a:pt x="4" y="29"/>
                          </a:lnTo>
                          <a:lnTo>
                            <a:pt x="14" y="43"/>
                          </a:lnTo>
                          <a:lnTo>
                            <a:pt x="25" y="56"/>
                          </a:lnTo>
                          <a:lnTo>
                            <a:pt x="46" y="77"/>
                          </a:lnTo>
                          <a:lnTo>
                            <a:pt x="60" y="82"/>
                          </a:lnTo>
                          <a:lnTo>
                            <a:pt x="73" y="72"/>
                          </a:lnTo>
                          <a:lnTo>
                            <a:pt x="17" y="0"/>
                          </a:lnTo>
                          <a:close/>
                        </a:path>
                      </a:pathLst>
                    </a:custGeom>
                    <a:solidFill>
                      <a:srgbClr val="FFE0C0"/>
                    </a:solidFill>
                    <a:ln w="12700">
                      <a:solidFill>
                        <a:srgbClr val="000000"/>
                      </a:solidFill>
                      <a:prstDash val="solid"/>
                      <a:round/>
                      <a:headEnd/>
                      <a:tailEnd/>
                    </a:ln>
                  </p:spPr>
                  <p:txBody>
                    <a:bodyPr/>
                    <a:lstStyle/>
                    <a:p>
                      <a:endParaRPr lang="en-US" dirty="0"/>
                    </a:p>
                  </p:txBody>
                </p:sp>
              </p:grpSp>
              <p:sp>
                <p:nvSpPr>
                  <p:cNvPr id="185407" name="Freeform 63"/>
                  <p:cNvSpPr>
                    <a:spLocks noChangeAspect="1"/>
                  </p:cNvSpPr>
                  <p:nvPr/>
                </p:nvSpPr>
                <p:spPr bwMode="ltGray">
                  <a:xfrm>
                    <a:off x="1962" y="919"/>
                    <a:ext cx="340" cy="413"/>
                  </a:xfrm>
                  <a:custGeom>
                    <a:avLst/>
                    <a:gdLst/>
                    <a:ahLst/>
                    <a:cxnLst>
                      <a:cxn ang="0">
                        <a:pos x="30" y="59"/>
                      </a:cxn>
                      <a:cxn ang="0">
                        <a:pos x="13" y="82"/>
                      </a:cxn>
                      <a:cxn ang="0">
                        <a:pos x="4" y="111"/>
                      </a:cxn>
                      <a:cxn ang="0">
                        <a:pos x="0" y="145"/>
                      </a:cxn>
                      <a:cxn ang="0">
                        <a:pos x="5" y="173"/>
                      </a:cxn>
                      <a:cxn ang="0">
                        <a:pos x="17" y="199"/>
                      </a:cxn>
                      <a:cxn ang="0">
                        <a:pos x="37" y="222"/>
                      </a:cxn>
                      <a:cxn ang="0">
                        <a:pos x="54" y="247"/>
                      </a:cxn>
                      <a:cxn ang="0">
                        <a:pos x="71" y="282"/>
                      </a:cxn>
                      <a:cxn ang="0">
                        <a:pos x="90" y="323"/>
                      </a:cxn>
                      <a:cxn ang="0">
                        <a:pos x="109" y="356"/>
                      </a:cxn>
                      <a:cxn ang="0">
                        <a:pos x="128" y="375"/>
                      </a:cxn>
                      <a:cxn ang="0">
                        <a:pos x="149" y="387"/>
                      </a:cxn>
                      <a:cxn ang="0">
                        <a:pos x="185" y="403"/>
                      </a:cxn>
                      <a:cxn ang="0">
                        <a:pos x="222" y="413"/>
                      </a:cxn>
                      <a:cxn ang="0">
                        <a:pos x="247" y="410"/>
                      </a:cxn>
                      <a:cxn ang="0">
                        <a:pos x="268" y="406"/>
                      </a:cxn>
                      <a:cxn ang="0">
                        <a:pos x="304" y="393"/>
                      </a:cxn>
                      <a:cxn ang="0">
                        <a:pos x="319" y="379"/>
                      </a:cxn>
                      <a:cxn ang="0">
                        <a:pos x="326" y="360"/>
                      </a:cxn>
                      <a:cxn ang="0">
                        <a:pos x="337" y="319"/>
                      </a:cxn>
                      <a:cxn ang="0">
                        <a:pos x="340" y="288"/>
                      </a:cxn>
                      <a:cxn ang="0">
                        <a:pos x="340" y="251"/>
                      </a:cxn>
                      <a:cxn ang="0">
                        <a:pos x="335" y="224"/>
                      </a:cxn>
                      <a:cxn ang="0">
                        <a:pos x="326" y="194"/>
                      </a:cxn>
                      <a:cxn ang="0">
                        <a:pos x="310" y="152"/>
                      </a:cxn>
                      <a:cxn ang="0">
                        <a:pos x="291" y="121"/>
                      </a:cxn>
                      <a:cxn ang="0">
                        <a:pos x="282" y="86"/>
                      </a:cxn>
                      <a:cxn ang="0">
                        <a:pos x="264" y="46"/>
                      </a:cxn>
                      <a:cxn ang="0">
                        <a:pos x="244" y="25"/>
                      </a:cxn>
                      <a:cxn ang="0">
                        <a:pos x="224" y="13"/>
                      </a:cxn>
                      <a:cxn ang="0">
                        <a:pos x="186" y="1"/>
                      </a:cxn>
                      <a:cxn ang="0">
                        <a:pos x="160" y="0"/>
                      </a:cxn>
                      <a:cxn ang="0">
                        <a:pos x="122" y="7"/>
                      </a:cxn>
                      <a:cxn ang="0">
                        <a:pos x="87" y="19"/>
                      </a:cxn>
                      <a:cxn ang="0">
                        <a:pos x="52" y="41"/>
                      </a:cxn>
                      <a:cxn ang="0">
                        <a:pos x="30" y="59"/>
                      </a:cxn>
                    </a:cxnLst>
                    <a:rect l="0" t="0" r="r" b="b"/>
                    <a:pathLst>
                      <a:path w="340" h="413">
                        <a:moveTo>
                          <a:pt x="30" y="59"/>
                        </a:moveTo>
                        <a:lnTo>
                          <a:pt x="13" y="82"/>
                        </a:lnTo>
                        <a:lnTo>
                          <a:pt x="4" y="111"/>
                        </a:lnTo>
                        <a:lnTo>
                          <a:pt x="0" y="145"/>
                        </a:lnTo>
                        <a:lnTo>
                          <a:pt x="5" y="173"/>
                        </a:lnTo>
                        <a:lnTo>
                          <a:pt x="17" y="199"/>
                        </a:lnTo>
                        <a:lnTo>
                          <a:pt x="37" y="222"/>
                        </a:lnTo>
                        <a:lnTo>
                          <a:pt x="54" y="247"/>
                        </a:lnTo>
                        <a:lnTo>
                          <a:pt x="71" y="282"/>
                        </a:lnTo>
                        <a:lnTo>
                          <a:pt x="90" y="323"/>
                        </a:lnTo>
                        <a:lnTo>
                          <a:pt x="109" y="356"/>
                        </a:lnTo>
                        <a:lnTo>
                          <a:pt x="128" y="375"/>
                        </a:lnTo>
                        <a:lnTo>
                          <a:pt x="149" y="387"/>
                        </a:lnTo>
                        <a:lnTo>
                          <a:pt x="185" y="403"/>
                        </a:lnTo>
                        <a:lnTo>
                          <a:pt x="222" y="413"/>
                        </a:lnTo>
                        <a:lnTo>
                          <a:pt x="247" y="410"/>
                        </a:lnTo>
                        <a:lnTo>
                          <a:pt x="268" y="406"/>
                        </a:lnTo>
                        <a:lnTo>
                          <a:pt x="304" y="393"/>
                        </a:lnTo>
                        <a:lnTo>
                          <a:pt x="319" y="379"/>
                        </a:lnTo>
                        <a:lnTo>
                          <a:pt x="326" y="360"/>
                        </a:lnTo>
                        <a:lnTo>
                          <a:pt x="337" y="319"/>
                        </a:lnTo>
                        <a:lnTo>
                          <a:pt x="340" y="288"/>
                        </a:lnTo>
                        <a:lnTo>
                          <a:pt x="340" y="251"/>
                        </a:lnTo>
                        <a:lnTo>
                          <a:pt x="335" y="224"/>
                        </a:lnTo>
                        <a:lnTo>
                          <a:pt x="326" y="194"/>
                        </a:lnTo>
                        <a:lnTo>
                          <a:pt x="310" y="152"/>
                        </a:lnTo>
                        <a:lnTo>
                          <a:pt x="291" y="121"/>
                        </a:lnTo>
                        <a:lnTo>
                          <a:pt x="282" y="86"/>
                        </a:lnTo>
                        <a:lnTo>
                          <a:pt x="264" y="46"/>
                        </a:lnTo>
                        <a:lnTo>
                          <a:pt x="244" y="25"/>
                        </a:lnTo>
                        <a:lnTo>
                          <a:pt x="224" y="13"/>
                        </a:lnTo>
                        <a:lnTo>
                          <a:pt x="186" y="1"/>
                        </a:lnTo>
                        <a:lnTo>
                          <a:pt x="160" y="0"/>
                        </a:lnTo>
                        <a:lnTo>
                          <a:pt x="122" y="7"/>
                        </a:lnTo>
                        <a:lnTo>
                          <a:pt x="87" y="19"/>
                        </a:lnTo>
                        <a:lnTo>
                          <a:pt x="52" y="41"/>
                        </a:lnTo>
                        <a:lnTo>
                          <a:pt x="30" y="59"/>
                        </a:lnTo>
                        <a:close/>
                      </a:path>
                    </a:pathLst>
                  </a:custGeom>
                  <a:solidFill>
                    <a:srgbClr val="FFE0C0"/>
                  </a:solidFill>
                  <a:ln w="12700">
                    <a:solidFill>
                      <a:srgbClr val="000000"/>
                    </a:solidFill>
                    <a:prstDash val="solid"/>
                    <a:round/>
                    <a:headEnd/>
                    <a:tailEnd/>
                  </a:ln>
                </p:spPr>
                <p:txBody>
                  <a:bodyPr/>
                  <a:lstStyle/>
                  <a:p>
                    <a:endParaRPr lang="en-US" dirty="0"/>
                  </a:p>
                </p:txBody>
              </p:sp>
              <p:grpSp>
                <p:nvGrpSpPr>
                  <p:cNvPr id="185408" name="Group 64"/>
                  <p:cNvGrpSpPr>
                    <a:grpSpLocks noChangeAspect="1"/>
                  </p:cNvGrpSpPr>
                  <p:nvPr/>
                </p:nvGrpSpPr>
                <p:grpSpPr bwMode="auto">
                  <a:xfrm>
                    <a:off x="1997" y="1009"/>
                    <a:ext cx="257" cy="143"/>
                    <a:chOff x="1997" y="1009"/>
                    <a:chExt cx="257" cy="143"/>
                  </a:xfrm>
                </p:grpSpPr>
                <p:sp>
                  <p:nvSpPr>
                    <p:cNvPr id="185409" name="Freeform 65"/>
                    <p:cNvSpPr>
                      <a:spLocks noChangeAspect="1"/>
                    </p:cNvSpPr>
                    <p:nvPr/>
                  </p:nvSpPr>
                  <p:spPr bwMode="ltGray">
                    <a:xfrm>
                      <a:off x="2122" y="1074"/>
                      <a:ext cx="19" cy="21"/>
                    </a:xfrm>
                    <a:custGeom>
                      <a:avLst/>
                      <a:gdLst/>
                      <a:ahLst/>
                      <a:cxnLst>
                        <a:cxn ang="0">
                          <a:pos x="0" y="12"/>
                        </a:cxn>
                        <a:cxn ang="0">
                          <a:pos x="6" y="4"/>
                        </a:cxn>
                        <a:cxn ang="0">
                          <a:pos x="17" y="0"/>
                        </a:cxn>
                        <a:cxn ang="0">
                          <a:pos x="19" y="11"/>
                        </a:cxn>
                        <a:cxn ang="0">
                          <a:pos x="10" y="11"/>
                        </a:cxn>
                        <a:cxn ang="0">
                          <a:pos x="3" y="21"/>
                        </a:cxn>
                        <a:cxn ang="0">
                          <a:pos x="0" y="12"/>
                        </a:cxn>
                      </a:cxnLst>
                      <a:rect l="0" t="0" r="r" b="b"/>
                      <a:pathLst>
                        <a:path w="19" h="21">
                          <a:moveTo>
                            <a:pt x="0" y="12"/>
                          </a:moveTo>
                          <a:lnTo>
                            <a:pt x="6" y="4"/>
                          </a:lnTo>
                          <a:lnTo>
                            <a:pt x="17" y="0"/>
                          </a:lnTo>
                          <a:lnTo>
                            <a:pt x="19" y="11"/>
                          </a:lnTo>
                          <a:lnTo>
                            <a:pt x="10" y="11"/>
                          </a:lnTo>
                          <a:lnTo>
                            <a:pt x="3" y="21"/>
                          </a:lnTo>
                          <a:lnTo>
                            <a:pt x="0" y="12"/>
                          </a:lnTo>
                          <a:close/>
                        </a:path>
                      </a:pathLst>
                    </a:custGeom>
                    <a:solidFill>
                      <a:srgbClr val="C0C0C0"/>
                    </a:solidFill>
                    <a:ln w="12700">
                      <a:solidFill>
                        <a:srgbClr val="000000"/>
                      </a:solidFill>
                      <a:prstDash val="solid"/>
                      <a:round/>
                      <a:headEnd/>
                      <a:tailEnd/>
                    </a:ln>
                  </p:spPr>
                  <p:txBody>
                    <a:bodyPr/>
                    <a:lstStyle/>
                    <a:p>
                      <a:endParaRPr lang="en-US" dirty="0"/>
                    </a:p>
                  </p:txBody>
                </p:sp>
                <p:sp>
                  <p:nvSpPr>
                    <p:cNvPr id="185410" name="Freeform 66"/>
                    <p:cNvSpPr>
                      <a:spLocks noChangeAspect="1"/>
                    </p:cNvSpPr>
                    <p:nvPr/>
                  </p:nvSpPr>
                  <p:spPr bwMode="ltGray">
                    <a:xfrm>
                      <a:off x="1997" y="1128"/>
                      <a:ext cx="37" cy="24"/>
                    </a:xfrm>
                    <a:custGeom>
                      <a:avLst/>
                      <a:gdLst/>
                      <a:ahLst/>
                      <a:cxnLst>
                        <a:cxn ang="0">
                          <a:pos x="31" y="0"/>
                        </a:cxn>
                        <a:cxn ang="0">
                          <a:pos x="37" y="13"/>
                        </a:cxn>
                        <a:cxn ang="0">
                          <a:pos x="6" y="24"/>
                        </a:cxn>
                        <a:cxn ang="0">
                          <a:pos x="0" y="18"/>
                        </a:cxn>
                        <a:cxn ang="0">
                          <a:pos x="31" y="0"/>
                        </a:cxn>
                      </a:cxnLst>
                      <a:rect l="0" t="0" r="r" b="b"/>
                      <a:pathLst>
                        <a:path w="37" h="24">
                          <a:moveTo>
                            <a:pt x="31" y="0"/>
                          </a:moveTo>
                          <a:lnTo>
                            <a:pt x="37" y="13"/>
                          </a:lnTo>
                          <a:lnTo>
                            <a:pt x="6" y="24"/>
                          </a:lnTo>
                          <a:lnTo>
                            <a:pt x="0" y="18"/>
                          </a:lnTo>
                          <a:lnTo>
                            <a:pt x="31" y="0"/>
                          </a:lnTo>
                          <a:close/>
                        </a:path>
                      </a:pathLst>
                    </a:custGeom>
                    <a:solidFill>
                      <a:srgbClr val="C0C0C0"/>
                    </a:solidFill>
                    <a:ln w="12700">
                      <a:solidFill>
                        <a:srgbClr val="000000"/>
                      </a:solidFill>
                      <a:prstDash val="solid"/>
                      <a:round/>
                      <a:headEnd/>
                      <a:tailEnd/>
                    </a:ln>
                  </p:spPr>
                  <p:txBody>
                    <a:bodyPr/>
                    <a:lstStyle/>
                    <a:p>
                      <a:endParaRPr lang="en-US" dirty="0"/>
                    </a:p>
                  </p:txBody>
                </p:sp>
                <p:sp>
                  <p:nvSpPr>
                    <p:cNvPr id="185411" name="Freeform 67"/>
                    <p:cNvSpPr>
                      <a:spLocks noChangeAspect="1"/>
                    </p:cNvSpPr>
                    <p:nvPr/>
                  </p:nvSpPr>
                  <p:spPr bwMode="ltGray">
                    <a:xfrm>
                      <a:off x="2221" y="1009"/>
                      <a:ext cx="33" cy="24"/>
                    </a:xfrm>
                    <a:custGeom>
                      <a:avLst/>
                      <a:gdLst/>
                      <a:ahLst/>
                      <a:cxnLst>
                        <a:cxn ang="0">
                          <a:pos x="0" y="13"/>
                        </a:cxn>
                        <a:cxn ang="0">
                          <a:pos x="7" y="24"/>
                        </a:cxn>
                        <a:cxn ang="0">
                          <a:pos x="33" y="6"/>
                        </a:cxn>
                        <a:cxn ang="0">
                          <a:pos x="30" y="0"/>
                        </a:cxn>
                        <a:cxn ang="0">
                          <a:pos x="0" y="13"/>
                        </a:cxn>
                      </a:cxnLst>
                      <a:rect l="0" t="0" r="r" b="b"/>
                      <a:pathLst>
                        <a:path w="33" h="24">
                          <a:moveTo>
                            <a:pt x="0" y="13"/>
                          </a:moveTo>
                          <a:lnTo>
                            <a:pt x="7" y="24"/>
                          </a:lnTo>
                          <a:lnTo>
                            <a:pt x="33" y="6"/>
                          </a:lnTo>
                          <a:lnTo>
                            <a:pt x="30" y="0"/>
                          </a:lnTo>
                          <a:lnTo>
                            <a:pt x="0" y="13"/>
                          </a:lnTo>
                          <a:close/>
                        </a:path>
                      </a:pathLst>
                    </a:custGeom>
                    <a:solidFill>
                      <a:srgbClr val="C0C0C0"/>
                    </a:solidFill>
                    <a:ln w="12700">
                      <a:solidFill>
                        <a:srgbClr val="000000"/>
                      </a:solidFill>
                      <a:prstDash val="solid"/>
                      <a:round/>
                      <a:headEnd/>
                      <a:tailEnd/>
                    </a:ln>
                  </p:spPr>
                  <p:txBody>
                    <a:bodyPr/>
                    <a:lstStyle/>
                    <a:p>
                      <a:endParaRPr lang="en-US" dirty="0"/>
                    </a:p>
                  </p:txBody>
                </p:sp>
              </p:grpSp>
              <p:grpSp>
                <p:nvGrpSpPr>
                  <p:cNvPr id="185412" name="Group 68"/>
                  <p:cNvGrpSpPr>
                    <a:grpSpLocks noChangeAspect="1"/>
                  </p:cNvGrpSpPr>
                  <p:nvPr/>
                </p:nvGrpSpPr>
                <p:grpSpPr bwMode="auto">
                  <a:xfrm>
                    <a:off x="2027" y="1019"/>
                    <a:ext cx="218" cy="158"/>
                    <a:chOff x="2027" y="1019"/>
                    <a:chExt cx="218" cy="158"/>
                  </a:xfrm>
                </p:grpSpPr>
                <p:sp>
                  <p:nvSpPr>
                    <p:cNvPr id="185413" name="Freeform 69"/>
                    <p:cNvSpPr>
                      <a:spLocks noChangeAspect="1"/>
                    </p:cNvSpPr>
                    <p:nvPr/>
                  </p:nvSpPr>
                  <p:spPr bwMode="ltGray">
                    <a:xfrm>
                      <a:off x="2027" y="1077"/>
                      <a:ext cx="110" cy="100"/>
                    </a:xfrm>
                    <a:custGeom>
                      <a:avLst/>
                      <a:gdLst/>
                      <a:ahLst/>
                      <a:cxnLst>
                        <a:cxn ang="0">
                          <a:pos x="0" y="51"/>
                        </a:cxn>
                        <a:cxn ang="0">
                          <a:pos x="90" y="0"/>
                        </a:cxn>
                        <a:cxn ang="0">
                          <a:pos x="105" y="26"/>
                        </a:cxn>
                        <a:cxn ang="0">
                          <a:pos x="110" y="44"/>
                        </a:cxn>
                        <a:cxn ang="0">
                          <a:pos x="109" y="63"/>
                        </a:cxn>
                        <a:cxn ang="0">
                          <a:pos x="101" y="75"/>
                        </a:cxn>
                        <a:cxn ang="0">
                          <a:pos x="89" y="85"/>
                        </a:cxn>
                        <a:cxn ang="0">
                          <a:pos x="71" y="92"/>
                        </a:cxn>
                        <a:cxn ang="0">
                          <a:pos x="60" y="99"/>
                        </a:cxn>
                        <a:cxn ang="0">
                          <a:pos x="49" y="100"/>
                        </a:cxn>
                        <a:cxn ang="0">
                          <a:pos x="35" y="98"/>
                        </a:cxn>
                        <a:cxn ang="0">
                          <a:pos x="25" y="91"/>
                        </a:cxn>
                        <a:cxn ang="0">
                          <a:pos x="18" y="83"/>
                        </a:cxn>
                        <a:cxn ang="0">
                          <a:pos x="14" y="75"/>
                        </a:cxn>
                        <a:cxn ang="0">
                          <a:pos x="6" y="60"/>
                        </a:cxn>
                        <a:cxn ang="0">
                          <a:pos x="0" y="51"/>
                        </a:cxn>
                      </a:cxnLst>
                      <a:rect l="0" t="0" r="r" b="b"/>
                      <a:pathLst>
                        <a:path w="110" h="100">
                          <a:moveTo>
                            <a:pt x="0" y="51"/>
                          </a:moveTo>
                          <a:lnTo>
                            <a:pt x="90" y="0"/>
                          </a:lnTo>
                          <a:lnTo>
                            <a:pt x="105" y="26"/>
                          </a:lnTo>
                          <a:lnTo>
                            <a:pt x="110" y="44"/>
                          </a:lnTo>
                          <a:lnTo>
                            <a:pt x="109" y="63"/>
                          </a:lnTo>
                          <a:lnTo>
                            <a:pt x="101" y="75"/>
                          </a:lnTo>
                          <a:lnTo>
                            <a:pt x="89" y="85"/>
                          </a:lnTo>
                          <a:lnTo>
                            <a:pt x="71" y="92"/>
                          </a:lnTo>
                          <a:lnTo>
                            <a:pt x="60" y="99"/>
                          </a:lnTo>
                          <a:lnTo>
                            <a:pt x="49" y="100"/>
                          </a:lnTo>
                          <a:lnTo>
                            <a:pt x="35" y="98"/>
                          </a:lnTo>
                          <a:lnTo>
                            <a:pt x="25" y="91"/>
                          </a:lnTo>
                          <a:lnTo>
                            <a:pt x="18" y="83"/>
                          </a:lnTo>
                          <a:lnTo>
                            <a:pt x="14" y="75"/>
                          </a:lnTo>
                          <a:lnTo>
                            <a:pt x="6" y="60"/>
                          </a:lnTo>
                          <a:lnTo>
                            <a:pt x="0" y="51"/>
                          </a:lnTo>
                          <a:close/>
                        </a:path>
                      </a:pathLst>
                    </a:custGeom>
                    <a:solidFill>
                      <a:srgbClr val="80FFFF"/>
                    </a:solidFill>
                    <a:ln w="12700">
                      <a:solidFill>
                        <a:srgbClr val="000000"/>
                      </a:solidFill>
                      <a:prstDash val="solid"/>
                      <a:round/>
                      <a:headEnd/>
                      <a:tailEnd/>
                    </a:ln>
                  </p:spPr>
                  <p:txBody>
                    <a:bodyPr/>
                    <a:lstStyle/>
                    <a:p>
                      <a:endParaRPr lang="en-US" dirty="0"/>
                    </a:p>
                  </p:txBody>
                </p:sp>
                <p:sp>
                  <p:nvSpPr>
                    <p:cNvPr id="185414" name="Oval 70"/>
                    <p:cNvSpPr>
                      <a:spLocks noChangeAspect="1" noChangeArrowheads="1"/>
                    </p:cNvSpPr>
                    <p:nvPr/>
                  </p:nvSpPr>
                  <p:spPr bwMode="ltGray">
                    <a:xfrm>
                      <a:off x="2077" y="1122"/>
                      <a:ext cx="19" cy="18"/>
                    </a:xfrm>
                    <a:prstGeom prst="ellipse">
                      <a:avLst/>
                    </a:prstGeom>
                    <a:solidFill>
                      <a:srgbClr val="00A000"/>
                    </a:solidFill>
                    <a:ln w="12700">
                      <a:solidFill>
                        <a:srgbClr val="000000"/>
                      </a:solidFill>
                      <a:round/>
                      <a:headEnd/>
                      <a:tailEnd/>
                    </a:ln>
                  </p:spPr>
                  <p:txBody>
                    <a:bodyPr/>
                    <a:lstStyle/>
                    <a:p>
                      <a:endParaRPr lang="en-US" dirty="0"/>
                    </a:p>
                  </p:txBody>
                </p:sp>
                <p:sp>
                  <p:nvSpPr>
                    <p:cNvPr id="185415" name="Freeform 71"/>
                    <p:cNvSpPr>
                      <a:spLocks noChangeAspect="1"/>
                    </p:cNvSpPr>
                    <p:nvPr/>
                  </p:nvSpPr>
                  <p:spPr bwMode="ltGray">
                    <a:xfrm>
                      <a:off x="2134" y="1019"/>
                      <a:ext cx="111" cy="99"/>
                    </a:xfrm>
                    <a:custGeom>
                      <a:avLst/>
                      <a:gdLst/>
                      <a:ahLst/>
                      <a:cxnLst>
                        <a:cxn ang="0">
                          <a:pos x="0" y="50"/>
                        </a:cxn>
                        <a:cxn ang="0">
                          <a:pos x="92" y="0"/>
                        </a:cxn>
                        <a:cxn ang="0">
                          <a:pos x="105" y="28"/>
                        </a:cxn>
                        <a:cxn ang="0">
                          <a:pos x="111" y="45"/>
                        </a:cxn>
                        <a:cxn ang="0">
                          <a:pos x="108" y="62"/>
                        </a:cxn>
                        <a:cxn ang="0">
                          <a:pos x="101" y="73"/>
                        </a:cxn>
                        <a:cxn ang="0">
                          <a:pos x="88" y="84"/>
                        </a:cxn>
                        <a:cxn ang="0">
                          <a:pos x="73" y="92"/>
                        </a:cxn>
                        <a:cxn ang="0">
                          <a:pos x="61" y="97"/>
                        </a:cxn>
                        <a:cxn ang="0">
                          <a:pos x="48" y="99"/>
                        </a:cxn>
                        <a:cxn ang="0">
                          <a:pos x="36" y="97"/>
                        </a:cxn>
                        <a:cxn ang="0">
                          <a:pos x="25" y="90"/>
                        </a:cxn>
                        <a:cxn ang="0">
                          <a:pos x="19" y="84"/>
                        </a:cxn>
                        <a:cxn ang="0">
                          <a:pos x="14" y="74"/>
                        </a:cxn>
                        <a:cxn ang="0">
                          <a:pos x="6" y="60"/>
                        </a:cxn>
                        <a:cxn ang="0">
                          <a:pos x="0" y="50"/>
                        </a:cxn>
                      </a:cxnLst>
                      <a:rect l="0" t="0" r="r" b="b"/>
                      <a:pathLst>
                        <a:path w="111" h="99">
                          <a:moveTo>
                            <a:pt x="0" y="50"/>
                          </a:moveTo>
                          <a:lnTo>
                            <a:pt x="92" y="0"/>
                          </a:lnTo>
                          <a:lnTo>
                            <a:pt x="105" y="28"/>
                          </a:lnTo>
                          <a:lnTo>
                            <a:pt x="111" y="45"/>
                          </a:lnTo>
                          <a:lnTo>
                            <a:pt x="108" y="62"/>
                          </a:lnTo>
                          <a:lnTo>
                            <a:pt x="101" y="73"/>
                          </a:lnTo>
                          <a:lnTo>
                            <a:pt x="88" y="84"/>
                          </a:lnTo>
                          <a:lnTo>
                            <a:pt x="73" y="92"/>
                          </a:lnTo>
                          <a:lnTo>
                            <a:pt x="61" y="97"/>
                          </a:lnTo>
                          <a:lnTo>
                            <a:pt x="48" y="99"/>
                          </a:lnTo>
                          <a:lnTo>
                            <a:pt x="36" y="97"/>
                          </a:lnTo>
                          <a:lnTo>
                            <a:pt x="25" y="90"/>
                          </a:lnTo>
                          <a:lnTo>
                            <a:pt x="19" y="84"/>
                          </a:lnTo>
                          <a:lnTo>
                            <a:pt x="14" y="74"/>
                          </a:lnTo>
                          <a:lnTo>
                            <a:pt x="6" y="60"/>
                          </a:lnTo>
                          <a:lnTo>
                            <a:pt x="0" y="50"/>
                          </a:lnTo>
                          <a:close/>
                        </a:path>
                      </a:pathLst>
                    </a:custGeom>
                    <a:solidFill>
                      <a:srgbClr val="80FFFF"/>
                    </a:solidFill>
                    <a:ln w="12700">
                      <a:solidFill>
                        <a:srgbClr val="000000"/>
                      </a:solidFill>
                      <a:prstDash val="solid"/>
                      <a:round/>
                      <a:headEnd/>
                      <a:tailEnd/>
                    </a:ln>
                  </p:spPr>
                  <p:txBody>
                    <a:bodyPr/>
                    <a:lstStyle/>
                    <a:p>
                      <a:endParaRPr lang="en-US" dirty="0"/>
                    </a:p>
                  </p:txBody>
                </p:sp>
                <p:sp>
                  <p:nvSpPr>
                    <p:cNvPr id="185416" name="Oval 72"/>
                    <p:cNvSpPr>
                      <a:spLocks noChangeAspect="1" noChangeArrowheads="1"/>
                    </p:cNvSpPr>
                    <p:nvPr/>
                  </p:nvSpPr>
                  <p:spPr bwMode="ltGray">
                    <a:xfrm>
                      <a:off x="2184" y="1064"/>
                      <a:ext cx="19" cy="18"/>
                    </a:xfrm>
                    <a:prstGeom prst="ellipse">
                      <a:avLst/>
                    </a:prstGeom>
                    <a:solidFill>
                      <a:srgbClr val="00A000"/>
                    </a:solidFill>
                    <a:ln w="12700">
                      <a:solidFill>
                        <a:srgbClr val="000000"/>
                      </a:solidFill>
                      <a:round/>
                      <a:headEnd/>
                      <a:tailEnd/>
                    </a:ln>
                  </p:spPr>
                  <p:txBody>
                    <a:bodyPr/>
                    <a:lstStyle/>
                    <a:p>
                      <a:endParaRPr lang="en-US" dirty="0"/>
                    </a:p>
                  </p:txBody>
                </p:sp>
              </p:grpSp>
              <p:sp>
                <p:nvSpPr>
                  <p:cNvPr id="185417" name="Freeform 73"/>
                  <p:cNvSpPr>
                    <a:spLocks noChangeAspect="1"/>
                  </p:cNvSpPr>
                  <p:nvPr/>
                </p:nvSpPr>
                <p:spPr bwMode="ltGray">
                  <a:xfrm>
                    <a:off x="2141" y="1182"/>
                    <a:ext cx="110" cy="89"/>
                  </a:xfrm>
                  <a:custGeom>
                    <a:avLst/>
                    <a:gdLst/>
                    <a:ahLst/>
                    <a:cxnLst>
                      <a:cxn ang="0">
                        <a:pos x="0" y="46"/>
                      </a:cxn>
                      <a:cxn ang="0">
                        <a:pos x="17" y="46"/>
                      </a:cxn>
                      <a:cxn ang="0">
                        <a:pos x="32" y="43"/>
                      </a:cxn>
                      <a:cxn ang="0">
                        <a:pos x="50" y="38"/>
                      </a:cxn>
                      <a:cxn ang="0">
                        <a:pos x="66" y="33"/>
                      </a:cxn>
                      <a:cxn ang="0">
                        <a:pos x="83" y="21"/>
                      </a:cxn>
                      <a:cxn ang="0">
                        <a:pos x="93" y="12"/>
                      </a:cxn>
                      <a:cxn ang="0">
                        <a:pos x="103" y="0"/>
                      </a:cxn>
                      <a:cxn ang="0">
                        <a:pos x="109" y="24"/>
                      </a:cxn>
                      <a:cxn ang="0">
                        <a:pos x="110" y="33"/>
                      </a:cxn>
                      <a:cxn ang="0">
                        <a:pos x="110" y="51"/>
                      </a:cxn>
                      <a:cxn ang="0">
                        <a:pos x="106" y="63"/>
                      </a:cxn>
                      <a:cxn ang="0">
                        <a:pos x="98" y="76"/>
                      </a:cxn>
                      <a:cxn ang="0">
                        <a:pos x="88" y="84"/>
                      </a:cxn>
                      <a:cxn ang="0">
                        <a:pos x="76" y="88"/>
                      </a:cxn>
                      <a:cxn ang="0">
                        <a:pos x="62" y="89"/>
                      </a:cxn>
                      <a:cxn ang="0">
                        <a:pos x="49" y="88"/>
                      </a:cxn>
                      <a:cxn ang="0">
                        <a:pos x="37" y="82"/>
                      </a:cxn>
                      <a:cxn ang="0">
                        <a:pos x="31" y="80"/>
                      </a:cxn>
                      <a:cxn ang="0">
                        <a:pos x="19" y="72"/>
                      </a:cxn>
                      <a:cxn ang="0">
                        <a:pos x="11" y="57"/>
                      </a:cxn>
                      <a:cxn ang="0">
                        <a:pos x="0" y="46"/>
                      </a:cxn>
                    </a:cxnLst>
                    <a:rect l="0" t="0" r="r" b="b"/>
                    <a:pathLst>
                      <a:path w="110" h="89">
                        <a:moveTo>
                          <a:pt x="0" y="46"/>
                        </a:moveTo>
                        <a:lnTo>
                          <a:pt x="17" y="46"/>
                        </a:lnTo>
                        <a:lnTo>
                          <a:pt x="32" y="43"/>
                        </a:lnTo>
                        <a:lnTo>
                          <a:pt x="50" y="38"/>
                        </a:lnTo>
                        <a:lnTo>
                          <a:pt x="66" y="33"/>
                        </a:lnTo>
                        <a:lnTo>
                          <a:pt x="83" y="21"/>
                        </a:lnTo>
                        <a:lnTo>
                          <a:pt x="93" y="12"/>
                        </a:lnTo>
                        <a:lnTo>
                          <a:pt x="103" y="0"/>
                        </a:lnTo>
                        <a:lnTo>
                          <a:pt x="109" y="24"/>
                        </a:lnTo>
                        <a:lnTo>
                          <a:pt x="110" y="33"/>
                        </a:lnTo>
                        <a:lnTo>
                          <a:pt x="110" y="51"/>
                        </a:lnTo>
                        <a:lnTo>
                          <a:pt x="106" y="63"/>
                        </a:lnTo>
                        <a:lnTo>
                          <a:pt x="98" y="76"/>
                        </a:lnTo>
                        <a:lnTo>
                          <a:pt x="88" y="84"/>
                        </a:lnTo>
                        <a:lnTo>
                          <a:pt x="76" y="88"/>
                        </a:lnTo>
                        <a:lnTo>
                          <a:pt x="62" y="89"/>
                        </a:lnTo>
                        <a:lnTo>
                          <a:pt x="49" y="88"/>
                        </a:lnTo>
                        <a:lnTo>
                          <a:pt x="37" y="82"/>
                        </a:lnTo>
                        <a:lnTo>
                          <a:pt x="31" y="80"/>
                        </a:lnTo>
                        <a:lnTo>
                          <a:pt x="19" y="72"/>
                        </a:lnTo>
                        <a:lnTo>
                          <a:pt x="11" y="57"/>
                        </a:lnTo>
                        <a:lnTo>
                          <a:pt x="0" y="46"/>
                        </a:lnTo>
                        <a:close/>
                      </a:path>
                    </a:pathLst>
                  </a:custGeom>
                  <a:solidFill>
                    <a:srgbClr val="FFFFFF"/>
                  </a:solidFill>
                  <a:ln w="12700">
                    <a:solidFill>
                      <a:srgbClr val="000000"/>
                    </a:solidFill>
                    <a:prstDash val="solid"/>
                    <a:round/>
                    <a:headEnd/>
                    <a:tailEnd/>
                  </a:ln>
                </p:spPr>
                <p:txBody>
                  <a:bodyPr/>
                  <a:lstStyle/>
                  <a:p>
                    <a:endParaRPr lang="en-US" dirty="0"/>
                  </a:p>
                </p:txBody>
              </p:sp>
              <p:sp>
                <p:nvSpPr>
                  <p:cNvPr id="185418" name="Freeform 74"/>
                  <p:cNvSpPr>
                    <a:spLocks noChangeAspect="1"/>
                  </p:cNvSpPr>
                  <p:nvPr/>
                </p:nvSpPr>
                <p:spPr bwMode="ltGray">
                  <a:xfrm>
                    <a:off x="2149" y="1152"/>
                    <a:ext cx="57" cy="32"/>
                  </a:xfrm>
                  <a:custGeom>
                    <a:avLst/>
                    <a:gdLst/>
                    <a:ahLst/>
                    <a:cxnLst>
                      <a:cxn ang="0">
                        <a:pos x="0" y="32"/>
                      </a:cxn>
                      <a:cxn ang="0">
                        <a:pos x="17" y="31"/>
                      </a:cxn>
                      <a:cxn ang="0">
                        <a:pos x="24" y="28"/>
                      </a:cxn>
                      <a:cxn ang="0">
                        <a:pos x="33" y="25"/>
                      </a:cxn>
                      <a:cxn ang="0">
                        <a:pos x="43" y="19"/>
                      </a:cxn>
                      <a:cxn ang="0">
                        <a:pos x="49" y="10"/>
                      </a:cxn>
                      <a:cxn ang="0">
                        <a:pos x="57" y="0"/>
                      </a:cxn>
                    </a:cxnLst>
                    <a:rect l="0" t="0" r="r" b="b"/>
                    <a:pathLst>
                      <a:path w="57" h="32">
                        <a:moveTo>
                          <a:pt x="0" y="32"/>
                        </a:moveTo>
                        <a:lnTo>
                          <a:pt x="17" y="31"/>
                        </a:lnTo>
                        <a:lnTo>
                          <a:pt x="24" y="28"/>
                        </a:lnTo>
                        <a:lnTo>
                          <a:pt x="33" y="25"/>
                        </a:lnTo>
                        <a:lnTo>
                          <a:pt x="43" y="19"/>
                        </a:lnTo>
                        <a:lnTo>
                          <a:pt x="49" y="10"/>
                        </a:lnTo>
                        <a:lnTo>
                          <a:pt x="57" y="0"/>
                        </a:lnTo>
                      </a:path>
                    </a:pathLst>
                  </a:custGeom>
                  <a:noFill/>
                  <a:ln w="12700">
                    <a:solidFill>
                      <a:srgbClr val="000000"/>
                    </a:solidFill>
                    <a:prstDash val="solid"/>
                    <a:round/>
                    <a:headEnd/>
                    <a:tailEnd/>
                  </a:ln>
                </p:spPr>
                <p:txBody>
                  <a:bodyPr/>
                  <a:lstStyle/>
                  <a:p>
                    <a:endParaRPr lang="en-US" dirty="0"/>
                  </a:p>
                </p:txBody>
              </p:sp>
              <p:sp>
                <p:nvSpPr>
                  <p:cNvPr id="185419" name="Freeform 75"/>
                  <p:cNvSpPr>
                    <a:spLocks noChangeAspect="1"/>
                  </p:cNvSpPr>
                  <p:nvPr/>
                </p:nvSpPr>
                <p:spPr bwMode="ltGray">
                  <a:xfrm>
                    <a:off x="1947" y="869"/>
                    <a:ext cx="307" cy="282"/>
                  </a:xfrm>
                  <a:custGeom>
                    <a:avLst/>
                    <a:gdLst/>
                    <a:ahLst/>
                    <a:cxnLst>
                      <a:cxn ang="0">
                        <a:pos x="52" y="282"/>
                      </a:cxn>
                      <a:cxn ang="0">
                        <a:pos x="65" y="276"/>
                      </a:cxn>
                      <a:cxn ang="0">
                        <a:pos x="68" y="258"/>
                      </a:cxn>
                      <a:cxn ang="0">
                        <a:pos x="70" y="233"/>
                      </a:cxn>
                      <a:cxn ang="0">
                        <a:pos x="58" y="183"/>
                      </a:cxn>
                      <a:cxn ang="0">
                        <a:pos x="51" y="154"/>
                      </a:cxn>
                      <a:cxn ang="0">
                        <a:pos x="89" y="155"/>
                      </a:cxn>
                      <a:cxn ang="0">
                        <a:pos x="139" y="153"/>
                      </a:cxn>
                      <a:cxn ang="0">
                        <a:pos x="155" y="137"/>
                      </a:cxn>
                      <a:cxn ang="0">
                        <a:pos x="181" y="118"/>
                      </a:cxn>
                      <a:cxn ang="0">
                        <a:pos x="221" y="122"/>
                      </a:cxn>
                      <a:cxn ang="0">
                        <a:pos x="260" y="101"/>
                      </a:cxn>
                      <a:cxn ang="0">
                        <a:pos x="265" y="123"/>
                      </a:cxn>
                      <a:cxn ang="0">
                        <a:pos x="281" y="132"/>
                      </a:cxn>
                      <a:cxn ang="0">
                        <a:pos x="298" y="160"/>
                      </a:cxn>
                      <a:cxn ang="0">
                        <a:pos x="307" y="154"/>
                      </a:cxn>
                      <a:cxn ang="0">
                        <a:pos x="307" y="135"/>
                      </a:cxn>
                      <a:cxn ang="0">
                        <a:pos x="303" y="106"/>
                      </a:cxn>
                      <a:cxn ang="0">
                        <a:pos x="295" y="82"/>
                      </a:cxn>
                      <a:cxn ang="0">
                        <a:pos x="280" y="64"/>
                      </a:cxn>
                      <a:cxn ang="0">
                        <a:pos x="282" y="33"/>
                      </a:cxn>
                      <a:cxn ang="0">
                        <a:pos x="282" y="16"/>
                      </a:cxn>
                      <a:cxn ang="0">
                        <a:pos x="261" y="19"/>
                      </a:cxn>
                      <a:cxn ang="0">
                        <a:pos x="238" y="19"/>
                      </a:cxn>
                      <a:cxn ang="0">
                        <a:pos x="225" y="14"/>
                      </a:cxn>
                      <a:cxn ang="0">
                        <a:pos x="209" y="0"/>
                      </a:cxn>
                      <a:cxn ang="0">
                        <a:pos x="195" y="13"/>
                      </a:cxn>
                      <a:cxn ang="0">
                        <a:pos x="182" y="19"/>
                      </a:cxn>
                      <a:cxn ang="0">
                        <a:pos x="156" y="21"/>
                      </a:cxn>
                      <a:cxn ang="0">
                        <a:pos x="132" y="26"/>
                      </a:cxn>
                      <a:cxn ang="0">
                        <a:pos x="106" y="35"/>
                      </a:cxn>
                      <a:cxn ang="0">
                        <a:pos x="84" y="49"/>
                      </a:cxn>
                      <a:cxn ang="0">
                        <a:pos x="58" y="73"/>
                      </a:cxn>
                      <a:cxn ang="0">
                        <a:pos x="42" y="78"/>
                      </a:cxn>
                      <a:cxn ang="0">
                        <a:pos x="28" y="91"/>
                      </a:cxn>
                      <a:cxn ang="0">
                        <a:pos x="16" y="103"/>
                      </a:cxn>
                      <a:cxn ang="0">
                        <a:pos x="10" y="122"/>
                      </a:cxn>
                      <a:cxn ang="0">
                        <a:pos x="2" y="143"/>
                      </a:cxn>
                      <a:cxn ang="0">
                        <a:pos x="0" y="161"/>
                      </a:cxn>
                      <a:cxn ang="0">
                        <a:pos x="0" y="200"/>
                      </a:cxn>
                      <a:cxn ang="0">
                        <a:pos x="10" y="241"/>
                      </a:cxn>
                      <a:cxn ang="0">
                        <a:pos x="52" y="282"/>
                      </a:cxn>
                    </a:cxnLst>
                    <a:rect l="0" t="0" r="r" b="b"/>
                    <a:pathLst>
                      <a:path w="307" h="282">
                        <a:moveTo>
                          <a:pt x="52" y="282"/>
                        </a:moveTo>
                        <a:lnTo>
                          <a:pt x="65" y="276"/>
                        </a:lnTo>
                        <a:lnTo>
                          <a:pt x="68" y="258"/>
                        </a:lnTo>
                        <a:lnTo>
                          <a:pt x="70" y="233"/>
                        </a:lnTo>
                        <a:lnTo>
                          <a:pt x="58" y="183"/>
                        </a:lnTo>
                        <a:lnTo>
                          <a:pt x="51" y="154"/>
                        </a:lnTo>
                        <a:lnTo>
                          <a:pt x="89" y="155"/>
                        </a:lnTo>
                        <a:lnTo>
                          <a:pt x="139" y="153"/>
                        </a:lnTo>
                        <a:lnTo>
                          <a:pt x="155" y="137"/>
                        </a:lnTo>
                        <a:lnTo>
                          <a:pt x="181" y="118"/>
                        </a:lnTo>
                        <a:lnTo>
                          <a:pt x="221" y="122"/>
                        </a:lnTo>
                        <a:lnTo>
                          <a:pt x="260" y="101"/>
                        </a:lnTo>
                        <a:lnTo>
                          <a:pt x="265" y="123"/>
                        </a:lnTo>
                        <a:lnTo>
                          <a:pt x="281" y="132"/>
                        </a:lnTo>
                        <a:lnTo>
                          <a:pt x="298" y="160"/>
                        </a:lnTo>
                        <a:lnTo>
                          <a:pt x="307" y="154"/>
                        </a:lnTo>
                        <a:lnTo>
                          <a:pt x="307" y="135"/>
                        </a:lnTo>
                        <a:lnTo>
                          <a:pt x="303" y="106"/>
                        </a:lnTo>
                        <a:lnTo>
                          <a:pt x="295" y="82"/>
                        </a:lnTo>
                        <a:lnTo>
                          <a:pt x="280" y="64"/>
                        </a:lnTo>
                        <a:lnTo>
                          <a:pt x="282" y="33"/>
                        </a:lnTo>
                        <a:lnTo>
                          <a:pt x="282" y="16"/>
                        </a:lnTo>
                        <a:lnTo>
                          <a:pt x="261" y="19"/>
                        </a:lnTo>
                        <a:lnTo>
                          <a:pt x="238" y="19"/>
                        </a:lnTo>
                        <a:lnTo>
                          <a:pt x="225" y="14"/>
                        </a:lnTo>
                        <a:lnTo>
                          <a:pt x="209" y="0"/>
                        </a:lnTo>
                        <a:lnTo>
                          <a:pt x="195" y="13"/>
                        </a:lnTo>
                        <a:lnTo>
                          <a:pt x="182" y="19"/>
                        </a:lnTo>
                        <a:lnTo>
                          <a:pt x="156" y="21"/>
                        </a:lnTo>
                        <a:lnTo>
                          <a:pt x="132" y="26"/>
                        </a:lnTo>
                        <a:lnTo>
                          <a:pt x="106" y="35"/>
                        </a:lnTo>
                        <a:lnTo>
                          <a:pt x="84" y="49"/>
                        </a:lnTo>
                        <a:lnTo>
                          <a:pt x="58" y="73"/>
                        </a:lnTo>
                        <a:lnTo>
                          <a:pt x="42" y="78"/>
                        </a:lnTo>
                        <a:lnTo>
                          <a:pt x="28" y="91"/>
                        </a:lnTo>
                        <a:lnTo>
                          <a:pt x="16" y="103"/>
                        </a:lnTo>
                        <a:lnTo>
                          <a:pt x="10" y="122"/>
                        </a:lnTo>
                        <a:lnTo>
                          <a:pt x="2" y="143"/>
                        </a:lnTo>
                        <a:lnTo>
                          <a:pt x="0" y="161"/>
                        </a:lnTo>
                        <a:lnTo>
                          <a:pt x="0" y="200"/>
                        </a:lnTo>
                        <a:lnTo>
                          <a:pt x="10" y="241"/>
                        </a:lnTo>
                        <a:lnTo>
                          <a:pt x="52" y="282"/>
                        </a:lnTo>
                        <a:close/>
                      </a:path>
                    </a:pathLst>
                  </a:custGeom>
                  <a:solidFill>
                    <a:srgbClr val="C06000"/>
                  </a:solidFill>
                  <a:ln w="12700">
                    <a:solidFill>
                      <a:srgbClr val="000000"/>
                    </a:solidFill>
                    <a:prstDash val="solid"/>
                    <a:round/>
                    <a:headEnd/>
                    <a:tailEnd/>
                  </a:ln>
                </p:spPr>
                <p:txBody>
                  <a:bodyPr/>
                  <a:lstStyle/>
                  <a:p>
                    <a:endParaRPr lang="en-US" dirty="0"/>
                  </a:p>
                </p:txBody>
              </p:sp>
            </p:grpSp>
          </p:grpSp>
          <p:sp>
            <p:nvSpPr>
              <p:cNvPr id="185420" name="Freeform 76"/>
              <p:cNvSpPr>
                <a:spLocks noChangeAspect="1"/>
              </p:cNvSpPr>
              <p:nvPr/>
            </p:nvSpPr>
            <p:spPr bwMode="ltGray">
              <a:xfrm>
                <a:off x="2237" y="1327"/>
                <a:ext cx="304" cy="764"/>
              </a:xfrm>
              <a:custGeom>
                <a:avLst/>
                <a:gdLst/>
                <a:ahLst/>
                <a:cxnLst>
                  <a:cxn ang="0">
                    <a:pos x="15" y="6"/>
                  </a:cxn>
                  <a:cxn ang="0">
                    <a:pos x="34" y="0"/>
                  </a:cxn>
                  <a:cxn ang="0">
                    <a:pos x="75" y="26"/>
                  </a:cxn>
                  <a:cxn ang="0">
                    <a:pos x="75" y="71"/>
                  </a:cxn>
                  <a:cxn ang="0">
                    <a:pos x="110" y="114"/>
                  </a:cxn>
                  <a:cxn ang="0">
                    <a:pos x="144" y="160"/>
                  </a:cxn>
                  <a:cxn ang="0">
                    <a:pos x="180" y="220"/>
                  </a:cxn>
                  <a:cxn ang="0">
                    <a:pos x="208" y="276"/>
                  </a:cxn>
                  <a:cxn ang="0">
                    <a:pos x="237" y="357"/>
                  </a:cxn>
                  <a:cxn ang="0">
                    <a:pos x="261" y="428"/>
                  </a:cxn>
                  <a:cxn ang="0">
                    <a:pos x="291" y="570"/>
                  </a:cxn>
                  <a:cxn ang="0">
                    <a:pos x="304" y="658"/>
                  </a:cxn>
                  <a:cxn ang="0">
                    <a:pos x="265" y="764"/>
                  </a:cxn>
                  <a:cxn ang="0">
                    <a:pos x="189" y="679"/>
                  </a:cxn>
                  <a:cxn ang="0">
                    <a:pos x="168" y="536"/>
                  </a:cxn>
                  <a:cxn ang="0">
                    <a:pos x="152" y="449"/>
                  </a:cxn>
                  <a:cxn ang="0">
                    <a:pos x="129" y="366"/>
                  </a:cxn>
                  <a:cxn ang="0">
                    <a:pos x="103" y="306"/>
                  </a:cxn>
                  <a:cxn ang="0">
                    <a:pos x="69" y="219"/>
                  </a:cxn>
                  <a:cxn ang="0">
                    <a:pos x="49" y="156"/>
                  </a:cxn>
                  <a:cxn ang="0">
                    <a:pos x="30" y="84"/>
                  </a:cxn>
                  <a:cxn ang="0">
                    <a:pos x="0" y="66"/>
                  </a:cxn>
                  <a:cxn ang="0">
                    <a:pos x="15" y="6"/>
                  </a:cxn>
                </a:cxnLst>
                <a:rect l="0" t="0" r="r" b="b"/>
                <a:pathLst>
                  <a:path w="304" h="764">
                    <a:moveTo>
                      <a:pt x="15" y="6"/>
                    </a:moveTo>
                    <a:lnTo>
                      <a:pt x="34" y="0"/>
                    </a:lnTo>
                    <a:lnTo>
                      <a:pt x="75" y="26"/>
                    </a:lnTo>
                    <a:lnTo>
                      <a:pt x="75" y="71"/>
                    </a:lnTo>
                    <a:lnTo>
                      <a:pt x="110" y="114"/>
                    </a:lnTo>
                    <a:lnTo>
                      <a:pt x="144" y="160"/>
                    </a:lnTo>
                    <a:lnTo>
                      <a:pt x="180" y="220"/>
                    </a:lnTo>
                    <a:lnTo>
                      <a:pt x="208" y="276"/>
                    </a:lnTo>
                    <a:lnTo>
                      <a:pt x="237" y="357"/>
                    </a:lnTo>
                    <a:lnTo>
                      <a:pt x="261" y="428"/>
                    </a:lnTo>
                    <a:lnTo>
                      <a:pt x="291" y="570"/>
                    </a:lnTo>
                    <a:lnTo>
                      <a:pt x="304" y="658"/>
                    </a:lnTo>
                    <a:lnTo>
                      <a:pt x="265" y="764"/>
                    </a:lnTo>
                    <a:lnTo>
                      <a:pt x="189" y="679"/>
                    </a:lnTo>
                    <a:lnTo>
                      <a:pt x="168" y="536"/>
                    </a:lnTo>
                    <a:lnTo>
                      <a:pt x="152" y="449"/>
                    </a:lnTo>
                    <a:lnTo>
                      <a:pt x="129" y="366"/>
                    </a:lnTo>
                    <a:lnTo>
                      <a:pt x="103" y="306"/>
                    </a:lnTo>
                    <a:lnTo>
                      <a:pt x="69" y="219"/>
                    </a:lnTo>
                    <a:lnTo>
                      <a:pt x="49" y="156"/>
                    </a:lnTo>
                    <a:lnTo>
                      <a:pt x="30" y="84"/>
                    </a:lnTo>
                    <a:lnTo>
                      <a:pt x="0" y="66"/>
                    </a:lnTo>
                    <a:lnTo>
                      <a:pt x="15" y="6"/>
                    </a:lnTo>
                    <a:close/>
                  </a:path>
                </a:pathLst>
              </a:custGeom>
              <a:solidFill>
                <a:srgbClr val="FF0000"/>
              </a:solidFill>
              <a:ln w="12700">
                <a:solidFill>
                  <a:srgbClr val="000000"/>
                </a:solidFill>
                <a:prstDash val="solid"/>
                <a:round/>
                <a:headEnd/>
                <a:tailEnd/>
              </a:ln>
            </p:spPr>
            <p:txBody>
              <a:bodyPr/>
              <a:lstStyle/>
              <a:p>
                <a:endParaRPr lang="en-US" dirty="0"/>
              </a:p>
            </p:txBody>
          </p:sp>
        </p:grpSp>
        <p:sp>
          <p:nvSpPr>
            <p:cNvPr id="185422" name="AutoShape 78" descr="Granite"/>
            <p:cNvSpPr>
              <a:spLocks noChangeArrowheads="1"/>
            </p:cNvSpPr>
            <p:nvPr/>
          </p:nvSpPr>
          <p:spPr bwMode="ltGray">
            <a:xfrm flipV="1">
              <a:off x="1000125" y="4086225"/>
              <a:ext cx="573088" cy="306388"/>
            </a:xfrm>
            <a:custGeom>
              <a:avLst/>
              <a:gdLst>
                <a:gd name="G0" fmla="+- 3040 0 0"/>
                <a:gd name="G1" fmla="+- 21600 0 3040"/>
                <a:gd name="G2" fmla="*/ 3040 1 2"/>
                <a:gd name="G3" fmla="+- 21600 0 G2"/>
                <a:gd name="G4" fmla="+/ 3040 21600 2"/>
                <a:gd name="G5" fmla="+/ G1 0 2"/>
                <a:gd name="G6" fmla="*/ 21600 21600 3040"/>
                <a:gd name="G7" fmla="*/ G6 1 2"/>
                <a:gd name="G8" fmla="+- 21600 0 G7"/>
                <a:gd name="G9" fmla="*/ 21600 1 2"/>
                <a:gd name="G10" fmla="+- 3040 0 G9"/>
                <a:gd name="G11" fmla="?: G10 G8 0"/>
                <a:gd name="G12" fmla="?: G10 G7 21600"/>
                <a:gd name="T0" fmla="*/ 20080 w 21600"/>
                <a:gd name="T1" fmla="*/ 10800 h 21600"/>
                <a:gd name="T2" fmla="*/ 10800 w 21600"/>
                <a:gd name="T3" fmla="*/ 21600 h 21600"/>
                <a:gd name="T4" fmla="*/ 1520 w 21600"/>
                <a:gd name="T5" fmla="*/ 10800 h 21600"/>
                <a:gd name="T6" fmla="*/ 10800 w 21600"/>
                <a:gd name="T7" fmla="*/ 0 h 21600"/>
                <a:gd name="T8" fmla="*/ 3320 w 21600"/>
                <a:gd name="T9" fmla="*/ 3320 h 21600"/>
                <a:gd name="T10" fmla="*/ 18280 w 21600"/>
                <a:gd name="T11" fmla="*/ 18280 h 21600"/>
              </a:gdLst>
              <a:ahLst/>
              <a:cxnLst>
                <a:cxn ang="0">
                  <a:pos x="T0" y="T1"/>
                </a:cxn>
                <a:cxn ang="0">
                  <a:pos x="T2" y="T3"/>
                </a:cxn>
                <a:cxn ang="0">
                  <a:pos x="T4" y="T5"/>
                </a:cxn>
                <a:cxn ang="0">
                  <a:pos x="T6" y="T7"/>
                </a:cxn>
              </a:cxnLst>
              <a:rect l="T8" t="T9" r="T10" b="T11"/>
              <a:pathLst>
                <a:path w="21600" h="21600">
                  <a:moveTo>
                    <a:pt x="0" y="0"/>
                  </a:moveTo>
                  <a:lnTo>
                    <a:pt x="3040" y="21600"/>
                  </a:lnTo>
                  <a:lnTo>
                    <a:pt x="18560" y="21600"/>
                  </a:lnTo>
                  <a:lnTo>
                    <a:pt x="21600" y="0"/>
                  </a:lnTo>
                  <a:close/>
                </a:path>
              </a:pathLst>
            </a:custGeom>
            <a:blipFill dpi="0" rotWithShape="0">
              <a:blip r:embed="rId3" cstate="print"/>
              <a:srcRect/>
              <a:tile tx="0" ty="0" sx="100000" sy="100000" flip="none" algn="tl"/>
            </a:blipFill>
            <a:ln w="9525">
              <a:solidFill>
                <a:schemeClr val="tx1"/>
              </a:solidFill>
              <a:miter lim="800000"/>
              <a:headEnd/>
              <a:tailEnd/>
            </a:ln>
            <a:effectLst/>
          </p:spPr>
          <p:txBody>
            <a:bodyPr rot="10800000" lIns="0" tIns="0" rIns="0" bIns="0" anchor="ctr"/>
            <a:lstStyle/>
            <a:p>
              <a:pPr>
                <a:lnSpc>
                  <a:spcPct val="100000"/>
                </a:lnSpc>
              </a:pPr>
              <a:endParaRPr lang="en-US" sz="1400" dirty="0">
                <a:solidFill>
                  <a:schemeClr val="bg1"/>
                </a:solidFill>
                <a:latin typeface="Times New Roman" pitchFamily="18" charset="0"/>
              </a:endParaRPr>
            </a:p>
          </p:txBody>
        </p:sp>
        <p:grpSp>
          <p:nvGrpSpPr>
            <p:cNvPr id="185423" name="Group 79"/>
            <p:cNvGrpSpPr>
              <a:grpSpLocks/>
            </p:cNvGrpSpPr>
            <p:nvPr/>
          </p:nvGrpSpPr>
          <p:grpSpPr bwMode="auto">
            <a:xfrm>
              <a:off x="7264400" y="5057775"/>
              <a:ext cx="681038" cy="395288"/>
              <a:chOff x="4896" y="2160"/>
              <a:chExt cx="450" cy="262"/>
            </a:xfrm>
          </p:grpSpPr>
          <p:sp>
            <p:nvSpPr>
              <p:cNvPr id="185424" name="Freeform 80"/>
              <p:cNvSpPr>
                <a:spLocks/>
              </p:cNvSpPr>
              <p:nvPr/>
            </p:nvSpPr>
            <p:spPr bwMode="ltGray">
              <a:xfrm>
                <a:off x="5123" y="2326"/>
                <a:ext cx="223" cy="96"/>
              </a:xfrm>
              <a:custGeom>
                <a:avLst/>
                <a:gdLst/>
                <a:ahLst/>
                <a:cxnLst>
                  <a:cxn ang="0">
                    <a:pos x="0" y="64"/>
                  </a:cxn>
                  <a:cxn ang="0">
                    <a:pos x="32" y="64"/>
                  </a:cxn>
                  <a:cxn ang="0">
                    <a:pos x="64" y="64"/>
                  </a:cxn>
                  <a:cxn ang="0">
                    <a:pos x="85" y="74"/>
                  </a:cxn>
                  <a:cxn ang="0">
                    <a:pos x="128" y="74"/>
                  </a:cxn>
                  <a:cxn ang="0">
                    <a:pos x="181" y="96"/>
                  </a:cxn>
                  <a:cxn ang="0">
                    <a:pos x="191" y="85"/>
                  </a:cxn>
                  <a:cxn ang="0">
                    <a:pos x="213" y="74"/>
                  </a:cxn>
                  <a:cxn ang="0">
                    <a:pos x="223" y="74"/>
                  </a:cxn>
                  <a:cxn ang="0">
                    <a:pos x="223" y="53"/>
                  </a:cxn>
                  <a:cxn ang="0">
                    <a:pos x="223" y="32"/>
                  </a:cxn>
                  <a:cxn ang="0">
                    <a:pos x="213" y="21"/>
                  </a:cxn>
                  <a:cxn ang="0">
                    <a:pos x="202" y="0"/>
                  </a:cxn>
                </a:cxnLst>
                <a:rect l="0" t="0" r="r" b="b"/>
                <a:pathLst>
                  <a:path w="223" h="96">
                    <a:moveTo>
                      <a:pt x="0" y="64"/>
                    </a:moveTo>
                    <a:lnTo>
                      <a:pt x="32" y="64"/>
                    </a:lnTo>
                    <a:lnTo>
                      <a:pt x="64" y="64"/>
                    </a:lnTo>
                    <a:lnTo>
                      <a:pt x="85" y="74"/>
                    </a:lnTo>
                    <a:lnTo>
                      <a:pt x="128" y="74"/>
                    </a:lnTo>
                    <a:lnTo>
                      <a:pt x="181" y="96"/>
                    </a:lnTo>
                    <a:lnTo>
                      <a:pt x="191" y="85"/>
                    </a:lnTo>
                    <a:lnTo>
                      <a:pt x="213" y="74"/>
                    </a:lnTo>
                    <a:lnTo>
                      <a:pt x="223" y="74"/>
                    </a:lnTo>
                    <a:lnTo>
                      <a:pt x="223" y="53"/>
                    </a:lnTo>
                    <a:lnTo>
                      <a:pt x="223" y="32"/>
                    </a:lnTo>
                    <a:lnTo>
                      <a:pt x="213" y="21"/>
                    </a:lnTo>
                    <a:lnTo>
                      <a:pt x="202" y="0"/>
                    </a:lnTo>
                  </a:path>
                </a:pathLst>
              </a:custGeom>
              <a:noFill/>
              <a:ln w="17463">
                <a:solidFill>
                  <a:srgbClr val="FFFFFF"/>
                </a:solidFill>
                <a:prstDash val="solid"/>
                <a:round/>
                <a:headEnd/>
                <a:tailEnd/>
              </a:ln>
            </p:spPr>
            <p:txBody>
              <a:bodyPr/>
              <a:lstStyle/>
              <a:p>
                <a:endParaRPr lang="en-US" dirty="0"/>
              </a:p>
            </p:txBody>
          </p:sp>
          <p:grpSp>
            <p:nvGrpSpPr>
              <p:cNvPr id="185425" name="Group 81"/>
              <p:cNvGrpSpPr>
                <a:grpSpLocks/>
              </p:cNvGrpSpPr>
              <p:nvPr/>
            </p:nvGrpSpPr>
            <p:grpSpPr bwMode="auto">
              <a:xfrm>
                <a:off x="4896" y="2160"/>
                <a:ext cx="372" cy="201"/>
                <a:chOff x="4493" y="3332"/>
                <a:chExt cx="372" cy="201"/>
              </a:xfrm>
            </p:grpSpPr>
            <p:grpSp>
              <p:nvGrpSpPr>
                <p:cNvPr id="185426" name="Group 82"/>
                <p:cNvGrpSpPr>
                  <a:grpSpLocks/>
                </p:cNvGrpSpPr>
                <p:nvPr/>
              </p:nvGrpSpPr>
              <p:grpSpPr bwMode="auto">
                <a:xfrm>
                  <a:off x="4493" y="3332"/>
                  <a:ext cx="372" cy="201"/>
                  <a:chOff x="4493" y="3332"/>
                  <a:chExt cx="372" cy="201"/>
                </a:xfrm>
              </p:grpSpPr>
              <p:sp>
                <p:nvSpPr>
                  <p:cNvPr id="185427" name="Freeform 83"/>
                  <p:cNvSpPr>
                    <a:spLocks/>
                  </p:cNvSpPr>
                  <p:nvPr/>
                </p:nvSpPr>
                <p:spPr bwMode="ltGray">
                  <a:xfrm>
                    <a:off x="4493" y="3385"/>
                    <a:ext cx="53" cy="63"/>
                  </a:xfrm>
                  <a:custGeom>
                    <a:avLst/>
                    <a:gdLst/>
                    <a:ahLst/>
                    <a:cxnLst>
                      <a:cxn ang="0">
                        <a:pos x="11" y="0"/>
                      </a:cxn>
                      <a:cxn ang="0">
                        <a:pos x="0" y="42"/>
                      </a:cxn>
                      <a:cxn ang="0">
                        <a:pos x="11" y="42"/>
                      </a:cxn>
                      <a:cxn ang="0">
                        <a:pos x="11" y="63"/>
                      </a:cxn>
                      <a:cxn ang="0">
                        <a:pos x="53" y="53"/>
                      </a:cxn>
                      <a:cxn ang="0">
                        <a:pos x="11" y="0"/>
                      </a:cxn>
                    </a:cxnLst>
                    <a:rect l="0" t="0" r="r" b="b"/>
                    <a:pathLst>
                      <a:path w="53" h="63">
                        <a:moveTo>
                          <a:pt x="11" y="0"/>
                        </a:moveTo>
                        <a:lnTo>
                          <a:pt x="0" y="42"/>
                        </a:lnTo>
                        <a:lnTo>
                          <a:pt x="11" y="42"/>
                        </a:lnTo>
                        <a:lnTo>
                          <a:pt x="11" y="63"/>
                        </a:lnTo>
                        <a:lnTo>
                          <a:pt x="53" y="53"/>
                        </a:lnTo>
                        <a:lnTo>
                          <a:pt x="11" y="0"/>
                        </a:lnTo>
                        <a:close/>
                      </a:path>
                    </a:pathLst>
                  </a:custGeom>
                  <a:solidFill>
                    <a:srgbClr val="FFFFFF"/>
                  </a:solidFill>
                  <a:ln w="17463">
                    <a:solidFill>
                      <a:srgbClr val="000000"/>
                    </a:solidFill>
                    <a:prstDash val="solid"/>
                    <a:round/>
                    <a:headEnd/>
                    <a:tailEnd/>
                  </a:ln>
                </p:spPr>
                <p:txBody>
                  <a:bodyPr/>
                  <a:lstStyle/>
                  <a:p>
                    <a:endParaRPr lang="en-US" dirty="0"/>
                  </a:p>
                </p:txBody>
              </p:sp>
              <p:sp>
                <p:nvSpPr>
                  <p:cNvPr id="185428" name="Freeform 84"/>
                  <p:cNvSpPr>
                    <a:spLocks/>
                  </p:cNvSpPr>
                  <p:nvPr/>
                </p:nvSpPr>
                <p:spPr bwMode="ltGray">
                  <a:xfrm>
                    <a:off x="4493" y="3332"/>
                    <a:ext cx="372" cy="201"/>
                  </a:xfrm>
                  <a:custGeom>
                    <a:avLst/>
                    <a:gdLst/>
                    <a:ahLst/>
                    <a:cxnLst>
                      <a:cxn ang="0">
                        <a:pos x="255" y="201"/>
                      </a:cxn>
                      <a:cxn ang="0">
                        <a:pos x="234" y="191"/>
                      </a:cxn>
                      <a:cxn ang="0">
                        <a:pos x="212" y="180"/>
                      </a:cxn>
                      <a:cxn ang="0">
                        <a:pos x="181" y="169"/>
                      </a:cxn>
                      <a:cxn ang="0">
                        <a:pos x="138" y="159"/>
                      </a:cxn>
                      <a:cxn ang="0">
                        <a:pos x="117" y="159"/>
                      </a:cxn>
                      <a:cxn ang="0">
                        <a:pos x="85" y="148"/>
                      </a:cxn>
                      <a:cxn ang="0">
                        <a:pos x="64" y="127"/>
                      </a:cxn>
                      <a:cxn ang="0">
                        <a:pos x="42" y="106"/>
                      </a:cxn>
                      <a:cxn ang="0">
                        <a:pos x="32" y="95"/>
                      </a:cxn>
                      <a:cxn ang="0">
                        <a:pos x="21" y="85"/>
                      </a:cxn>
                      <a:cxn ang="0">
                        <a:pos x="11" y="74"/>
                      </a:cxn>
                      <a:cxn ang="0">
                        <a:pos x="0" y="63"/>
                      </a:cxn>
                      <a:cxn ang="0">
                        <a:pos x="0" y="42"/>
                      </a:cxn>
                      <a:cxn ang="0">
                        <a:pos x="0" y="21"/>
                      </a:cxn>
                      <a:cxn ang="0">
                        <a:pos x="11" y="10"/>
                      </a:cxn>
                      <a:cxn ang="0">
                        <a:pos x="32" y="0"/>
                      </a:cxn>
                      <a:cxn ang="0">
                        <a:pos x="64" y="10"/>
                      </a:cxn>
                      <a:cxn ang="0">
                        <a:pos x="85" y="21"/>
                      </a:cxn>
                      <a:cxn ang="0">
                        <a:pos x="96" y="31"/>
                      </a:cxn>
                      <a:cxn ang="0">
                        <a:pos x="117" y="53"/>
                      </a:cxn>
                      <a:cxn ang="0">
                        <a:pos x="138" y="63"/>
                      </a:cxn>
                      <a:cxn ang="0">
                        <a:pos x="149" y="74"/>
                      </a:cxn>
                      <a:cxn ang="0">
                        <a:pos x="181" y="85"/>
                      </a:cxn>
                      <a:cxn ang="0">
                        <a:pos x="202" y="85"/>
                      </a:cxn>
                      <a:cxn ang="0">
                        <a:pos x="223" y="95"/>
                      </a:cxn>
                      <a:cxn ang="0">
                        <a:pos x="255" y="95"/>
                      </a:cxn>
                      <a:cxn ang="0">
                        <a:pos x="255" y="85"/>
                      </a:cxn>
                      <a:cxn ang="0">
                        <a:pos x="265" y="85"/>
                      </a:cxn>
                      <a:cxn ang="0">
                        <a:pos x="276" y="85"/>
                      </a:cxn>
                      <a:cxn ang="0">
                        <a:pos x="297" y="85"/>
                      </a:cxn>
                      <a:cxn ang="0">
                        <a:pos x="308" y="95"/>
                      </a:cxn>
                      <a:cxn ang="0">
                        <a:pos x="319" y="106"/>
                      </a:cxn>
                      <a:cxn ang="0">
                        <a:pos x="329" y="127"/>
                      </a:cxn>
                      <a:cxn ang="0">
                        <a:pos x="329" y="148"/>
                      </a:cxn>
                      <a:cxn ang="0">
                        <a:pos x="350" y="159"/>
                      </a:cxn>
                      <a:cxn ang="0">
                        <a:pos x="361" y="159"/>
                      </a:cxn>
                      <a:cxn ang="0">
                        <a:pos x="372" y="180"/>
                      </a:cxn>
                      <a:cxn ang="0">
                        <a:pos x="372" y="191"/>
                      </a:cxn>
                      <a:cxn ang="0">
                        <a:pos x="372" y="201"/>
                      </a:cxn>
                      <a:cxn ang="0">
                        <a:pos x="361" y="201"/>
                      </a:cxn>
                      <a:cxn ang="0">
                        <a:pos x="350" y="191"/>
                      </a:cxn>
                      <a:cxn ang="0">
                        <a:pos x="329" y="191"/>
                      </a:cxn>
                      <a:cxn ang="0">
                        <a:pos x="319" y="201"/>
                      </a:cxn>
                      <a:cxn ang="0">
                        <a:pos x="297" y="201"/>
                      </a:cxn>
                      <a:cxn ang="0">
                        <a:pos x="255" y="201"/>
                      </a:cxn>
                    </a:cxnLst>
                    <a:rect l="0" t="0" r="r" b="b"/>
                    <a:pathLst>
                      <a:path w="372" h="201">
                        <a:moveTo>
                          <a:pt x="255" y="201"/>
                        </a:moveTo>
                        <a:lnTo>
                          <a:pt x="234" y="191"/>
                        </a:lnTo>
                        <a:lnTo>
                          <a:pt x="212" y="180"/>
                        </a:lnTo>
                        <a:lnTo>
                          <a:pt x="181" y="169"/>
                        </a:lnTo>
                        <a:lnTo>
                          <a:pt x="138" y="159"/>
                        </a:lnTo>
                        <a:lnTo>
                          <a:pt x="117" y="159"/>
                        </a:lnTo>
                        <a:lnTo>
                          <a:pt x="85" y="148"/>
                        </a:lnTo>
                        <a:lnTo>
                          <a:pt x="64" y="127"/>
                        </a:lnTo>
                        <a:lnTo>
                          <a:pt x="42" y="106"/>
                        </a:lnTo>
                        <a:lnTo>
                          <a:pt x="32" y="95"/>
                        </a:lnTo>
                        <a:lnTo>
                          <a:pt x="21" y="85"/>
                        </a:lnTo>
                        <a:lnTo>
                          <a:pt x="11" y="74"/>
                        </a:lnTo>
                        <a:lnTo>
                          <a:pt x="0" y="63"/>
                        </a:lnTo>
                        <a:lnTo>
                          <a:pt x="0" y="42"/>
                        </a:lnTo>
                        <a:lnTo>
                          <a:pt x="0" y="21"/>
                        </a:lnTo>
                        <a:lnTo>
                          <a:pt x="11" y="10"/>
                        </a:lnTo>
                        <a:lnTo>
                          <a:pt x="32" y="0"/>
                        </a:lnTo>
                        <a:lnTo>
                          <a:pt x="64" y="10"/>
                        </a:lnTo>
                        <a:lnTo>
                          <a:pt x="85" y="21"/>
                        </a:lnTo>
                        <a:lnTo>
                          <a:pt x="96" y="31"/>
                        </a:lnTo>
                        <a:lnTo>
                          <a:pt x="117" y="53"/>
                        </a:lnTo>
                        <a:lnTo>
                          <a:pt x="138" y="63"/>
                        </a:lnTo>
                        <a:lnTo>
                          <a:pt x="149" y="74"/>
                        </a:lnTo>
                        <a:lnTo>
                          <a:pt x="181" y="85"/>
                        </a:lnTo>
                        <a:lnTo>
                          <a:pt x="202" y="85"/>
                        </a:lnTo>
                        <a:lnTo>
                          <a:pt x="223" y="95"/>
                        </a:lnTo>
                        <a:lnTo>
                          <a:pt x="255" y="95"/>
                        </a:lnTo>
                        <a:lnTo>
                          <a:pt x="255" y="85"/>
                        </a:lnTo>
                        <a:lnTo>
                          <a:pt x="265" y="85"/>
                        </a:lnTo>
                        <a:lnTo>
                          <a:pt x="276" y="85"/>
                        </a:lnTo>
                        <a:lnTo>
                          <a:pt x="297" y="85"/>
                        </a:lnTo>
                        <a:lnTo>
                          <a:pt x="308" y="95"/>
                        </a:lnTo>
                        <a:lnTo>
                          <a:pt x="319" y="106"/>
                        </a:lnTo>
                        <a:lnTo>
                          <a:pt x="329" y="127"/>
                        </a:lnTo>
                        <a:lnTo>
                          <a:pt x="329" y="148"/>
                        </a:lnTo>
                        <a:lnTo>
                          <a:pt x="350" y="159"/>
                        </a:lnTo>
                        <a:lnTo>
                          <a:pt x="361" y="159"/>
                        </a:lnTo>
                        <a:lnTo>
                          <a:pt x="372" y="180"/>
                        </a:lnTo>
                        <a:lnTo>
                          <a:pt x="372" y="191"/>
                        </a:lnTo>
                        <a:lnTo>
                          <a:pt x="372" y="201"/>
                        </a:lnTo>
                        <a:lnTo>
                          <a:pt x="361" y="201"/>
                        </a:lnTo>
                        <a:lnTo>
                          <a:pt x="350" y="191"/>
                        </a:lnTo>
                        <a:lnTo>
                          <a:pt x="329" y="191"/>
                        </a:lnTo>
                        <a:lnTo>
                          <a:pt x="319" y="201"/>
                        </a:lnTo>
                        <a:lnTo>
                          <a:pt x="297" y="201"/>
                        </a:lnTo>
                        <a:lnTo>
                          <a:pt x="255" y="201"/>
                        </a:lnTo>
                        <a:close/>
                      </a:path>
                    </a:pathLst>
                  </a:custGeom>
                  <a:solidFill>
                    <a:srgbClr val="00FF00"/>
                  </a:solidFill>
                  <a:ln w="17463">
                    <a:solidFill>
                      <a:srgbClr val="000000"/>
                    </a:solidFill>
                    <a:prstDash val="solid"/>
                    <a:round/>
                    <a:headEnd/>
                    <a:tailEnd/>
                  </a:ln>
                </p:spPr>
                <p:txBody>
                  <a:bodyPr/>
                  <a:lstStyle/>
                  <a:p>
                    <a:endParaRPr lang="en-US" dirty="0"/>
                  </a:p>
                </p:txBody>
              </p:sp>
            </p:grpSp>
            <p:grpSp>
              <p:nvGrpSpPr>
                <p:cNvPr id="185429" name="Group 85"/>
                <p:cNvGrpSpPr>
                  <a:grpSpLocks/>
                </p:cNvGrpSpPr>
                <p:nvPr/>
              </p:nvGrpSpPr>
              <p:grpSpPr bwMode="auto">
                <a:xfrm>
                  <a:off x="4546" y="3363"/>
                  <a:ext cx="234" cy="117"/>
                  <a:chOff x="4546" y="3363"/>
                  <a:chExt cx="234" cy="117"/>
                </a:xfrm>
              </p:grpSpPr>
              <p:sp>
                <p:nvSpPr>
                  <p:cNvPr id="185430" name="Freeform 86"/>
                  <p:cNvSpPr>
                    <a:spLocks/>
                  </p:cNvSpPr>
                  <p:nvPr/>
                </p:nvSpPr>
                <p:spPr bwMode="ltGray">
                  <a:xfrm>
                    <a:off x="4716" y="3427"/>
                    <a:ext cx="64" cy="53"/>
                  </a:xfrm>
                  <a:custGeom>
                    <a:avLst/>
                    <a:gdLst/>
                    <a:ahLst/>
                    <a:cxnLst>
                      <a:cxn ang="0">
                        <a:pos x="0" y="21"/>
                      </a:cxn>
                      <a:cxn ang="0">
                        <a:pos x="0" y="11"/>
                      </a:cxn>
                      <a:cxn ang="0">
                        <a:pos x="11" y="11"/>
                      </a:cxn>
                      <a:cxn ang="0">
                        <a:pos x="21" y="0"/>
                      </a:cxn>
                      <a:cxn ang="0">
                        <a:pos x="32" y="0"/>
                      </a:cxn>
                      <a:cxn ang="0">
                        <a:pos x="42" y="11"/>
                      </a:cxn>
                      <a:cxn ang="0">
                        <a:pos x="53" y="11"/>
                      </a:cxn>
                      <a:cxn ang="0">
                        <a:pos x="53" y="21"/>
                      </a:cxn>
                      <a:cxn ang="0">
                        <a:pos x="64" y="32"/>
                      </a:cxn>
                      <a:cxn ang="0">
                        <a:pos x="64" y="53"/>
                      </a:cxn>
                    </a:cxnLst>
                    <a:rect l="0" t="0" r="r" b="b"/>
                    <a:pathLst>
                      <a:path w="64" h="53">
                        <a:moveTo>
                          <a:pt x="0" y="21"/>
                        </a:moveTo>
                        <a:lnTo>
                          <a:pt x="0" y="11"/>
                        </a:lnTo>
                        <a:lnTo>
                          <a:pt x="11" y="11"/>
                        </a:lnTo>
                        <a:lnTo>
                          <a:pt x="21" y="0"/>
                        </a:lnTo>
                        <a:lnTo>
                          <a:pt x="32" y="0"/>
                        </a:lnTo>
                        <a:lnTo>
                          <a:pt x="42" y="11"/>
                        </a:lnTo>
                        <a:lnTo>
                          <a:pt x="53" y="11"/>
                        </a:lnTo>
                        <a:lnTo>
                          <a:pt x="53" y="21"/>
                        </a:lnTo>
                        <a:lnTo>
                          <a:pt x="64" y="32"/>
                        </a:lnTo>
                        <a:lnTo>
                          <a:pt x="64" y="53"/>
                        </a:lnTo>
                      </a:path>
                    </a:pathLst>
                  </a:custGeom>
                  <a:noFill/>
                  <a:ln w="17463">
                    <a:solidFill>
                      <a:srgbClr val="000000"/>
                    </a:solidFill>
                    <a:prstDash val="solid"/>
                    <a:round/>
                    <a:headEnd/>
                    <a:tailEnd/>
                  </a:ln>
                </p:spPr>
                <p:txBody>
                  <a:bodyPr/>
                  <a:lstStyle/>
                  <a:p>
                    <a:endParaRPr lang="en-US" dirty="0"/>
                  </a:p>
                </p:txBody>
              </p:sp>
              <p:sp>
                <p:nvSpPr>
                  <p:cNvPr id="185431" name="Freeform 87"/>
                  <p:cNvSpPr>
                    <a:spLocks/>
                  </p:cNvSpPr>
                  <p:nvPr/>
                </p:nvSpPr>
                <p:spPr bwMode="ltGray">
                  <a:xfrm>
                    <a:off x="4546" y="3363"/>
                    <a:ext cx="53" cy="22"/>
                  </a:xfrm>
                  <a:custGeom>
                    <a:avLst/>
                    <a:gdLst/>
                    <a:ahLst/>
                    <a:cxnLst>
                      <a:cxn ang="0">
                        <a:pos x="0" y="0"/>
                      </a:cxn>
                      <a:cxn ang="0">
                        <a:pos x="21" y="11"/>
                      </a:cxn>
                      <a:cxn ang="0">
                        <a:pos x="32" y="11"/>
                      </a:cxn>
                      <a:cxn ang="0">
                        <a:pos x="43" y="11"/>
                      </a:cxn>
                      <a:cxn ang="0">
                        <a:pos x="53" y="22"/>
                      </a:cxn>
                    </a:cxnLst>
                    <a:rect l="0" t="0" r="r" b="b"/>
                    <a:pathLst>
                      <a:path w="53" h="22">
                        <a:moveTo>
                          <a:pt x="0" y="0"/>
                        </a:moveTo>
                        <a:lnTo>
                          <a:pt x="21" y="11"/>
                        </a:lnTo>
                        <a:lnTo>
                          <a:pt x="32" y="11"/>
                        </a:lnTo>
                        <a:lnTo>
                          <a:pt x="43" y="11"/>
                        </a:lnTo>
                        <a:lnTo>
                          <a:pt x="53" y="22"/>
                        </a:lnTo>
                      </a:path>
                    </a:pathLst>
                  </a:custGeom>
                  <a:noFill/>
                  <a:ln w="17463">
                    <a:solidFill>
                      <a:srgbClr val="000000"/>
                    </a:solidFill>
                    <a:prstDash val="solid"/>
                    <a:round/>
                    <a:headEnd/>
                    <a:tailEnd/>
                  </a:ln>
                </p:spPr>
                <p:txBody>
                  <a:bodyPr/>
                  <a:lstStyle/>
                  <a:p>
                    <a:endParaRPr lang="en-US" dirty="0"/>
                  </a:p>
                </p:txBody>
              </p:sp>
            </p:grpSp>
          </p:grpSp>
        </p:grpSp>
        <p:grpSp>
          <p:nvGrpSpPr>
            <p:cNvPr id="185432" name="Group 88"/>
            <p:cNvGrpSpPr>
              <a:grpSpLocks/>
            </p:cNvGrpSpPr>
            <p:nvPr/>
          </p:nvGrpSpPr>
          <p:grpSpPr bwMode="auto">
            <a:xfrm>
              <a:off x="5522913" y="5564188"/>
              <a:ext cx="942975" cy="627062"/>
              <a:chOff x="4080" y="2640"/>
              <a:chExt cx="624" cy="416"/>
            </a:xfrm>
          </p:grpSpPr>
          <p:sp>
            <p:nvSpPr>
              <p:cNvPr id="185433" name="Freeform 89"/>
              <p:cNvSpPr>
                <a:spLocks/>
              </p:cNvSpPr>
              <p:nvPr/>
            </p:nvSpPr>
            <p:spPr bwMode="ltGray">
              <a:xfrm>
                <a:off x="4182" y="2780"/>
                <a:ext cx="446" cy="276"/>
              </a:xfrm>
              <a:custGeom>
                <a:avLst/>
                <a:gdLst/>
                <a:ahLst/>
                <a:cxnLst>
                  <a:cxn ang="0">
                    <a:pos x="0" y="0"/>
                  </a:cxn>
                  <a:cxn ang="0">
                    <a:pos x="64" y="32"/>
                  </a:cxn>
                  <a:cxn ang="0">
                    <a:pos x="96" y="53"/>
                  </a:cxn>
                  <a:cxn ang="0">
                    <a:pos x="127" y="64"/>
                  </a:cxn>
                  <a:cxn ang="0">
                    <a:pos x="159" y="85"/>
                  </a:cxn>
                  <a:cxn ang="0">
                    <a:pos x="191" y="117"/>
                  </a:cxn>
                  <a:cxn ang="0">
                    <a:pos x="234" y="159"/>
                  </a:cxn>
                  <a:cxn ang="0">
                    <a:pos x="287" y="170"/>
                  </a:cxn>
                  <a:cxn ang="0">
                    <a:pos x="329" y="180"/>
                  </a:cxn>
                  <a:cxn ang="0">
                    <a:pos x="372" y="223"/>
                  </a:cxn>
                  <a:cxn ang="0">
                    <a:pos x="446" y="276"/>
                  </a:cxn>
                </a:cxnLst>
                <a:rect l="0" t="0" r="r" b="b"/>
                <a:pathLst>
                  <a:path w="446" h="276">
                    <a:moveTo>
                      <a:pt x="0" y="0"/>
                    </a:moveTo>
                    <a:lnTo>
                      <a:pt x="64" y="32"/>
                    </a:lnTo>
                    <a:lnTo>
                      <a:pt x="96" y="53"/>
                    </a:lnTo>
                    <a:lnTo>
                      <a:pt x="127" y="64"/>
                    </a:lnTo>
                    <a:lnTo>
                      <a:pt x="159" y="85"/>
                    </a:lnTo>
                    <a:lnTo>
                      <a:pt x="191" y="117"/>
                    </a:lnTo>
                    <a:lnTo>
                      <a:pt x="234" y="159"/>
                    </a:lnTo>
                    <a:lnTo>
                      <a:pt x="287" y="170"/>
                    </a:lnTo>
                    <a:lnTo>
                      <a:pt x="329" y="180"/>
                    </a:lnTo>
                    <a:lnTo>
                      <a:pt x="372" y="223"/>
                    </a:lnTo>
                    <a:lnTo>
                      <a:pt x="446" y="276"/>
                    </a:lnTo>
                  </a:path>
                </a:pathLst>
              </a:custGeom>
              <a:noFill/>
              <a:ln w="17463">
                <a:solidFill>
                  <a:srgbClr val="FFFFFF"/>
                </a:solidFill>
                <a:prstDash val="solid"/>
                <a:round/>
                <a:headEnd/>
                <a:tailEnd/>
              </a:ln>
            </p:spPr>
            <p:txBody>
              <a:bodyPr/>
              <a:lstStyle/>
              <a:p>
                <a:endParaRPr lang="en-US" dirty="0"/>
              </a:p>
            </p:txBody>
          </p:sp>
          <p:sp>
            <p:nvSpPr>
              <p:cNvPr id="185434" name="Freeform 90"/>
              <p:cNvSpPr>
                <a:spLocks/>
              </p:cNvSpPr>
              <p:nvPr/>
            </p:nvSpPr>
            <p:spPr bwMode="ltGray">
              <a:xfrm>
                <a:off x="4236" y="2760"/>
                <a:ext cx="468" cy="73"/>
              </a:xfrm>
              <a:custGeom>
                <a:avLst/>
                <a:gdLst/>
                <a:ahLst/>
                <a:cxnLst>
                  <a:cxn ang="0">
                    <a:pos x="0" y="0"/>
                  </a:cxn>
                  <a:cxn ang="0">
                    <a:pos x="180" y="36"/>
                  </a:cxn>
                  <a:cxn ang="0">
                    <a:pos x="468" y="48"/>
                  </a:cxn>
                </a:cxnLst>
                <a:rect l="0" t="0" r="r" b="b"/>
                <a:pathLst>
                  <a:path w="468" h="73">
                    <a:moveTo>
                      <a:pt x="0" y="0"/>
                    </a:moveTo>
                    <a:cubicBezTo>
                      <a:pt x="106" y="35"/>
                      <a:pt x="47" y="21"/>
                      <a:pt x="180" y="36"/>
                    </a:cubicBezTo>
                    <a:cubicBezTo>
                      <a:pt x="291" y="73"/>
                      <a:pt x="350" y="48"/>
                      <a:pt x="468" y="48"/>
                    </a:cubicBezTo>
                  </a:path>
                </a:pathLst>
              </a:custGeom>
              <a:noFill/>
              <a:ln w="9525">
                <a:solidFill>
                  <a:schemeClr val="bg1"/>
                </a:solidFill>
                <a:round/>
                <a:headEnd/>
                <a:tailEnd/>
              </a:ln>
              <a:effectLst/>
            </p:spPr>
            <p:txBody>
              <a:bodyPr wrap="none" anchor="ctr"/>
              <a:lstStyle/>
              <a:p>
                <a:endParaRPr lang="en-US" dirty="0"/>
              </a:p>
            </p:txBody>
          </p:sp>
          <p:sp>
            <p:nvSpPr>
              <p:cNvPr id="185435" name="Freeform 91"/>
              <p:cNvSpPr>
                <a:spLocks/>
              </p:cNvSpPr>
              <p:nvPr/>
            </p:nvSpPr>
            <p:spPr bwMode="ltGray">
              <a:xfrm>
                <a:off x="4260" y="2732"/>
                <a:ext cx="300" cy="16"/>
              </a:xfrm>
              <a:custGeom>
                <a:avLst/>
                <a:gdLst/>
                <a:ahLst/>
                <a:cxnLst>
                  <a:cxn ang="0">
                    <a:pos x="0" y="16"/>
                  </a:cxn>
                  <a:cxn ang="0">
                    <a:pos x="300" y="4"/>
                  </a:cxn>
                </a:cxnLst>
                <a:rect l="0" t="0" r="r" b="b"/>
                <a:pathLst>
                  <a:path w="300" h="16">
                    <a:moveTo>
                      <a:pt x="0" y="16"/>
                    </a:moveTo>
                    <a:cubicBezTo>
                      <a:pt x="196" y="0"/>
                      <a:pt x="96" y="4"/>
                      <a:pt x="300" y="4"/>
                    </a:cubicBezTo>
                  </a:path>
                </a:pathLst>
              </a:custGeom>
              <a:noFill/>
              <a:ln w="9525">
                <a:solidFill>
                  <a:schemeClr val="bg1"/>
                </a:solidFill>
                <a:round/>
                <a:headEnd/>
                <a:tailEnd/>
              </a:ln>
              <a:effectLst/>
            </p:spPr>
            <p:txBody>
              <a:bodyPr wrap="none" anchor="ctr"/>
              <a:lstStyle/>
              <a:p>
                <a:endParaRPr lang="en-US" dirty="0"/>
              </a:p>
            </p:txBody>
          </p:sp>
          <p:sp>
            <p:nvSpPr>
              <p:cNvPr id="185436" name="Freeform 92"/>
              <p:cNvSpPr>
                <a:spLocks/>
              </p:cNvSpPr>
              <p:nvPr/>
            </p:nvSpPr>
            <p:spPr bwMode="ltGray">
              <a:xfrm>
                <a:off x="4080" y="2640"/>
                <a:ext cx="255" cy="149"/>
              </a:xfrm>
              <a:custGeom>
                <a:avLst/>
                <a:gdLst/>
                <a:ahLst/>
                <a:cxnLst>
                  <a:cxn ang="0">
                    <a:pos x="255" y="0"/>
                  </a:cxn>
                  <a:cxn ang="0">
                    <a:pos x="170" y="11"/>
                  </a:cxn>
                  <a:cxn ang="0">
                    <a:pos x="106" y="11"/>
                  </a:cxn>
                  <a:cxn ang="0">
                    <a:pos x="64" y="32"/>
                  </a:cxn>
                  <a:cxn ang="0">
                    <a:pos x="43" y="53"/>
                  </a:cxn>
                  <a:cxn ang="0">
                    <a:pos x="32" y="75"/>
                  </a:cxn>
                  <a:cxn ang="0">
                    <a:pos x="11" y="106"/>
                  </a:cxn>
                  <a:cxn ang="0">
                    <a:pos x="0" y="128"/>
                  </a:cxn>
                  <a:cxn ang="0">
                    <a:pos x="21" y="128"/>
                  </a:cxn>
                  <a:cxn ang="0">
                    <a:pos x="53" y="128"/>
                  </a:cxn>
                  <a:cxn ang="0">
                    <a:pos x="96" y="138"/>
                  </a:cxn>
                  <a:cxn ang="0">
                    <a:pos x="159" y="149"/>
                  </a:cxn>
                  <a:cxn ang="0">
                    <a:pos x="170" y="149"/>
                  </a:cxn>
                  <a:cxn ang="0">
                    <a:pos x="191" y="106"/>
                  </a:cxn>
                  <a:cxn ang="0">
                    <a:pos x="223" y="53"/>
                  </a:cxn>
                  <a:cxn ang="0">
                    <a:pos x="255" y="0"/>
                  </a:cxn>
                </a:cxnLst>
                <a:rect l="0" t="0" r="r" b="b"/>
                <a:pathLst>
                  <a:path w="255" h="149">
                    <a:moveTo>
                      <a:pt x="255" y="0"/>
                    </a:moveTo>
                    <a:lnTo>
                      <a:pt x="170" y="11"/>
                    </a:lnTo>
                    <a:lnTo>
                      <a:pt x="106" y="11"/>
                    </a:lnTo>
                    <a:lnTo>
                      <a:pt x="64" y="32"/>
                    </a:lnTo>
                    <a:lnTo>
                      <a:pt x="43" y="53"/>
                    </a:lnTo>
                    <a:lnTo>
                      <a:pt x="32" y="75"/>
                    </a:lnTo>
                    <a:lnTo>
                      <a:pt x="11" y="106"/>
                    </a:lnTo>
                    <a:lnTo>
                      <a:pt x="0" y="128"/>
                    </a:lnTo>
                    <a:lnTo>
                      <a:pt x="21" y="128"/>
                    </a:lnTo>
                    <a:lnTo>
                      <a:pt x="53" y="128"/>
                    </a:lnTo>
                    <a:lnTo>
                      <a:pt x="96" y="138"/>
                    </a:lnTo>
                    <a:lnTo>
                      <a:pt x="159" y="149"/>
                    </a:lnTo>
                    <a:lnTo>
                      <a:pt x="170" y="149"/>
                    </a:lnTo>
                    <a:lnTo>
                      <a:pt x="191" y="106"/>
                    </a:lnTo>
                    <a:lnTo>
                      <a:pt x="223" y="53"/>
                    </a:lnTo>
                    <a:lnTo>
                      <a:pt x="255" y="0"/>
                    </a:lnTo>
                    <a:close/>
                  </a:path>
                </a:pathLst>
              </a:custGeom>
              <a:solidFill>
                <a:srgbClr val="000000"/>
              </a:solidFill>
              <a:ln w="9525">
                <a:noFill/>
                <a:round/>
                <a:headEnd/>
                <a:tailEnd/>
              </a:ln>
            </p:spPr>
            <p:txBody>
              <a:bodyPr/>
              <a:lstStyle/>
              <a:p>
                <a:endParaRPr lang="en-US" dirty="0"/>
              </a:p>
            </p:txBody>
          </p:sp>
        </p:grpSp>
        <p:grpSp>
          <p:nvGrpSpPr>
            <p:cNvPr id="185437" name="Group 93"/>
            <p:cNvGrpSpPr>
              <a:grpSpLocks/>
            </p:cNvGrpSpPr>
            <p:nvPr/>
          </p:nvGrpSpPr>
          <p:grpSpPr bwMode="auto">
            <a:xfrm>
              <a:off x="1347788" y="5756275"/>
              <a:ext cx="974725" cy="441325"/>
              <a:chOff x="1562" y="2160"/>
              <a:chExt cx="644" cy="293"/>
            </a:xfrm>
          </p:grpSpPr>
          <p:sp>
            <p:nvSpPr>
              <p:cNvPr id="185438" name="Freeform 94"/>
              <p:cNvSpPr>
                <a:spLocks/>
              </p:cNvSpPr>
              <p:nvPr/>
            </p:nvSpPr>
            <p:spPr bwMode="ltGray">
              <a:xfrm>
                <a:off x="1605" y="2358"/>
                <a:ext cx="403" cy="74"/>
              </a:xfrm>
              <a:custGeom>
                <a:avLst/>
                <a:gdLst/>
                <a:ahLst/>
                <a:cxnLst>
                  <a:cxn ang="0">
                    <a:pos x="127" y="0"/>
                  </a:cxn>
                  <a:cxn ang="0">
                    <a:pos x="95" y="11"/>
                  </a:cxn>
                  <a:cxn ang="0">
                    <a:pos x="64" y="11"/>
                  </a:cxn>
                  <a:cxn ang="0">
                    <a:pos x="32" y="21"/>
                  </a:cxn>
                  <a:cxn ang="0">
                    <a:pos x="10" y="32"/>
                  </a:cxn>
                  <a:cxn ang="0">
                    <a:pos x="0" y="53"/>
                  </a:cxn>
                  <a:cxn ang="0">
                    <a:pos x="42" y="64"/>
                  </a:cxn>
                  <a:cxn ang="0">
                    <a:pos x="106" y="74"/>
                  </a:cxn>
                  <a:cxn ang="0">
                    <a:pos x="148" y="53"/>
                  </a:cxn>
                  <a:cxn ang="0">
                    <a:pos x="233" y="64"/>
                  </a:cxn>
                  <a:cxn ang="0">
                    <a:pos x="329" y="64"/>
                  </a:cxn>
                  <a:cxn ang="0">
                    <a:pos x="403" y="53"/>
                  </a:cxn>
                </a:cxnLst>
                <a:rect l="0" t="0" r="r" b="b"/>
                <a:pathLst>
                  <a:path w="403" h="74">
                    <a:moveTo>
                      <a:pt x="127" y="0"/>
                    </a:moveTo>
                    <a:lnTo>
                      <a:pt x="95" y="11"/>
                    </a:lnTo>
                    <a:lnTo>
                      <a:pt x="64" y="11"/>
                    </a:lnTo>
                    <a:lnTo>
                      <a:pt x="32" y="21"/>
                    </a:lnTo>
                    <a:lnTo>
                      <a:pt x="10" y="32"/>
                    </a:lnTo>
                    <a:lnTo>
                      <a:pt x="0" y="53"/>
                    </a:lnTo>
                    <a:lnTo>
                      <a:pt x="42" y="64"/>
                    </a:lnTo>
                    <a:lnTo>
                      <a:pt x="106" y="74"/>
                    </a:lnTo>
                    <a:lnTo>
                      <a:pt x="148" y="53"/>
                    </a:lnTo>
                    <a:lnTo>
                      <a:pt x="233" y="64"/>
                    </a:lnTo>
                    <a:lnTo>
                      <a:pt x="329" y="64"/>
                    </a:lnTo>
                    <a:lnTo>
                      <a:pt x="403" y="53"/>
                    </a:lnTo>
                  </a:path>
                </a:pathLst>
              </a:custGeom>
              <a:noFill/>
              <a:ln w="17463">
                <a:solidFill>
                  <a:srgbClr val="FFFFFF"/>
                </a:solidFill>
                <a:prstDash val="solid"/>
                <a:round/>
                <a:headEnd/>
                <a:tailEnd/>
              </a:ln>
            </p:spPr>
            <p:txBody>
              <a:bodyPr/>
              <a:lstStyle/>
              <a:p>
                <a:endParaRPr lang="en-US" dirty="0"/>
              </a:p>
            </p:txBody>
          </p:sp>
          <p:sp>
            <p:nvSpPr>
              <p:cNvPr id="185439" name="Freeform 95"/>
              <p:cNvSpPr>
                <a:spLocks/>
              </p:cNvSpPr>
              <p:nvPr/>
            </p:nvSpPr>
            <p:spPr bwMode="ltGray">
              <a:xfrm>
                <a:off x="1562" y="2432"/>
                <a:ext cx="319" cy="21"/>
              </a:xfrm>
              <a:custGeom>
                <a:avLst/>
                <a:gdLst/>
                <a:ahLst/>
                <a:cxnLst>
                  <a:cxn ang="0">
                    <a:pos x="0" y="21"/>
                  </a:cxn>
                  <a:cxn ang="0">
                    <a:pos x="43" y="21"/>
                  </a:cxn>
                  <a:cxn ang="0">
                    <a:pos x="138" y="21"/>
                  </a:cxn>
                  <a:cxn ang="0">
                    <a:pos x="181" y="11"/>
                  </a:cxn>
                  <a:cxn ang="0">
                    <a:pos x="213" y="21"/>
                  </a:cxn>
                  <a:cxn ang="0">
                    <a:pos x="266" y="11"/>
                  </a:cxn>
                  <a:cxn ang="0">
                    <a:pos x="319" y="0"/>
                  </a:cxn>
                </a:cxnLst>
                <a:rect l="0" t="0" r="r" b="b"/>
                <a:pathLst>
                  <a:path w="319" h="21">
                    <a:moveTo>
                      <a:pt x="0" y="21"/>
                    </a:moveTo>
                    <a:lnTo>
                      <a:pt x="43" y="21"/>
                    </a:lnTo>
                    <a:lnTo>
                      <a:pt x="138" y="21"/>
                    </a:lnTo>
                    <a:lnTo>
                      <a:pt x="181" y="11"/>
                    </a:lnTo>
                    <a:lnTo>
                      <a:pt x="213" y="21"/>
                    </a:lnTo>
                    <a:lnTo>
                      <a:pt x="266" y="11"/>
                    </a:lnTo>
                    <a:lnTo>
                      <a:pt x="319" y="0"/>
                    </a:lnTo>
                  </a:path>
                </a:pathLst>
              </a:custGeom>
              <a:noFill/>
              <a:ln w="17463">
                <a:solidFill>
                  <a:srgbClr val="FFFFFF"/>
                </a:solidFill>
                <a:prstDash val="solid"/>
                <a:round/>
                <a:headEnd/>
                <a:tailEnd/>
              </a:ln>
            </p:spPr>
            <p:txBody>
              <a:bodyPr/>
              <a:lstStyle/>
              <a:p>
                <a:endParaRPr lang="en-US" dirty="0"/>
              </a:p>
            </p:txBody>
          </p:sp>
          <p:grpSp>
            <p:nvGrpSpPr>
              <p:cNvPr id="185440" name="Group 96"/>
              <p:cNvGrpSpPr>
                <a:grpSpLocks/>
              </p:cNvGrpSpPr>
              <p:nvPr/>
            </p:nvGrpSpPr>
            <p:grpSpPr bwMode="auto">
              <a:xfrm>
                <a:off x="1728" y="2160"/>
                <a:ext cx="478" cy="233"/>
                <a:chOff x="999" y="3279"/>
                <a:chExt cx="478" cy="233"/>
              </a:xfrm>
            </p:grpSpPr>
            <p:grpSp>
              <p:nvGrpSpPr>
                <p:cNvPr id="185441" name="Group 97"/>
                <p:cNvGrpSpPr>
                  <a:grpSpLocks/>
                </p:cNvGrpSpPr>
                <p:nvPr/>
              </p:nvGrpSpPr>
              <p:grpSpPr bwMode="auto">
                <a:xfrm>
                  <a:off x="999" y="3279"/>
                  <a:ext cx="478" cy="233"/>
                  <a:chOff x="999" y="3279"/>
                  <a:chExt cx="478" cy="233"/>
                </a:xfrm>
              </p:grpSpPr>
              <p:grpSp>
                <p:nvGrpSpPr>
                  <p:cNvPr id="185442" name="Group 98"/>
                  <p:cNvGrpSpPr>
                    <a:grpSpLocks/>
                  </p:cNvGrpSpPr>
                  <p:nvPr/>
                </p:nvGrpSpPr>
                <p:grpSpPr bwMode="auto">
                  <a:xfrm>
                    <a:off x="999" y="3279"/>
                    <a:ext cx="478" cy="233"/>
                    <a:chOff x="999" y="3279"/>
                    <a:chExt cx="478" cy="233"/>
                  </a:xfrm>
                </p:grpSpPr>
                <p:sp>
                  <p:nvSpPr>
                    <p:cNvPr id="185443" name="Freeform 99"/>
                    <p:cNvSpPr>
                      <a:spLocks/>
                    </p:cNvSpPr>
                    <p:nvPr/>
                  </p:nvSpPr>
                  <p:spPr bwMode="ltGray">
                    <a:xfrm>
                      <a:off x="1212" y="3342"/>
                      <a:ext cx="254" cy="128"/>
                    </a:xfrm>
                    <a:custGeom>
                      <a:avLst/>
                      <a:gdLst/>
                      <a:ahLst/>
                      <a:cxnLst>
                        <a:cxn ang="0">
                          <a:pos x="233" y="0"/>
                        </a:cxn>
                        <a:cxn ang="0">
                          <a:pos x="201" y="11"/>
                        </a:cxn>
                        <a:cxn ang="0">
                          <a:pos x="84" y="64"/>
                        </a:cxn>
                        <a:cxn ang="0">
                          <a:pos x="31" y="64"/>
                        </a:cxn>
                        <a:cxn ang="0">
                          <a:pos x="0" y="85"/>
                        </a:cxn>
                        <a:cxn ang="0">
                          <a:pos x="21" y="128"/>
                        </a:cxn>
                        <a:cxn ang="0">
                          <a:pos x="74" y="128"/>
                        </a:cxn>
                        <a:cxn ang="0">
                          <a:pos x="169" y="106"/>
                        </a:cxn>
                        <a:cxn ang="0">
                          <a:pos x="244" y="64"/>
                        </a:cxn>
                        <a:cxn ang="0">
                          <a:pos x="254" y="43"/>
                        </a:cxn>
                        <a:cxn ang="0">
                          <a:pos x="233" y="0"/>
                        </a:cxn>
                      </a:cxnLst>
                      <a:rect l="0" t="0" r="r" b="b"/>
                      <a:pathLst>
                        <a:path w="254" h="128">
                          <a:moveTo>
                            <a:pt x="233" y="0"/>
                          </a:moveTo>
                          <a:lnTo>
                            <a:pt x="201" y="11"/>
                          </a:lnTo>
                          <a:lnTo>
                            <a:pt x="84" y="64"/>
                          </a:lnTo>
                          <a:lnTo>
                            <a:pt x="31" y="64"/>
                          </a:lnTo>
                          <a:lnTo>
                            <a:pt x="0" y="85"/>
                          </a:lnTo>
                          <a:lnTo>
                            <a:pt x="21" y="128"/>
                          </a:lnTo>
                          <a:lnTo>
                            <a:pt x="74" y="128"/>
                          </a:lnTo>
                          <a:lnTo>
                            <a:pt x="169" y="106"/>
                          </a:lnTo>
                          <a:lnTo>
                            <a:pt x="244" y="64"/>
                          </a:lnTo>
                          <a:lnTo>
                            <a:pt x="254" y="43"/>
                          </a:lnTo>
                          <a:lnTo>
                            <a:pt x="233" y="0"/>
                          </a:lnTo>
                          <a:close/>
                        </a:path>
                      </a:pathLst>
                    </a:custGeom>
                    <a:solidFill>
                      <a:srgbClr val="FFFFFF"/>
                    </a:solidFill>
                    <a:ln w="17463">
                      <a:solidFill>
                        <a:srgbClr val="000000"/>
                      </a:solidFill>
                      <a:prstDash val="solid"/>
                      <a:round/>
                      <a:headEnd/>
                      <a:tailEnd/>
                    </a:ln>
                  </p:spPr>
                  <p:txBody>
                    <a:bodyPr/>
                    <a:lstStyle/>
                    <a:p>
                      <a:endParaRPr lang="en-US" dirty="0"/>
                    </a:p>
                  </p:txBody>
                </p:sp>
                <p:sp>
                  <p:nvSpPr>
                    <p:cNvPr id="185444" name="Freeform 100"/>
                    <p:cNvSpPr>
                      <a:spLocks/>
                    </p:cNvSpPr>
                    <p:nvPr/>
                  </p:nvSpPr>
                  <p:spPr bwMode="ltGray">
                    <a:xfrm>
                      <a:off x="999" y="3279"/>
                      <a:ext cx="478" cy="233"/>
                    </a:xfrm>
                    <a:custGeom>
                      <a:avLst/>
                      <a:gdLst/>
                      <a:ahLst/>
                      <a:cxnLst>
                        <a:cxn ang="0">
                          <a:pos x="21" y="169"/>
                        </a:cxn>
                        <a:cxn ang="0">
                          <a:pos x="74" y="116"/>
                        </a:cxn>
                        <a:cxn ang="0">
                          <a:pos x="117" y="95"/>
                        </a:cxn>
                        <a:cxn ang="0">
                          <a:pos x="159" y="95"/>
                        </a:cxn>
                        <a:cxn ang="0">
                          <a:pos x="181" y="106"/>
                        </a:cxn>
                        <a:cxn ang="0">
                          <a:pos x="234" y="106"/>
                        </a:cxn>
                        <a:cxn ang="0">
                          <a:pos x="266" y="106"/>
                        </a:cxn>
                        <a:cxn ang="0">
                          <a:pos x="329" y="74"/>
                        </a:cxn>
                        <a:cxn ang="0">
                          <a:pos x="382" y="42"/>
                        </a:cxn>
                        <a:cxn ang="0">
                          <a:pos x="404" y="10"/>
                        </a:cxn>
                        <a:cxn ang="0">
                          <a:pos x="425" y="0"/>
                        </a:cxn>
                        <a:cxn ang="0">
                          <a:pos x="457" y="21"/>
                        </a:cxn>
                        <a:cxn ang="0">
                          <a:pos x="446" y="63"/>
                        </a:cxn>
                        <a:cxn ang="0">
                          <a:pos x="382" y="106"/>
                        </a:cxn>
                        <a:cxn ang="0">
                          <a:pos x="319" y="127"/>
                        </a:cxn>
                        <a:cxn ang="0">
                          <a:pos x="287" y="138"/>
                        </a:cxn>
                        <a:cxn ang="0">
                          <a:pos x="255" y="138"/>
                        </a:cxn>
                        <a:cxn ang="0">
                          <a:pos x="234" y="148"/>
                        </a:cxn>
                        <a:cxn ang="0">
                          <a:pos x="234" y="169"/>
                        </a:cxn>
                        <a:cxn ang="0">
                          <a:pos x="255" y="191"/>
                        </a:cxn>
                        <a:cxn ang="0">
                          <a:pos x="329" y="169"/>
                        </a:cxn>
                        <a:cxn ang="0">
                          <a:pos x="425" y="138"/>
                        </a:cxn>
                        <a:cxn ang="0">
                          <a:pos x="467" y="95"/>
                        </a:cxn>
                        <a:cxn ang="0">
                          <a:pos x="478" y="127"/>
                        </a:cxn>
                        <a:cxn ang="0">
                          <a:pos x="457" y="148"/>
                        </a:cxn>
                        <a:cxn ang="0">
                          <a:pos x="404" y="180"/>
                        </a:cxn>
                        <a:cxn ang="0">
                          <a:pos x="340" y="212"/>
                        </a:cxn>
                        <a:cxn ang="0">
                          <a:pos x="266" y="233"/>
                        </a:cxn>
                        <a:cxn ang="0">
                          <a:pos x="181" y="233"/>
                        </a:cxn>
                        <a:cxn ang="0">
                          <a:pos x="138" y="222"/>
                        </a:cxn>
                        <a:cxn ang="0">
                          <a:pos x="106" y="212"/>
                        </a:cxn>
                        <a:cxn ang="0">
                          <a:pos x="96" y="233"/>
                        </a:cxn>
                        <a:cxn ang="0">
                          <a:pos x="64" y="233"/>
                        </a:cxn>
                        <a:cxn ang="0">
                          <a:pos x="21" y="222"/>
                        </a:cxn>
                        <a:cxn ang="0">
                          <a:pos x="0" y="201"/>
                        </a:cxn>
                      </a:cxnLst>
                      <a:rect l="0" t="0" r="r" b="b"/>
                      <a:pathLst>
                        <a:path w="478" h="233">
                          <a:moveTo>
                            <a:pt x="0" y="201"/>
                          </a:moveTo>
                          <a:lnTo>
                            <a:pt x="21" y="169"/>
                          </a:lnTo>
                          <a:lnTo>
                            <a:pt x="64" y="116"/>
                          </a:lnTo>
                          <a:lnTo>
                            <a:pt x="74" y="116"/>
                          </a:lnTo>
                          <a:lnTo>
                            <a:pt x="96" y="95"/>
                          </a:lnTo>
                          <a:lnTo>
                            <a:pt x="117" y="95"/>
                          </a:lnTo>
                          <a:lnTo>
                            <a:pt x="138" y="84"/>
                          </a:lnTo>
                          <a:lnTo>
                            <a:pt x="159" y="95"/>
                          </a:lnTo>
                          <a:lnTo>
                            <a:pt x="170" y="106"/>
                          </a:lnTo>
                          <a:lnTo>
                            <a:pt x="181" y="106"/>
                          </a:lnTo>
                          <a:lnTo>
                            <a:pt x="191" y="106"/>
                          </a:lnTo>
                          <a:lnTo>
                            <a:pt x="234" y="106"/>
                          </a:lnTo>
                          <a:lnTo>
                            <a:pt x="244" y="116"/>
                          </a:lnTo>
                          <a:lnTo>
                            <a:pt x="266" y="106"/>
                          </a:lnTo>
                          <a:lnTo>
                            <a:pt x="287" y="84"/>
                          </a:lnTo>
                          <a:lnTo>
                            <a:pt x="329" y="74"/>
                          </a:lnTo>
                          <a:lnTo>
                            <a:pt x="340" y="63"/>
                          </a:lnTo>
                          <a:lnTo>
                            <a:pt x="382" y="42"/>
                          </a:lnTo>
                          <a:lnTo>
                            <a:pt x="393" y="31"/>
                          </a:lnTo>
                          <a:lnTo>
                            <a:pt x="404" y="10"/>
                          </a:lnTo>
                          <a:lnTo>
                            <a:pt x="414" y="0"/>
                          </a:lnTo>
                          <a:lnTo>
                            <a:pt x="425" y="0"/>
                          </a:lnTo>
                          <a:lnTo>
                            <a:pt x="446" y="10"/>
                          </a:lnTo>
                          <a:lnTo>
                            <a:pt x="457" y="21"/>
                          </a:lnTo>
                          <a:lnTo>
                            <a:pt x="457" y="42"/>
                          </a:lnTo>
                          <a:lnTo>
                            <a:pt x="446" y="63"/>
                          </a:lnTo>
                          <a:lnTo>
                            <a:pt x="425" y="74"/>
                          </a:lnTo>
                          <a:lnTo>
                            <a:pt x="382" y="106"/>
                          </a:lnTo>
                          <a:lnTo>
                            <a:pt x="340" y="116"/>
                          </a:lnTo>
                          <a:lnTo>
                            <a:pt x="319" y="127"/>
                          </a:lnTo>
                          <a:lnTo>
                            <a:pt x="297" y="138"/>
                          </a:lnTo>
                          <a:lnTo>
                            <a:pt x="287" y="138"/>
                          </a:lnTo>
                          <a:lnTo>
                            <a:pt x="266" y="138"/>
                          </a:lnTo>
                          <a:lnTo>
                            <a:pt x="255" y="138"/>
                          </a:lnTo>
                          <a:lnTo>
                            <a:pt x="244" y="138"/>
                          </a:lnTo>
                          <a:lnTo>
                            <a:pt x="234" y="148"/>
                          </a:lnTo>
                          <a:lnTo>
                            <a:pt x="234" y="159"/>
                          </a:lnTo>
                          <a:lnTo>
                            <a:pt x="234" y="169"/>
                          </a:lnTo>
                          <a:lnTo>
                            <a:pt x="244" y="180"/>
                          </a:lnTo>
                          <a:lnTo>
                            <a:pt x="255" y="191"/>
                          </a:lnTo>
                          <a:lnTo>
                            <a:pt x="287" y="180"/>
                          </a:lnTo>
                          <a:lnTo>
                            <a:pt x="329" y="169"/>
                          </a:lnTo>
                          <a:lnTo>
                            <a:pt x="372" y="159"/>
                          </a:lnTo>
                          <a:lnTo>
                            <a:pt x="425" y="138"/>
                          </a:lnTo>
                          <a:lnTo>
                            <a:pt x="457" y="116"/>
                          </a:lnTo>
                          <a:lnTo>
                            <a:pt x="467" y="95"/>
                          </a:lnTo>
                          <a:lnTo>
                            <a:pt x="478" y="106"/>
                          </a:lnTo>
                          <a:lnTo>
                            <a:pt x="478" y="127"/>
                          </a:lnTo>
                          <a:lnTo>
                            <a:pt x="467" y="138"/>
                          </a:lnTo>
                          <a:lnTo>
                            <a:pt x="457" y="148"/>
                          </a:lnTo>
                          <a:lnTo>
                            <a:pt x="425" y="169"/>
                          </a:lnTo>
                          <a:lnTo>
                            <a:pt x="404" y="180"/>
                          </a:lnTo>
                          <a:lnTo>
                            <a:pt x="361" y="201"/>
                          </a:lnTo>
                          <a:lnTo>
                            <a:pt x="340" y="212"/>
                          </a:lnTo>
                          <a:lnTo>
                            <a:pt x="297" y="222"/>
                          </a:lnTo>
                          <a:lnTo>
                            <a:pt x="266" y="233"/>
                          </a:lnTo>
                          <a:lnTo>
                            <a:pt x="223" y="222"/>
                          </a:lnTo>
                          <a:lnTo>
                            <a:pt x="181" y="233"/>
                          </a:lnTo>
                          <a:lnTo>
                            <a:pt x="159" y="233"/>
                          </a:lnTo>
                          <a:lnTo>
                            <a:pt x="138" y="222"/>
                          </a:lnTo>
                          <a:lnTo>
                            <a:pt x="117" y="222"/>
                          </a:lnTo>
                          <a:lnTo>
                            <a:pt x="106" y="212"/>
                          </a:lnTo>
                          <a:lnTo>
                            <a:pt x="106" y="222"/>
                          </a:lnTo>
                          <a:lnTo>
                            <a:pt x="96" y="233"/>
                          </a:lnTo>
                          <a:lnTo>
                            <a:pt x="85" y="233"/>
                          </a:lnTo>
                          <a:lnTo>
                            <a:pt x="64" y="233"/>
                          </a:lnTo>
                          <a:lnTo>
                            <a:pt x="43" y="233"/>
                          </a:lnTo>
                          <a:lnTo>
                            <a:pt x="21" y="222"/>
                          </a:lnTo>
                          <a:lnTo>
                            <a:pt x="11" y="222"/>
                          </a:lnTo>
                          <a:lnTo>
                            <a:pt x="0" y="201"/>
                          </a:lnTo>
                          <a:close/>
                        </a:path>
                      </a:pathLst>
                    </a:custGeom>
                    <a:solidFill>
                      <a:srgbClr val="00FF00"/>
                    </a:solidFill>
                    <a:ln w="17463">
                      <a:solidFill>
                        <a:srgbClr val="000000"/>
                      </a:solidFill>
                      <a:prstDash val="solid"/>
                      <a:round/>
                      <a:headEnd/>
                      <a:tailEnd/>
                    </a:ln>
                  </p:spPr>
                  <p:txBody>
                    <a:bodyPr/>
                    <a:lstStyle/>
                    <a:p>
                      <a:endParaRPr lang="en-US" dirty="0"/>
                    </a:p>
                  </p:txBody>
                </p:sp>
                <p:sp>
                  <p:nvSpPr>
                    <p:cNvPr id="185445" name="Freeform 101"/>
                    <p:cNvSpPr>
                      <a:spLocks/>
                    </p:cNvSpPr>
                    <p:nvPr/>
                  </p:nvSpPr>
                  <p:spPr bwMode="ltGray">
                    <a:xfrm>
                      <a:off x="1243" y="3353"/>
                      <a:ext cx="202" cy="106"/>
                    </a:xfrm>
                    <a:custGeom>
                      <a:avLst/>
                      <a:gdLst/>
                      <a:ahLst/>
                      <a:cxnLst>
                        <a:cxn ang="0">
                          <a:pos x="0" y="74"/>
                        </a:cxn>
                        <a:cxn ang="0">
                          <a:pos x="32" y="106"/>
                        </a:cxn>
                        <a:cxn ang="0">
                          <a:pos x="53" y="64"/>
                        </a:cxn>
                        <a:cxn ang="0">
                          <a:pos x="75" y="85"/>
                        </a:cxn>
                        <a:cxn ang="0">
                          <a:pos x="96" y="64"/>
                        </a:cxn>
                        <a:cxn ang="0">
                          <a:pos x="117" y="74"/>
                        </a:cxn>
                        <a:cxn ang="0">
                          <a:pos x="128" y="42"/>
                        </a:cxn>
                        <a:cxn ang="0">
                          <a:pos x="149" y="53"/>
                        </a:cxn>
                        <a:cxn ang="0">
                          <a:pos x="149" y="42"/>
                        </a:cxn>
                        <a:cxn ang="0">
                          <a:pos x="170" y="64"/>
                        </a:cxn>
                        <a:cxn ang="0">
                          <a:pos x="181" y="21"/>
                        </a:cxn>
                        <a:cxn ang="0">
                          <a:pos x="202" y="42"/>
                        </a:cxn>
                        <a:cxn ang="0">
                          <a:pos x="202" y="0"/>
                        </a:cxn>
                      </a:cxnLst>
                      <a:rect l="0" t="0" r="r" b="b"/>
                      <a:pathLst>
                        <a:path w="202" h="106">
                          <a:moveTo>
                            <a:pt x="0" y="74"/>
                          </a:moveTo>
                          <a:lnTo>
                            <a:pt x="32" y="106"/>
                          </a:lnTo>
                          <a:lnTo>
                            <a:pt x="53" y="64"/>
                          </a:lnTo>
                          <a:lnTo>
                            <a:pt x="75" y="85"/>
                          </a:lnTo>
                          <a:lnTo>
                            <a:pt x="96" y="64"/>
                          </a:lnTo>
                          <a:lnTo>
                            <a:pt x="117" y="74"/>
                          </a:lnTo>
                          <a:lnTo>
                            <a:pt x="128" y="42"/>
                          </a:lnTo>
                          <a:lnTo>
                            <a:pt x="149" y="53"/>
                          </a:lnTo>
                          <a:lnTo>
                            <a:pt x="149" y="42"/>
                          </a:lnTo>
                          <a:lnTo>
                            <a:pt x="170" y="64"/>
                          </a:lnTo>
                          <a:lnTo>
                            <a:pt x="181" y="21"/>
                          </a:lnTo>
                          <a:lnTo>
                            <a:pt x="202" y="42"/>
                          </a:lnTo>
                          <a:lnTo>
                            <a:pt x="202" y="0"/>
                          </a:lnTo>
                        </a:path>
                      </a:pathLst>
                    </a:custGeom>
                    <a:noFill/>
                    <a:ln w="17463">
                      <a:solidFill>
                        <a:srgbClr val="000000"/>
                      </a:solidFill>
                      <a:prstDash val="solid"/>
                      <a:round/>
                      <a:headEnd/>
                      <a:tailEnd/>
                    </a:ln>
                  </p:spPr>
                  <p:txBody>
                    <a:bodyPr/>
                    <a:lstStyle/>
                    <a:p>
                      <a:endParaRPr lang="en-US" dirty="0"/>
                    </a:p>
                  </p:txBody>
                </p:sp>
              </p:grpSp>
              <p:grpSp>
                <p:nvGrpSpPr>
                  <p:cNvPr id="185446" name="Group 102"/>
                  <p:cNvGrpSpPr>
                    <a:grpSpLocks/>
                  </p:cNvGrpSpPr>
                  <p:nvPr/>
                </p:nvGrpSpPr>
                <p:grpSpPr bwMode="auto">
                  <a:xfrm>
                    <a:off x="1116" y="3310"/>
                    <a:ext cx="297" cy="170"/>
                    <a:chOff x="1116" y="3310"/>
                    <a:chExt cx="297" cy="170"/>
                  </a:xfrm>
                </p:grpSpPr>
                <p:sp>
                  <p:nvSpPr>
                    <p:cNvPr id="185447" name="Freeform 103"/>
                    <p:cNvSpPr>
                      <a:spLocks/>
                    </p:cNvSpPr>
                    <p:nvPr/>
                  </p:nvSpPr>
                  <p:spPr bwMode="ltGray">
                    <a:xfrm>
                      <a:off x="1381" y="3310"/>
                      <a:ext cx="32" cy="22"/>
                    </a:xfrm>
                    <a:custGeom>
                      <a:avLst/>
                      <a:gdLst/>
                      <a:ahLst/>
                      <a:cxnLst>
                        <a:cxn ang="0">
                          <a:pos x="32" y="0"/>
                        </a:cxn>
                        <a:cxn ang="0">
                          <a:pos x="32" y="0"/>
                        </a:cxn>
                        <a:cxn ang="0">
                          <a:pos x="22" y="11"/>
                        </a:cxn>
                        <a:cxn ang="0">
                          <a:pos x="22" y="11"/>
                        </a:cxn>
                        <a:cxn ang="0">
                          <a:pos x="11" y="11"/>
                        </a:cxn>
                        <a:cxn ang="0">
                          <a:pos x="0" y="22"/>
                        </a:cxn>
                      </a:cxnLst>
                      <a:rect l="0" t="0" r="r" b="b"/>
                      <a:pathLst>
                        <a:path w="32" h="22">
                          <a:moveTo>
                            <a:pt x="32" y="0"/>
                          </a:moveTo>
                          <a:lnTo>
                            <a:pt x="32" y="0"/>
                          </a:lnTo>
                          <a:lnTo>
                            <a:pt x="22" y="11"/>
                          </a:lnTo>
                          <a:lnTo>
                            <a:pt x="22" y="11"/>
                          </a:lnTo>
                          <a:lnTo>
                            <a:pt x="11" y="11"/>
                          </a:lnTo>
                          <a:lnTo>
                            <a:pt x="0" y="22"/>
                          </a:lnTo>
                        </a:path>
                      </a:pathLst>
                    </a:custGeom>
                    <a:noFill/>
                    <a:ln w="17463">
                      <a:solidFill>
                        <a:srgbClr val="000000"/>
                      </a:solidFill>
                      <a:prstDash val="solid"/>
                      <a:round/>
                      <a:headEnd/>
                      <a:tailEnd/>
                    </a:ln>
                  </p:spPr>
                  <p:txBody>
                    <a:bodyPr/>
                    <a:lstStyle/>
                    <a:p>
                      <a:endParaRPr lang="en-US" dirty="0"/>
                    </a:p>
                  </p:txBody>
                </p:sp>
                <p:sp>
                  <p:nvSpPr>
                    <p:cNvPr id="185448" name="Freeform 104"/>
                    <p:cNvSpPr>
                      <a:spLocks/>
                    </p:cNvSpPr>
                    <p:nvPr/>
                  </p:nvSpPr>
                  <p:spPr bwMode="ltGray">
                    <a:xfrm>
                      <a:off x="1212" y="3438"/>
                      <a:ext cx="10" cy="42"/>
                    </a:xfrm>
                    <a:custGeom>
                      <a:avLst/>
                      <a:gdLst/>
                      <a:ahLst/>
                      <a:cxnLst>
                        <a:cxn ang="0">
                          <a:pos x="10" y="0"/>
                        </a:cxn>
                        <a:cxn ang="0">
                          <a:pos x="0" y="21"/>
                        </a:cxn>
                        <a:cxn ang="0">
                          <a:pos x="0" y="32"/>
                        </a:cxn>
                        <a:cxn ang="0">
                          <a:pos x="0" y="42"/>
                        </a:cxn>
                      </a:cxnLst>
                      <a:rect l="0" t="0" r="r" b="b"/>
                      <a:pathLst>
                        <a:path w="10" h="42">
                          <a:moveTo>
                            <a:pt x="10" y="0"/>
                          </a:moveTo>
                          <a:lnTo>
                            <a:pt x="0" y="21"/>
                          </a:lnTo>
                          <a:lnTo>
                            <a:pt x="0" y="32"/>
                          </a:lnTo>
                          <a:lnTo>
                            <a:pt x="0" y="42"/>
                          </a:lnTo>
                        </a:path>
                      </a:pathLst>
                    </a:custGeom>
                    <a:noFill/>
                    <a:ln w="17463">
                      <a:solidFill>
                        <a:srgbClr val="000000"/>
                      </a:solidFill>
                      <a:prstDash val="solid"/>
                      <a:round/>
                      <a:headEnd/>
                      <a:tailEnd/>
                    </a:ln>
                  </p:spPr>
                  <p:txBody>
                    <a:bodyPr/>
                    <a:lstStyle/>
                    <a:p>
                      <a:endParaRPr lang="en-US" dirty="0"/>
                    </a:p>
                  </p:txBody>
                </p:sp>
                <p:sp>
                  <p:nvSpPr>
                    <p:cNvPr id="185449" name="Freeform 105"/>
                    <p:cNvSpPr>
                      <a:spLocks/>
                    </p:cNvSpPr>
                    <p:nvPr/>
                  </p:nvSpPr>
                  <p:spPr bwMode="ltGray">
                    <a:xfrm>
                      <a:off x="1116" y="3374"/>
                      <a:ext cx="21" cy="53"/>
                    </a:xfrm>
                    <a:custGeom>
                      <a:avLst/>
                      <a:gdLst/>
                      <a:ahLst/>
                      <a:cxnLst>
                        <a:cxn ang="0">
                          <a:pos x="21" y="0"/>
                        </a:cxn>
                        <a:cxn ang="0">
                          <a:pos x="11" y="0"/>
                        </a:cxn>
                        <a:cxn ang="0">
                          <a:pos x="0" y="11"/>
                        </a:cxn>
                        <a:cxn ang="0">
                          <a:pos x="0" y="21"/>
                        </a:cxn>
                        <a:cxn ang="0">
                          <a:pos x="0" y="43"/>
                        </a:cxn>
                        <a:cxn ang="0">
                          <a:pos x="0" y="53"/>
                        </a:cxn>
                      </a:cxnLst>
                      <a:rect l="0" t="0" r="r" b="b"/>
                      <a:pathLst>
                        <a:path w="21" h="53">
                          <a:moveTo>
                            <a:pt x="21" y="0"/>
                          </a:moveTo>
                          <a:lnTo>
                            <a:pt x="11" y="0"/>
                          </a:lnTo>
                          <a:lnTo>
                            <a:pt x="0" y="11"/>
                          </a:lnTo>
                          <a:lnTo>
                            <a:pt x="0" y="21"/>
                          </a:lnTo>
                          <a:lnTo>
                            <a:pt x="0" y="43"/>
                          </a:lnTo>
                          <a:lnTo>
                            <a:pt x="0" y="53"/>
                          </a:lnTo>
                        </a:path>
                      </a:pathLst>
                    </a:custGeom>
                    <a:noFill/>
                    <a:ln w="17463">
                      <a:solidFill>
                        <a:srgbClr val="000000"/>
                      </a:solidFill>
                      <a:prstDash val="solid"/>
                      <a:round/>
                      <a:headEnd/>
                      <a:tailEnd/>
                    </a:ln>
                  </p:spPr>
                  <p:txBody>
                    <a:bodyPr/>
                    <a:lstStyle/>
                    <a:p>
                      <a:endParaRPr lang="en-US" dirty="0"/>
                    </a:p>
                  </p:txBody>
                </p:sp>
              </p:grpSp>
            </p:grpSp>
            <p:grpSp>
              <p:nvGrpSpPr>
                <p:cNvPr id="185450" name="Group 106"/>
                <p:cNvGrpSpPr>
                  <a:grpSpLocks/>
                </p:cNvGrpSpPr>
                <p:nvPr/>
              </p:nvGrpSpPr>
              <p:grpSpPr bwMode="auto">
                <a:xfrm>
                  <a:off x="1148" y="3385"/>
                  <a:ext cx="42" cy="42"/>
                  <a:chOff x="1148" y="3385"/>
                  <a:chExt cx="42" cy="42"/>
                </a:xfrm>
              </p:grpSpPr>
              <p:sp>
                <p:nvSpPr>
                  <p:cNvPr id="185451" name="Oval 107"/>
                  <p:cNvSpPr>
                    <a:spLocks noChangeArrowheads="1"/>
                  </p:cNvSpPr>
                  <p:nvPr/>
                </p:nvSpPr>
                <p:spPr bwMode="ltGray">
                  <a:xfrm>
                    <a:off x="1148" y="3385"/>
                    <a:ext cx="42" cy="32"/>
                  </a:xfrm>
                  <a:prstGeom prst="ellipse">
                    <a:avLst/>
                  </a:prstGeom>
                  <a:solidFill>
                    <a:srgbClr val="FFFFFF"/>
                  </a:solidFill>
                  <a:ln w="9525">
                    <a:noFill/>
                    <a:round/>
                    <a:headEnd/>
                    <a:tailEnd/>
                  </a:ln>
                </p:spPr>
                <p:txBody>
                  <a:bodyPr/>
                  <a:lstStyle/>
                  <a:p>
                    <a:endParaRPr lang="en-US" dirty="0"/>
                  </a:p>
                </p:txBody>
              </p:sp>
              <p:sp>
                <p:nvSpPr>
                  <p:cNvPr id="185452" name="Oval 108"/>
                  <p:cNvSpPr>
                    <a:spLocks noChangeArrowheads="1"/>
                  </p:cNvSpPr>
                  <p:nvPr/>
                </p:nvSpPr>
                <p:spPr bwMode="ltGray">
                  <a:xfrm>
                    <a:off x="1169" y="3385"/>
                    <a:ext cx="21" cy="21"/>
                  </a:xfrm>
                  <a:prstGeom prst="ellipse">
                    <a:avLst/>
                  </a:prstGeom>
                  <a:solidFill>
                    <a:srgbClr val="000000"/>
                  </a:solidFill>
                  <a:ln w="9525">
                    <a:noFill/>
                    <a:round/>
                    <a:headEnd/>
                    <a:tailEnd/>
                  </a:ln>
                </p:spPr>
                <p:txBody>
                  <a:bodyPr/>
                  <a:lstStyle/>
                  <a:p>
                    <a:endParaRPr lang="en-US" dirty="0"/>
                  </a:p>
                </p:txBody>
              </p:sp>
              <p:sp>
                <p:nvSpPr>
                  <p:cNvPr id="185453" name="Freeform 109"/>
                  <p:cNvSpPr>
                    <a:spLocks/>
                  </p:cNvSpPr>
                  <p:nvPr/>
                </p:nvSpPr>
                <p:spPr bwMode="ltGray">
                  <a:xfrm>
                    <a:off x="1148" y="3385"/>
                    <a:ext cx="21" cy="42"/>
                  </a:xfrm>
                  <a:custGeom>
                    <a:avLst/>
                    <a:gdLst/>
                    <a:ahLst/>
                    <a:cxnLst>
                      <a:cxn ang="0">
                        <a:pos x="21" y="0"/>
                      </a:cxn>
                      <a:cxn ang="0">
                        <a:pos x="10" y="0"/>
                      </a:cxn>
                      <a:cxn ang="0">
                        <a:pos x="10" y="0"/>
                      </a:cxn>
                      <a:cxn ang="0">
                        <a:pos x="0" y="10"/>
                      </a:cxn>
                      <a:cxn ang="0">
                        <a:pos x="0" y="21"/>
                      </a:cxn>
                      <a:cxn ang="0">
                        <a:pos x="10" y="32"/>
                      </a:cxn>
                      <a:cxn ang="0">
                        <a:pos x="10" y="42"/>
                      </a:cxn>
                    </a:cxnLst>
                    <a:rect l="0" t="0" r="r" b="b"/>
                    <a:pathLst>
                      <a:path w="21" h="42">
                        <a:moveTo>
                          <a:pt x="21" y="0"/>
                        </a:moveTo>
                        <a:lnTo>
                          <a:pt x="10" y="0"/>
                        </a:lnTo>
                        <a:lnTo>
                          <a:pt x="10" y="0"/>
                        </a:lnTo>
                        <a:lnTo>
                          <a:pt x="0" y="10"/>
                        </a:lnTo>
                        <a:lnTo>
                          <a:pt x="0" y="21"/>
                        </a:lnTo>
                        <a:lnTo>
                          <a:pt x="10" y="32"/>
                        </a:lnTo>
                        <a:lnTo>
                          <a:pt x="10" y="42"/>
                        </a:lnTo>
                      </a:path>
                    </a:pathLst>
                  </a:custGeom>
                  <a:noFill/>
                  <a:ln w="17463">
                    <a:solidFill>
                      <a:srgbClr val="000000"/>
                    </a:solidFill>
                    <a:prstDash val="solid"/>
                    <a:round/>
                    <a:headEnd/>
                    <a:tailEnd/>
                  </a:ln>
                </p:spPr>
                <p:txBody>
                  <a:bodyPr/>
                  <a:lstStyle/>
                  <a:p>
                    <a:endParaRPr lang="en-US" dirty="0"/>
                  </a:p>
                </p:txBody>
              </p:sp>
            </p:grpSp>
          </p:grpSp>
        </p:grpSp>
        <p:grpSp>
          <p:nvGrpSpPr>
            <p:cNvPr id="185454" name="Group 110"/>
            <p:cNvGrpSpPr>
              <a:grpSpLocks/>
            </p:cNvGrpSpPr>
            <p:nvPr/>
          </p:nvGrpSpPr>
          <p:grpSpPr bwMode="auto">
            <a:xfrm>
              <a:off x="2933700" y="4605338"/>
              <a:ext cx="546100" cy="252412"/>
              <a:chOff x="2211" y="2640"/>
              <a:chExt cx="361" cy="167"/>
            </a:xfrm>
          </p:grpSpPr>
          <p:sp>
            <p:nvSpPr>
              <p:cNvPr id="185455" name="Freeform 111"/>
              <p:cNvSpPr>
                <a:spLocks/>
              </p:cNvSpPr>
              <p:nvPr/>
            </p:nvSpPr>
            <p:spPr bwMode="ltGray">
              <a:xfrm>
                <a:off x="2211" y="2722"/>
                <a:ext cx="361" cy="21"/>
              </a:xfrm>
              <a:custGeom>
                <a:avLst/>
                <a:gdLst/>
                <a:ahLst/>
                <a:cxnLst>
                  <a:cxn ang="0">
                    <a:pos x="0" y="21"/>
                  </a:cxn>
                  <a:cxn ang="0">
                    <a:pos x="106" y="21"/>
                  </a:cxn>
                  <a:cxn ang="0">
                    <a:pos x="149" y="10"/>
                  </a:cxn>
                  <a:cxn ang="0">
                    <a:pos x="223" y="10"/>
                  </a:cxn>
                  <a:cxn ang="0">
                    <a:pos x="265" y="21"/>
                  </a:cxn>
                  <a:cxn ang="0">
                    <a:pos x="297" y="10"/>
                  </a:cxn>
                  <a:cxn ang="0">
                    <a:pos x="361" y="0"/>
                  </a:cxn>
                </a:cxnLst>
                <a:rect l="0" t="0" r="r" b="b"/>
                <a:pathLst>
                  <a:path w="361" h="21">
                    <a:moveTo>
                      <a:pt x="0" y="21"/>
                    </a:moveTo>
                    <a:lnTo>
                      <a:pt x="106" y="21"/>
                    </a:lnTo>
                    <a:lnTo>
                      <a:pt x="149" y="10"/>
                    </a:lnTo>
                    <a:lnTo>
                      <a:pt x="223" y="10"/>
                    </a:lnTo>
                    <a:lnTo>
                      <a:pt x="265" y="21"/>
                    </a:lnTo>
                    <a:lnTo>
                      <a:pt x="297" y="10"/>
                    </a:lnTo>
                    <a:lnTo>
                      <a:pt x="361" y="0"/>
                    </a:lnTo>
                  </a:path>
                </a:pathLst>
              </a:custGeom>
              <a:noFill/>
              <a:ln w="17463">
                <a:solidFill>
                  <a:srgbClr val="FFFFFF"/>
                </a:solidFill>
                <a:prstDash val="solid"/>
                <a:round/>
                <a:headEnd/>
                <a:tailEnd/>
              </a:ln>
            </p:spPr>
            <p:txBody>
              <a:bodyPr/>
              <a:lstStyle/>
              <a:p>
                <a:endParaRPr lang="en-US" dirty="0"/>
              </a:p>
            </p:txBody>
          </p:sp>
          <p:sp>
            <p:nvSpPr>
              <p:cNvPr id="185456" name="Freeform 112"/>
              <p:cNvSpPr>
                <a:spLocks/>
              </p:cNvSpPr>
              <p:nvPr/>
            </p:nvSpPr>
            <p:spPr bwMode="ltGray">
              <a:xfrm>
                <a:off x="2423" y="2732"/>
                <a:ext cx="117" cy="75"/>
              </a:xfrm>
              <a:custGeom>
                <a:avLst/>
                <a:gdLst/>
                <a:ahLst/>
                <a:cxnLst>
                  <a:cxn ang="0">
                    <a:pos x="0" y="75"/>
                  </a:cxn>
                  <a:cxn ang="0">
                    <a:pos x="22" y="64"/>
                  </a:cxn>
                  <a:cxn ang="0">
                    <a:pos x="53" y="53"/>
                  </a:cxn>
                  <a:cxn ang="0">
                    <a:pos x="75" y="43"/>
                  </a:cxn>
                  <a:cxn ang="0">
                    <a:pos x="96" y="32"/>
                  </a:cxn>
                  <a:cxn ang="0">
                    <a:pos x="107" y="22"/>
                  </a:cxn>
                  <a:cxn ang="0">
                    <a:pos x="117" y="0"/>
                  </a:cxn>
                </a:cxnLst>
                <a:rect l="0" t="0" r="r" b="b"/>
                <a:pathLst>
                  <a:path w="117" h="75">
                    <a:moveTo>
                      <a:pt x="0" y="75"/>
                    </a:moveTo>
                    <a:lnTo>
                      <a:pt x="22" y="64"/>
                    </a:lnTo>
                    <a:lnTo>
                      <a:pt x="53" y="53"/>
                    </a:lnTo>
                    <a:lnTo>
                      <a:pt x="75" y="43"/>
                    </a:lnTo>
                    <a:lnTo>
                      <a:pt x="96" y="32"/>
                    </a:lnTo>
                    <a:lnTo>
                      <a:pt x="107" y="22"/>
                    </a:lnTo>
                    <a:lnTo>
                      <a:pt x="117" y="0"/>
                    </a:lnTo>
                  </a:path>
                </a:pathLst>
              </a:custGeom>
              <a:noFill/>
              <a:ln w="17463">
                <a:solidFill>
                  <a:srgbClr val="FFFFFF"/>
                </a:solidFill>
                <a:prstDash val="solid"/>
                <a:round/>
                <a:headEnd/>
                <a:tailEnd/>
              </a:ln>
            </p:spPr>
            <p:txBody>
              <a:bodyPr/>
              <a:lstStyle/>
              <a:p>
                <a:endParaRPr lang="en-US" dirty="0"/>
              </a:p>
            </p:txBody>
          </p:sp>
          <p:sp>
            <p:nvSpPr>
              <p:cNvPr id="185457" name="Freeform 113"/>
              <p:cNvSpPr>
                <a:spLocks/>
              </p:cNvSpPr>
              <p:nvPr/>
            </p:nvSpPr>
            <p:spPr bwMode="ltGray">
              <a:xfrm>
                <a:off x="2352" y="2640"/>
                <a:ext cx="212" cy="106"/>
              </a:xfrm>
              <a:custGeom>
                <a:avLst/>
                <a:gdLst/>
                <a:ahLst/>
                <a:cxnLst>
                  <a:cxn ang="0">
                    <a:pos x="0" y="0"/>
                  </a:cxn>
                  <a:cxn ang="0">
                    <a:pos x="74" y="11"/>
                  </a:cxn>
                  <a:cxn ang="0">
                    <a:pos x="116" y="11"/>
                  </a:cxn>
                  <a:cxn ang="0">
                    <a:pos x="148" y="21"/>
                  </a:cxn>
                  <a:cxn ang="0">
                    <a:pos x="169" y="32"/>
                  </a:cxn>
                  <a:cxn ang="0">
                    <a:pos x="180" y="53"/>
                  </a:cxn>
                  <a:cxn ang="0">
                    <a:pos x="201" y="75"/>
                  </a:cxn>
                  <a:cxn ang="0">
                    <a:pos x="212" y="85"/>
                  </a:cxn>
                  <a:cxn ang="0">
                    <a:pos x="191" y="85"/>
                  </a:cxn>
                  <a:cxn ang="0">
                    <a:pos x="159" y="96"/>
                  </a:cxn>
                  <a:cxn ang="0">
                    <a:pos x="127" y="96"/>
                  </a:cxn>
                  <a:cxn ang="0">
                    <a:pos x="84" y="106"/>
                  </a:cxn>
                  <a:cxn ang="0">
                    <a:pos x="63" y="106"/>
                  </a:cxn>
                  <a:cxn ang="0">
                    <a:pos x="53" y="75"/>
                  </a:cxn>
                  <a:cxn ang="0">
                    <a:pos x="31" y="43"/>
                  </a:cxn>
                  <a:cxn ang="0">
                    <a:pos x="0" y="0"/>
                  </a:cxn>
                </a:cxnLst>
                <a:rect l="0" t="0" r="r" b="b"/>
                <a:pathLst>
                  <a:path w="212" h="106">
                    <a:moveTo>
                      <a:pt x="0" y="0"/>
                    </a:moveTo>
                    <a:lnTo>
                      <a:pt x="74" y="11"/>
                    </a:lnTo>
                    <a:lnTo>
                      <a:pt x="116" y="11"/>
                    </a:lnTo>
                    <a:lnTo>
                      <a:pt x="148" y="21"/>
                    </a:lnTo>
                    <a:lnTo>
                      <a:pt x="169" y="32"/>
                    </a:lnTo>
                    <a:lnTo>
                      <a:pt x="180" y="53"/>
                    </a:lnTo>
                    <a:lnTo>
                      <a:pt x="201" y="75"/>
                    </a:lnTo>
                    <a:lnTo>
                      <a:pt x="212" y="85"/>
                    </a:lnTo>
                    <a:lnTo>
                      <a:pt x="191" y="85"/>
                    </a:lnTo>
                    <a:lnTo>
                      <a:pt x="159" y="96"/>
                    </a:lnTo>
                    <a:lnTo>
                      <a:pt x="127" y="96"/>
                    </a:lnTo>
                    <a:lnTo>
                      <a:pt x="84" y="106"/>
                    </a:lnTo>
                    <a:lnTo>
                      <a:pt x="63" y="106"/>
                    </a:lnTo>
                    <a:lnTo>
                      <a:pt x="53" y="75"/>
                    </a:lnTo>
                    <a:lnTo>
                      <a:pt x="31" y="43"/>
                    </a:lnTo>
                    <a:lnTo>
                      <a:pt x="0" y="0"/>
                    </a:lnTo>
                    <a:close/>
                  </a:path>
                </a:pathLst>
              </a:custGeom>
              <a:solidFill>
                <a:srgbClr val="000000"/>
              </a:solidFill>
              <a:ln w="9525">
                <a:noFill/>
                <a:round/>
                <a:headEnd/>
                <a:tailEnd/>
              </a:ln>
            </p:spPr>
            <p:txBody>
              <a:bodyPr/>
              <a:lstStyle/>
              <a:p>
                <a:endParaRPr lang="en-US" dirty="0"/>
              </a:p>
            </p:txBody>
          </p:sp>
        </p:grpSp>
        <p:grpSp>
          <p:nvGrpSpPr>
            <p:cNvPr id="185458" name="Group 114"/>
            <p:cNvGrpSpPr>
              <a:grpSpLocks/>
            </p:cNvGrpSpPr>
            <p:nvPr/>
          </p:nvGrpSpPr>
          <p:grpSpPr bwMode="auto">
            <a:xfrm>
              <a:off x="4346575" y="4586288"/>
              <a:ext cx="944563" cy="627062"/>
              <a:chOff x="4080" y="2640"/>
              <a:chExt cx="624" cy="416"/>
            </a:xfrm>
          </p:grpSpPr>
          <p:sp>
            <p:nvSpPr>
              <p:cNvPr id="185459" name="Freeform 115"/>
              <p:cNvSpPr>
                <a:spLocks/>
              </p:cNvSpPr>
              <p:nvPr/>
            </p:nvSpPr>
            <p:spPr bwMode="ltGray">
              <a:xfrm>
                <a:off x="4182" y="2780"/>
                <a:ext cx="446" cy="276"/>
              </a:xfrm>
              <a:custGeom>
                <a:avLst/>
                <a:gdLst/>
                <a:ahLst/>
                <a:cxnLst>
                  <a:cxn ang="0">
                    <a:pos x="0" y="0"/>
                  </a:cxn>
                  <a:cxn ang="0">
                    <a:pos x="64" y="32"/>
                  </a:cxn>
                  <a:cxn ang="0">
                    <a:pos x="96" y="53"/>
                  </a:cxn>
                  <a:cxn ang="0">
                    <a:pos x="127" y="64"/>
                  </a:cxn>
                  <a:cxn ang="0">
                    <a:pos x="159" y="85"/>
                  </a:cxn>
                  <a:cxn ang="0">
                    <a:pos x="191" y="117"/>
                  </a:cxn>
                  <a:cxn ang="0">
                    <a:pos x="234" y="159"/>
                  </a:cxn>
                  <a:cxn ang="0">
                    <a:pos x="287" y="170"/>
                  </a:cxn>
                  <a:cxn ang="0">
                    <a:pos x="329" y="180"/>
                  </a:cxn>
                  <a:cxn ang="0">
                    <a:pos x="372" y="223"/>
                  </a:cxn>
                  <a:cxn ang="0">
                    <a:pos x="446" y="276"/>
                  </a:cxn>
                </a:cxnLst>
                <a:rect l="0" t="0" r="r" b="b"/>
                <a:pathLst>
                  <a:path w="446" h="276">
                    <a:moveTo>
                      <a:pt x="0" y="0"/>
                    </a:moveTo>
                    <a:lnTo>
                      <a:pt x="64" y="32"/>
                    </a:lnTo>
                    <a:lnTo>
                      <a:pt x="96" y="53"/>
                    </a:lnTo>
                    <a:lnTo>
                      <a:pt x="127" y="64"/>
                    </a:lnTo>
                    <a:lnTo>
                      <a:pt x="159" y="85"/>
                    </a:lnTo>
                    <a:lnTo>
                      <a:pt x="191" y="117"/>
                    </a:lnTo>
                    <a:lnTo>
                      <a:pt x="234" y="159"/>
                    </a:lnTo>
                    <a:lnTo>
                      <a:pt x="287" y="170"/>
                    </a:lnTo>
                    <a:lnTo>
                      <a:pt x="329" y="180"/>
                    </a:lnTo>
                    <a:lnTo>
                      <a:pt x="372" y="223"/>
                    </a:lnTo>
                    <a:lnTo>
                      <a:pt x="446" y="276"/>
                    </a:lnTo>
                  </a:path>
                </a:pathLst>
              </a:custGeom>
              <a:noFill/>
              <a:ln w="17463">
                <a:solidFill>
                  <a:srgbClr val="FFFFFF"/>
                </a:solidFill>
                <a:prstDash val="solid"/>
                <a:round/>
                <a:headEnd/>
                <a:tailEnd/>
              </a:ln>
            </p:spPr>
            <p:txBody>
              <a:bodyPr/>
              <a:lstStyle/>
              <a:p>
                <a:endParaRPr lang="en-US" dirty="0"/>
              </a:p>
            </p:txBody>
          </p:sp>
          <p:sp>
            <p:nvSpPr>
              <p:cNvPr id="185460" name="Freeform 116"/>
              <p:cNvSpPr>
                <a:spLocks/>
              </p:cNvSpPr>
              <p:nvPr/>
            </p:nvSpPr>
            <p:spPr bwMode="ltGray">
              <a:xfrm>
                <a:off x="4236" y="2760"/>
                <a:ext cx="468" cy="73"/>
              </a:xfrm>
              <a:custGeom>
                <a:avLst/>
                <a:gdLst/>
                <a:ahLst/>
                <a:cxnLst>
                  <a:cxn ang="0">
                    <a:pos x="0" y="0"/>
                  </a:cxn>
                  <a:cxn ang="0">
                    <a:pos x="180" y="36"/>
                  </a:cxn>
                  <a:cxn ang="0">
                    <a:pos x="468" y="48"/>
                  </a:cxn>
                </a:cxnLst>
                <a:rect l="0" t="0" r="r" b="b"/>
                <a:pathLst>
                  <a:path w="468" h="73">
                    <a:moveTo>
                      <a:pt x="0" y="0"/>
                    </a:moveTo>
                    <a:cubicBezTo>
                      <a:pt x="106" y="35"/>
                      <a:pt x="47" y="21"/>
                      <a:pt x="180" y="36"/>
                    </a:cubicBezTo>
                    <a:cubicBezTo>
                      <a:pt x="291" y="73"/>
                      <a:pt x="350" y="48"/>
                      <a:pt x="468" y="48"/>
                    </a:cubicBezTo>
                  </a:path>
                </a:pathLst>
              </a:custGeom>
              <a:noFill/>
              <a:ln w="9525">
                <a:solidFill>
                  <a:schemeClr val="bg1"/>
                </a:solidFill>
                <a:round/>
                <a:headEnd/>
                <a:tailEnd/>
              </a:ln>
              <a:effectLst/>
            </p:spPr>
            <p:txBody>
              <a:bodyPr wrap="none" anchor="ctr"/>
              <a:lstStyle/>
              <a:p>
                <a:endParaRPr lang="en-US" dirty="0"/>
              </a:p>
            </p:txBody>
          </p:sp>
          <p:sp>
            <p:nvSpPr>
              <p:cNvPr id="185461" name="Freeform 117"/>
              <p:cNvSpPr>
                <a:spLocks/>
              </p:cNvSpPr>
              <p:nvPr/>
            </p:nvSpPr>
            <p:spPr bwMode="ltGray">
              <a:xfrm>
                <a:off x="4260" y="2732"/>
                <a:ext cx="300" cy="16"/>
              </a:xfrm>
              <a:custGeom>
                <a:avLst/>
                <a:gdLst/>
                <a:ahLst/>
                <a:cxnLst>
                  <a:cxn ang="0">
                    <a:pos x="0" y="16"/>
                  </a:cxn>
                  <a:cxn ang="0">
                    <a:pos x="300" y="4"/>
                  </a:cxn>
                </a:cxnLst>
                <a:rect l="0" t="0" r="r" b="b"/>
                <a:pathLst>
                  <a:path w="300" h="16">
                    <a:moveTo>
                      <a:pt x="0" y="16"/>
                    </a:moveTo>
                    <a:cubicBezTo>
                      <a:pt x="196" y="0"/>
                      <a:pt x="96" y="4"/>
                      <a:pt x="300" y="4"/>
                    </a:cubicBezTo>
                  </a:path>
                </a:pathLst>
              </a:custGeom>
              <a:noFill/>
              <a:ln w="9525">
                <a:solidFill>
                  <a:schemeClr val="bg1"/>
                </a:solidFill>
                <a:round/>
                <a:headEnd/>
                <a:tailEnd/>
              </a:ln>
              <a:effectLst/>
            </p:spPr>
            <p:txBody>
              <a:bodyPr wrap="none" anchor="ctr"/>
              <a:lstStyle/>
              <a:p>
                <a:endParaRPr lang="en-US" dirty="0"/>
              </a:p>
            </p:txBody>
          </p:sp>
          <p:sp>
            <p:nvSpPr>
              <p:cNvPr id="185462" name="Freeform 118"/>
              <p:cNvSpPr>
                <a:spLocks/>
              </p:cNvSpPr>
              <p:nvPr/>
            </p:nvSpPr>
            <p:spPr bwMode="ltGray">
              <a:xfrm>
                <a:off x="4080" y="2640"/>
                <a:ext cx="255" cy="149"/>
              </a:xfrm>
              <a:custGeom>
                <a:avLst/>
                <a:gdLst/>
                <a:ahLst/>
                <a:cxnLst>
                  <a:cxn ang="0">
                    <a:pos x="255" y="0"/>
                  </a:cxn>
                  <a:cxn ang="0">
                    <a:pos x="170" y="11"/>
                  </a:cxn>
                  <a:cxn ang="0">
                    <a:pos x="106" y="11"/>
                  </a:cxn>
                  <a:cxn ang="0">
                    <a:pos x="64" y="32"/>
                  </a:cxn>
                  <a:cxn ang="0">
                    <a:pos x="43" y="53"/>
                  </a:cxn>
                  <a:cxn ang="0">
                    <a:pos x="32" y="75"/>
                  </a:cxn>
                  <a:cxn ang="0">
                    <a:pos x="11" y="106"/>
                  </a:cxn>
                  <a:cxn ang="0">
                    <a:pos x="0" y="128"/>
                  </a:cxn>
                  <a:cxn ang="0">
                    <a:pos x="21" y="128"/>
                  </a:cxn>
                  <a:cxn ang="0">
                    <a:pos x="53" y="128"/>
                  </a:cxn>
                  <a:cxn ang="0">
                    <a:pos x="96" y="138"/>
                  </a:cxn>
                  <a:cxn ang="0">
                    <a:pos x="159" y="149"/>
                  </a:cxn>
                  <a:cxn ang="0">
                    <a:pos x="170" y="149"/>
                  </a:cxn>
                  <a:cxn ang="0">
                    <a:pos x="191" y="106"/>
                  </a:cxn>
                  <a:cxn ang="0">
                    <a:pos x="223" y="53"/>
                  </a:cxn>
                  <a:cxn ang="0">
                    <a:pos x="255" y="0"/>
                  </a:cxn>
                </a:cxnLst>
                <a:rect l="0" t="0" r="r" b="b"/>
                <a:pathLst>
                  <a:path w="255" h="149">
                    <a:moveTo>
                      <a:pt x="255" y="0"/>
                    </a:moveTo>
                    <a:lnTo>
                      <a:pt x="170" y="11"/>
                    </a:lnTo>
                    <a:lnTo>
                      <a:pt x="106" y="11"/>
                    </a:lnTo>
                    <a:lnTo>
                      <a:pt x="64" y="32"/>
                    </a:lnTo>
                    <a:lnTo>
                      <a:pt x="43" y="53"/>
                    </a:lnTo>
                    <a:lnTo>
                      <a:pt x="32" y="75"/>
                    </a:lnTo>
                    <a:lnTo>
                      <a:pt x="11" y="106"/>
                    </a:lnTo>
                    <a:lnTo>
                      <a:pt x="0" y="128"/>
                    </a:lnTo>
                    <a:lnTo>
                      <a:pt x="21" y="128"/>
                    </a:lnTo>
                    <a:lnTo>
                      <a:pt x="53" y="128"/>
                    </a:lnTo>
                    <a:lnTo>
                      <a:pt x="96" y="138"/>
                    </a:lnTo>
                    <a:lnTo>
                      <a:pt x="159" y="149"/>
                    </a:lnTo>
                    <a:lnTo>
                      <a:pt x="170" y="149"/>
                    </a:lnTo>
                    <a:lnTo>
                      <a:pt x="191" y="106"/>
                    </a:lnTo>
                    <a:lnTo>
                      <a:pt x="223" y="53"/>
                    </a:lnTo>
                    <a:lnTo>
                      <a:pt x="255" y="0"/>
                    </a:lnTo>
                    <a:close/>
                  </a:path>
                </a:pathLst>
              </a:custGeom>
              <a:solidFill>
                <a:srgbClr val="000000"/>
              </a:solidFill>
              <a:ln w="9525">
                <a:noFill/>
                <a:round/>
                <a:headEnd/>
                <a:tailEnd/>
              </a:ln>
            </p:spPr>
            <p:txBody>
              <a:bodyPr/>
              <a:lstStyle/>
              <a:p>
                <a:endParaRPr lang="en-US" dirty="0"/>
              </a:p>
            </p:txBody>
          </p:sp>
        </p:grpSp>
        <p:grpSp>
          <p:nvGrpSpPr>
            <p:cNvPr id="185463" name="Group 119"/>
            <p:cNvGrpSpPr>
              <a:grpSpLocks/>
            </p:cNvGrpSpPr>
            <p:nvPr/>
          </p:nvGrpSpPr>
          <p:grpSpPr bwMode="auto">
            <a:xfrm>
              <a:off x="2463800" y="5472113"/>
              <a:ext cx="546100" cy="252412"/>
              <a:chOff x="2211" y="2640"/>
              <a:chExt cx="361" cy="167"/>
            </a:xfrm>
          </p:grpSpPr>
          <p:sp>
            <p:nvSpPr>
              <p:cNvPr id="185464" name="Freeform 120"/>
              <p:cNvSpPr>
                <a:spLocks/>
              </p:cNvSpPr>
              <p:nvPr/>
            </p:nvSpPr>
            <p:spPr bwMode="ltGray">
              <a:xfrm>
                <a:off x="2211" y="2722"/>
                <a:ext cx="361" cy="21"/>
              </a:xfrm>
              <a:custGeom>
                <a:avLst/>
                <a:gdLst/>
                <a:ahLst/>
                <a:cxnLst>
                  <a:cxn ang="0">
                    <a:pos x="0" y="21"/>
                  </a:cxn>
                  <a:cxn ang="0">
                    <a:pos x="106" y="21"/>
                  </a:cxn>
                  <a:cxn ang="0">
                    <a:pos x="149" y="10"/>
                  </a:cxn>
                  <a:cxn ang="0">
                    <a:pos x="223" y="10"/>
                  </a:cxn>
                  <a:cxn ang="0">
                    <a:pos x="265" y="21"/>
                  </a:cxn>
                  <a:cxn ang="0">
                    <a:pos x="297" y="10"/>
                  </a:cxn>
                  <a:cxn ang="0">
                    <a:pos x="361" y="0"/>
                  </a:cxn>
                </a:cxnLst>
                <a:rect l="0" t="0" r="r" b="b"/>
                <a:pathLst>
                  <a:path w="361" h="21">
                    <a:moveTo>
                      <a:pt x="0" y="21"/>
                    </a:moveTo>
                    <a:lnTo>
                      <a:pt x="106" y="21"/>
                    </a:lnTo>
                    <a:lnTo>
                      <a:pt x="149" y="10"/>
                    </a:lnTo>
                    <a:lnTo>
                      <a:pt x="223" y="10"/>
                    </a:lnTo>
                    <a:lnTo>
                      <a:pt x="265" y="21"/>
                    </a:lnTo>
                    <a:lnTo>
                      <a:pt x="297" y="10"/>
                    </a:lnTo>
                    <a:lnTo>
                      <a:pt x="361" y="0"/>
                    </a:lnTo>
                  </a:path>
                </a:pathLst>
              </a:custGeom>
              <a:noFill/>
              <a:ln w="17463">
                <a:solidFill>
                  <a:srgbClr val="FFFFFF"/>
                </a:solidFill>
                <a:prstDash val="solid"/>
                <a:round/>
                <a:headEnd/>
                <a:tailEnd/>
              </a:ln>
            </p:spPr>
            <p:txBody>
              <a:bodyPr/>
              <a:lstStyle/>
              <a:p>
                <a:endParaRPr lang="en-US" dirty="0"/>
              </a:p>
            </p:txBody>
          </p:sp>
          <p:sp>
            <p:nvSpPr>
              <p:cNvPr id="185465" name="Freeform 121"/>
              <p:cNvSpPr>
                <a:spLocks/>
              </p:cNvSpPr>
              <p:nvPr/>
            </p:nvSpPr>
            <p:spPr bwMode="ltGray">
              <a:xfrm>
                <a:off x="2423" y="2732"/>
                <a:ext cx="117" cy="75"/>
              </a:xfrm>
              <a:custGeom>
                <a:avLst/>
                <a:gdLst/>
                <a:ahLst/>
                <a:cxnLst>
                  <a:cxn ang="0">
                    <a:pos x="0" y="75"/>
                  </a:cxn>
                  <a:cxn ang="0">
                    <a:pos x="22" y="64"/>
                  </a:cxn>
                  <a:cxn ang="0">
                    <a:pos x="53" y="53"/>
                  </a:cxn>
                  <a:cxn ang="0">
                    <a:pos x="75" y="43"/>
                  </a:cxn>
                  <a:cxn ang="0">
                    <a:pos x="96" y="32"/>
                  </a:cxn>
                  <a:cxn ang="0">
                    <a:pos x="107" y="22"/>
                  </a:cxn>
                  <a:cxn ang="0">
                    <a:pos x="117" y="0"/>
                  </a:cxn>
                </a:cxnLst>
                <a:rect l="0" t="0" r="r" b="b"/>
                <a:pathLst>
                  <a:path w="117" h="75">
                    <a:moveTo>
                      <a:pt x="0" y="75"/>
                    </a:moveTo>
                    <a:lnTo>
                      <a:pt x="22" y="64"/>
                    </a:lnTo>
                    <a:lnTo>
                      <a:pt x="53" y="53"/>
                    </a:lnTo>
                    <a:lnTo>
                      <a:pt x="75" y="43"/>
                    </a:lnTo>
                    <a:lnTo>
                      <a:pt x="96" y="32"/>
                    </a:lnTo>
                    <a:lnTo>
                      <a:pt x="107" y="22"/>
                    </a:lnTo>
                    <a:lnTo>
                      <a:pt x="117" y="0"/>
                    </a:lnTo>
                  </a:path>
                </a:pathLst>
              </a:custGeom>
              <a:noFill/>
              <a:ln w="17463">
                <a:solidFill>
                  <a:srgbClr val="FFFFFF"/>
                </a:solidFill>
                <a:prstDash val="solid"/>
                <a:round/>
                <a:headEnd/>
                <a:tailEnd/>
              </a:ln>
            </p:spPr>
            <p:txBody>
              <a:bodyPr/>
              <a:lstStyle/>
              <a:p>
                <a:endParaRPr lang="en-US" dirty="0"/>
              </a:p>
            </p:txBody>
          </p:sp>
          <p:sp>
            <p:nvSpPr>
              <p:cNvPr id="185466" name="Freeform 122"/>
              <p:cNvSpPr>
                <a:spLocks/>
              </p:cNvSpPr>
              <p:nvPr/>
            </p:nvSpPr>
            <p:spPr bwMode="ltGray">
              <a:xfrm>
                <a:off x="2352" y="2640"/>
                <a:ext cx="212" cy="106"/>
              </a:xfrm>
              <a:custGeom>
                <a:avLst/>
                <a:gdLst/>
                <a:ahLst/>
                <a:cxnLst>
                  <a:cxn ang="0">
                    <a:pos x="0" y="0"/>
                  </a:cxn>
                  <a:cxn ang="0">
                    <a:pos x="74" y="11"/>
                  </a:cxn>
                  <a:cxn ang="0">
                    <a:pos x="116" y="11"/>
                  </a:cxn>
                  <a:cxn ang="0">
                    <a:pos x="148" y="21"/>
                  </a:cxn>
                  <a:cxn ang="0">
                    <a:pos x="169" y="32"/>
                  </a:cxn>
                  <a:cxn ang="0">
                    <a:pos x="180" y="53"/>
                  </a:cxn>
                  <a:cxn ang="0">
                    <a:pos x="201" y="75"/>
                  </a:cxn>
                  <a:cxn ang="0">
                    <a:pos x="212" y="85"/>
                  </a:cxn>
                  <a:cxn ang="0">
                    <a:pos x="191" y="85"/>
                  </a:cxn>
                  <a:cxn ang="0">
                    <a:pos x="159" y="96"/>
                  </a:cxn>
                  <a:cxn ang="0">
                    <a:pos x="127" y="96"/>
                  </a:cxn>
                  <a:cxn ang="0">
                    <a:pos x="84" y="106"/>
                  </a:cxn>
                  <a:cxn ang="0">
                    <a:pos x="63" y="106"/>
                  </a:cxn>
                  <a:cxn ang="0">
                    <a:pos x="53" y="75"/>
                  </a:cxn>
                  <a:cxn ang="0">
                    <a:pos x="31" y="43"/>
                  </a:cxn>
                  <a:cxn ang="0">
                    <a:pos x="0" y="0"/>
                  </a:cxn>
                </a:cxnLst>
                <a:rect l="0" t="0" r="r" b="b"/>
                <a:pathLst>
                  <a:path w="212" h="106">
                    <a:moveTo>
                      <a:pt x="0" y="0"/>
                    </a:moveTo>
                    <a:lnTo>
                      <a:pt x="74" y="11"/>
                    </a:lnTo>
                    <a:lnTo>
                      <a:pt x="116" y="11"/>
                    </a:lnTo>
                    <a:lnTo>
                      <a:pt x="148" y="21"/>
                    </a:lnTo>
                    <a:lnTo>
                      <a:pt x="169" y="32"/>
                    </a:lnTo>
                    <a:lnTo>
                      <a:pt x="180" y="53"/>
                    </a:lnTo>
                    <a:lnTo>
                      <a:pt x="201" y="75"/>
                    </a:lnTo>
                    <a:lnTo>
                      <a:pt x="212" y="85"/>
                    </a:lnTo>
                    <a:lnTo>
                      <a:pt x="191" y="85"/>
                    </a:lnTo>
                    <a:lnTo>
                      <a:pt x="159" y="96"/>
                    </a:lnTo>
                    <a:lnTo>
                      <a:pt x="127" y="96"/>
                    </a:lnTo>
                    <a:lnTo>
                      <a:pt x="84" y="106"/>
                    </a:lnTo>
                    <a:lnTo>
                      <a:pt x="63" y="106"/>
                    </a:lnTo>
                    <a:lnTo>
                      <a:pt x="53" y="75"/>
                    </a:lnTo>
                    <a:lnTo>
                      <a:pt x="31" y="43"/>
                    </a:lnTo>
                    <a:lnTo>
                      <a:pt x="0" y="0"/>
                    </a:lnTo>
                    <a:close/>
                  </a:path>
                </a:pathLst>
              </a:custGeom>
              <a:solidFill>
                <a:srgbClr val="000000"/>
              </a:solidFill>
              <a:ln w="9525">
                <a:noFill/>
                <a:round/>
                <a:headEnd/>
                <a:tailEnd/>
              </a:ln>
            </p:spPr>
            <p:txBody>
              <a:bodyPr/>
              <a:lstStyle/>
              <a:p>
                <a:endParaRPr lang="en-US" dirty="0"/>
              </a:p>
            </p:txBody>
          </p:sp>
        </p:grpSp>
        <p:grpSp>
          <p:nvGrpSpPr>
            <p:cNvPr id="185467" name="Group 123"/>
            <p:cNvGrpSpPr>
              <a:grpSpLocks/>
            </p:cNvGrpSpPr>
            <p:nvPr/>
          </p:nvGrpSpPr>
          <p:grpSpPr bwMode="auto">
            <a:xfrm>
              <a:off x="7335838" y="5708650"/>
              <a:ext cx="681037" cy="395288"/>
              <a:chOff x="4896" y="2160"/>
              <a:chExt cx="450" cy="262"/>
            </a:xfrm>
          </p:grpSpPr>
          <p:sp>
            <p:nvSpPr>
              <p:cNvPr id="185468" name="Freeform 124"/>
              <p:cNvSpPr>
                <a:spLocks/>
              </p:cNvSpPr>
              <p:nvPr/>
            </p:nvSpPr>
            <p:spPr bwMode="ltGray">
              <a:xfrm>
                <a:off x="5123" y="2326"/>
                <a:ext cx="223" cy="96"/>
              </a:xfrm>
              <a:custGeom>
                <a:avLst/>
                <a:gdLst/>
                <a:ahLst/>
                <a:cxnLst>
                  <a:cxn ang="0">
                    <a:pos x="0" y="64"/>
                  </a:cxn>
                  <a:cxn ang="0">
                    <a:pos x="32" y="64"/>
                  </a:cxn>
                  <a:cxn ang="0">
                    <a:pos x="64" y="64"/>
                  </a:cxn>
                  <a:cxn ang="0">
                    <a:pos x="85" y="74"/>
                  </a:cxn>
                  <a:cxn ang="0">
                    <a:pos x="128" y="74"/>
                  </a:cxn>
                  <a:cxn ang="0">
                    <a:pos x="181" y="96"/>
                  </a:cxn>
                  <a:cxn ang="0">
                    <a:pos x="191" y="85"/>
                  </a:cxn>
                  <a:cxn ang="0">
                    <a:pos x="213" y="74"/>
                  </a:cxn>
                  <a:cxn ang="0">
                    <a:pos x="223" y="74"/>
                  </a:cxn>
                  <a:cxn ang="0">
                    <a:pos x="223" y="53"/>
                  </a:cxn>
                  <a:cxn ang="0">
                    <a:pos x="223" y="32"/>
                  </a:cxn>
                  <a:cxn ang="0">
                    <a:pos x="213" y="21"/>
                  </a:cxn>
                  <a:cxn ang="0">
                    <a:pos x="202" y="0"/>
                  </a:cxn>
                </a:cxnLst>
                <a:rect l="0" t="0" r="r" b="b"/>
                <a:pathLst>
                  <a:path w="223" h="96">
                    <a:moveTo>
                      <a:pt x="0" y="64"/>
                    </a:moveTo>
                    <a:lnTo>
                      <a:pt x="32" y="64"/>
                    </a:lnTo>
                    <a:lnTo>
                      <a:pt x="64" y="64"/>
                    </a:lnTo>
                    <a:lnTo>
                      <a:pt x="85" y="74"/>
                    </a:lnTo>
                    <a:lnTo>
                      <a:pt x="128" y="74"/>
                    </a:lnTo>
                    <a:lnTo>
                      <a:pt x="181" y="96"/>
                    </a:lnTo>
                    <a:lnTo>
                      <a:pt x="191" y="85"/>
                    </a:lnTo>
                    <a:lnTo>
                      <a:pt x="213" y="74"/>
                    </a:lnTo>
                    <a:lnTo>
                      <a:pt x="223" y="74"/>
                    </a:lnTo>
                    <a:lnTo>
                      <a:pt x="223" y="53"/>
                    </a:lnTo>
                    <a:lnTo>
                      <a:pt x="223" y="32"/>
                    </a:lnTo>
                    <a:lnTo>
                      <a:pt x="213" y="21"/>
                    </a:lnTo>
                    <a:lnTo>
                      <a:pt x="202" y="0"/>
                    </a:lnTo>
                  </a:path>
                </a:pathLst>
              </a:custGeom>
              <a:noFill/>
              <a:ln w="17463">
                <a:solidFill>
                  <a:srgbClr val="FFFFFF"/>
                </a:solidFill>
                <a:prstDash val="solid"/>
                <a:round/>
                <a:headEnd/>
                <a:tailEnd/>
              </a:ln>
            </p:spPr>
            <p:txBody>
              <a:bodyPr/>
              <a:lstStyle/>
              <a:p>
                <a:endParaRPr lang="en-US" dirty="0"/>
              </a:p>
            </p:txBody>
          </p:sp>
          <p:grpSp>
            <p:nvGrpSpPr>
              <p:cNvPr id="185469" name="Group 125"/>
              <p:cNvGrpSpPr>
                <a:grpSpLocks/>
              </p:cNvGrpSpPr>
              <p:nvPr/>
            </p:nvGrpSpPr>
            <p:grpSpPr bwMode="auto">
              <a:xfrm>
                <a:off x="4896" y="2160"/>
                <a:ext cx="372" cy="201"/>
                <a:chOff x="4493" y="3332"/>
                <a:chExt cx="372" cy="201"/>
              </a:xfrm>
            </p:grpSpPr>
            <p:grpSp>
              <p:nvGrpSpPr>
                <p:cNvPr id="185470" name="Group 126"/>
                <p:cNvGrpSpPr>
                  <a:grpSpLocks/>
                </p:cNvGrpSpPr>
                <p:nvPr/>
              </p:nvGrpSpPr>
              <p:grpSpPr bwMode="auto">
                <a:xfrm>
                  <a:off x="4493" y="3332"/>
                  <a:ext cx="372" cy="201"/>
                  <a:chOff x="4493" y="3332"/>
                  <a:chExt cx="372" cy="201"/>
                </a:xfrm>
              </p:grpSpPr>
              <p:sp>
                <p:nvSpPr>
                  <p:cNvPr id="185471" name="Freeform 127"/>
                  <p:cNvSpPr>
                    <a:spLocks/>
                  </p:cNvSpPr>
                  <p:nvPr/>
                </p:nvSpPr>
                <p:spPr bwMode="ltGray">
                  <a:xfrm>
                    <a:off x="4493" y="3385"/>
                    <a:ext cx="53" cy="63"/>
                  </a:xfrm>
                  <a:custGeom>
                    <a:avLst/>
                    <a:gdLst/>
                    <a:ahLst/>
                    <a:cxnLst>
                      <a:cxn ang="0">
                        <a:pos x="11" y="0"/>
                      </a:cxn>
                      <a:cxn ang="0">
                        <a:pos x="0" y="42"/>
                      </a:cxn>
                      <a:cxn ang="0">
                        <a:pos x="11" y="42"/>
                      </a:cxn>
                      <a:cxn ang="0">
                        <a:pos x="11" y="63"/>
                      </a:cxn>
                      <a:cxn ang="0">
                        <a:pos x="53" y="53"/>
                      </a:cxn>
                      <a:cxn ang="0">
                        <a:pos x="11" y="0"/>
                      </a:cxn>
                    </a:cxnLst>
                    <a:rect l="0" t="0" r="r" b="b"/>
                    <a:pathLst>
                      <a:path w="53" h="63">
                        <a:moveTo>
                          <a:pt x="11" y="0"/>
                        </a:moveTo>
                        <a:lnTo>
                          <a:pt x="0" y="42"/>
                        </a:lnTo>
                        <a:lnTo>
                          <a:pt x="11" y="42"/>
                        </a:lnTo>
                        <a:lnTo>
                          <a:pt x="11" y="63"/>
                        </a:lnTo>
                        <a:lnTo>
                          <a:pt x="53" y="53"/>
                        </a:lnTo>
                        <a:lnTo>
                          <a:pt x="11" y="0"/>
                        </a:lnTo>
                        <a:close/>
                      </a:path>
                    </a:pathLst>
                  </a:custGeom>
                  <a:solidFill>
                    <a:srgbClr val="FFFFFF"/>
                  </a:solidFill>
                  <a:ln w="17463">
                    <a:solidFill>
                      <a:srgbClr val="000000"/>
                    </a:solidFill>
                    <a:prstDash val="solid"/>
                    <a:round/>
                    <a:headEnd/>
                    <a:tailEnd/>
                  </a:ln>
                </p:spPr>
                <p:txBody>
                  <a:bodyPr/>
                  <a:lstStyle/>
                  <a:p>
                    <a:endParaRPr lang="en-US" dirty="0"/>
                  </a:p>
                </p:txBody>
              </p:sp>
              <p:sp>
                <p:nvSpPr>
                  <p:cNvPr id="185472" name="Freeform 128"/>
                  <p:cNvSpPr>
                    <a:spLocks/>
                  </p:cNvSpPr>
                  <p:nvPr/>
                </p:nvSpPr>
                <p:spPr bwMode="ltGray">
                  <a:xfrm>
                    <a:off x="4493" y="3332"/>
                    <a:ext cx="372" cy="201"/>
                  </a:xfrm>
                  <a:custGeom>
                    <a:avLst/>
                    <a:gdLst/>
                    <a:ahLst/>
                    <a:cxnLst>
                      <a:cxn ang="0">
                        <a:pos x="255" y="201"/>
                      </a:cxn>
                      <a:cxn ang="0">
                        <a:pos x="234" y="191"/>
                      </a:cxn>
                      <a:cxn ang="0">
                        <a:pos x="212" y="180"/>
                      </a:cxn>
                      <a:cxn ang="0">
                        <a:pos x="181" y="169"/>
                      </a:cxn>
                      <a:cxn ang="0">
                        <a:pos x="138" y="159"/>
                      </a:cxn>
                      <a:cxn ang="0">
                        <a:pos x="117" y="159"/>
                      </a:cxn>
                      <a:cxn ang="0">
                        <a:pos x="85" y="148"/>
                      </a:cxn>
                      <a:cxn ang="0">
                        <a:pos x="64" y="127"/>
                      </a:cxn>
                      <a:cxn ang="0">
                        <a:pos x="42" y="106"/>
                      </a:cxn>
                      <a:cxn ang="0">
                        <a:pos x="32" y="95"/>
                      </a:cxn>
                      <a:cxn ang="0">
                        <a:pos x="21" y="85"/>
                      </a:cxn>
                      <a:cxn ang="0">
                        <a:pos x="11" y="74"/>
                      </a:cxn>
                      <a:cxn ang="0">
                        <a:pos x="0" y="63"/>
                      </a:cxn>
                      <a:cxn ang="0">
                        <a:pos x="0" y="42"/>
                      </a:cxn>
                      <a:cxn ang="0">
                        <a:pos x="0" y="21"/>
                      </a:cxn>
                      <a:cxn ang="0">
                        <a:pos x="11" y="10"/>
                      </a:cxn>
                      <a:cxn ang="0">
                        <a:pos x="32" y="0"/>
                      </a:cxn>
                      <a:cxn ang="0">
                        <a:pos x="64" y="10"/>
                      </a:cxn>
                      <a:cxn ang="0">
                        <a:pos x="85" y="21"/>
                      </a:cxn>
                      <a:cxn ang="0">
                        <a:pos x="96" y="31"/>
                      </a:cxn>
                      <a:cxn ang="0">
                        <a:pos x="117" y="53"/>
                      </a:cxn>
                      <a:cxn ang="0">
                        <a:pos x="138" y="63"/>
                      </a:cxn>
                      <a:cxn ang="0">
                        <a:pos x="149" y="74"/>
                      </a:cxn>
                      <a:cxn ang="0">
                        <a:pos x="181" y="85"/>
                      </a:cxn>
                      <a:cxn ang="0">
                        <a:pos x="202" y="85"/>
                      </a:cxn>
                      <a:cxn ang="0">
                        <a:pos x="223" y="95"/>
                      </a:cxn>
                      <a:cxn ang="0">
                        <a:pos x="255" y="95"/>
                      </a:cxn>
                      <a:cxn ang="0">
                        <a:pos x="255" y="85"/>
                      </a:cxn>
                      <a:cxn ang="0">
                        <a:pos x="265" y="85"/>
                      </a:cxn>
                      <a:cxn ang="0">
                        <a:pos x="276" y="85"/>
                      </a:cxn>
                      <a:cxn ang="0">
                        <a:pos x="297" y="85"/>
                      </a:cxn>
                      <a:cxn ang="0">
                        <a:pos x="308" y="95"/>
                      </a:cxn>
                      <a:cxn ang="0">
                        <a:pos x="319" y="106"/>
                      </a:cxn>
                      <a:cxn ang="0">
                        <a:pos x="329" y="127"/>
                      </a:cxn>
                      <a:cxn ang="0">
                        <a:pos x="329" y="148"/>
                      </a:cxn>
                      <a:cxn ang="0">
                        <a:pos x="350" y="159"/>
                      </a:cxn>
                      <a:cxn ang="0">
                        <a:pos x="361" y="159"/>
                      </a:cxn>
                      <a:cxn ang="0">
                        <a:pos x="372" y="180"/>
                      </a:cxn>
                      <a:cxn ang="0">
                        <a:pos x="372" y="191"/>
                      </a:cxn>
                      <a:cxn ang="0">
                        <a:pos x="372" y="201"/>
                      </a:cxn>
                      <a:cxn ang="0">
                        <a:pos x="361" y="201"/>
                      </a:cxn>
                      <a:cxn ang="0">
                        <a:pos x="350" y="191"/>
                      </a:cxn>
                      <a:cxn ang="0">
                        <a:pos x="329" y="191"/>
                      </a:cxn>
                      <a:cxn ang="0">
                        <a:pos x="319" y="201"/>
                      </a:cxn>
                      <a:cxn ang="0">
                        <a:pos x="297" y="201"/>
                      </a:cxn>
                      <a:cxn ang="0">
                        <a:pos x="255" y="201"/>
                      </a:cxn>
                    </a:cxnLst>
                    <a:rect l="0" t="0" r="r" b="b"/>
                    <a:pathLst>
                      <a:path w="372" h="201">
                        <a:moveTo>
                          <a:pt x="255" y="201"/>
                        </a:moveTo>
                        <a:lnTo>
                          <a:pt x="234" y="191"/>
                        </a:lnTo>
                        <a:lnTo>
                          <a:pt x="212" y="180"/>
                        </a:lnTo>
                        <a:lnTo>
                          <a:pt x="181" y="169"/>
                        </a:lnTo>
                        <a:lnTo>
                          <a:pt x="138" y="159"/>
                        </a:lnTo>
                        <a:lnTo>
                          <a:pt x="117" y="159"/>
                        </a:lnTo>
                        <a:lnTo>
                          <a:pt x="85" y="148"/>
                        </a:lnTo>
                        <a:lnTo>
                          <a:pt x="64" y="127"/>
                        </a:lnTo>
                        <a:lnTo>
                          <a:pt x="42" y="106"/>
                        </a:lnTo>
                        <a:lnTo>
                          <a:pt x="32" y="95"/>
                        </a:lnTo>
                        <a:lnTo>
                          <a:pt x="21" y="85"/>
                        </a:lnTo>
                        <a:lnTo>
                          <a:pt x="11" y="74"/>
                        </a:lnTo>
                        <a:lnTo>
                          <a:pt x="0" y="63"/>
                        </a:lnTo>
                        <a:lnTo>
                          <a:pt x="0" y="42"/>
                        </a:lnTo>
                        <a:lnTo>
                          <a:pt x="0" y="21"/>
                        </a:lnTo>
                        <a:lnTo>
                          <a:pt x="11" y="10"/>
                        </a:lnTo>
                        <a:lnTo>
                          <a:pt x="32" y="0"/>
                        </a:lnTo>
                        <a:lnTo>
                          <a:pt x="64" y="10"/>
                        </a:lnTo>
                        <a:lnTo>
                          <a:pt x="85" y="21"/>
                        </a:lnTo>
                        <a:lnTo>
                          <a:pt x="96" y="31"/>
                        </a:lnTo>
                        <a:lnTo>
                          <a:pt x="117" y="53"/>
                        </a:lnTo>
                        <a:lnTo>
                          <a:pt x="138" y="63"/>
                        </a:lnTo>
                        <a:lnTo>
                          <a:pt x="149" y="74"/>
                        </a:lnTo>
                        <a:lnTo>
                          <a:pt x="181" y="85"/>
                        </a:lnTo>
                        <a:lnTo>
                          <a:pt x="202" y="85"/>
                        </a:lnTo>
                        <a:lnTo>
                          <a:pt x="223" y="95"/>
                        </a:lnTo>
                        <a:lnTo>
                          <a:pt x="255" y="95"/>
                        </a:lnTo>
                        <a:lnTo>
                          <a:pt x="255" y="85"/>
                        </a:lnTo>
                        <a:lnTo>
                          <a:pt x="265" y="85"/>
                        </a:lnTo>
                        <a:lnTo>
                          <a:pt x="276" y="85"/>
                        </a:lnTo>
                        <a:lnTo>
                          <a:pt x="297" y="85"/>
                        </a:lnTo>
                        <a:lnTo>
                          <a:pt x="308" y="95"/>
                        </a:lnTo>
                        <a:lnTo>
                          <a:pt x="319" y="106"/>
                        </a:lnTo>
                        <a:lnTo>
                          <a:pt x="329" y="127"/>
                        </a:lnTo>
                        <a:lnTo>
                          <a:pt x="329" y="148"/>
                        </a:lnTo>
                        <a:lnTo>
                          <a:pt x="350" y="159"/>
                        </a:lnTo>
                        <a:lnTo>
                          <a:pt x="361" y="159"/>
                        </a:lnTo>
                        <a:lnTo>
                          <a:pt x="372" y="180"/>
                        </a:lnTo>
                        <a:lnTo>
                          <a:pt x="372" y="191"/>
                        </a:lnTo>
                        <a:lnTo>
                          <a:pt x="372" y="201"/>
                        </a:lnTo>
                        <a:lnTo>
                          <a:pt x="361" y="201"/>
                        </a:lnTo>
                        <a:lnTo>
                          <a:pt x="350" y="191"/>
                        </a:lnTo>
                        <a:lnTo>
                          <a:pt x="329" y="191"/>
                        </a:lnTo>
                        <a:lnTo>
                          <a:pt x="319" y="201"/>
                        </a:lnTo>
                        <a:lnTo>
                          <a:pt x="297" y="201"/>
                        </a:lnTo>
                        <a:lnTo>
                          <a:pt x="255" y="201"/>
                        </a:lnTo>
                        <a:close/>
                      </a:path>
                    </a:pathLst>
                  </a:custGeom>
                  <a:solidFill>
                    <a:srgbClr val="00FF00"/>
                  </a:solidFill>
                  <a:ln w="17463">
                    <a:solidFill>
                      <a:srgbClr val="000000"/>
                    </a:solidFill>
                    <a:prstDash val="solid"/>
                    <a:round/>
                    <a:headEnd/>
                    <a:tailEnd/>
                  </a:ln>
                </p:spPr>
                <p:txBody>
                  <a:bodyPr/>
                  <a:lstStyle/>
                  <a:p>
                    <a:endParaRPr lang="en-US" dirty="0"/>
                  </a:p>
                </p:txBody>
              </p:sp>
            </p:grpSp>
            <p:grpSp>
              <p:nvGrpSpPr>
                <p:cNvPr id="185473" name="Group 129"/>
                <p:cNvGrpSpPr>
                  <a:grpSpLocks/>
                </p:cNvGrpSpPr>
                <p:nvPr/>
              </p:nvGrpSpPr>
              <p:grpSpPr bwMode="auto">
                <a:xfrm>
                  <a:off x="4546" y="3363"/>
                  <a:ext cx="234" cy="117"/>
                  <a:chOff x="4546" y="3363"/>
                  <a:chExt cx="234" cy="117"/>
                </a:xfrm>
              </p:grpSpPr>
              <p:sp>
                <p:nvSpPr>
                  <p:cNvPr id="185474" name="Freeform 130"/>
                  <p:cNvSpPr>
                    <a:spLocks/>
                  </p:cNvSpPr>
                  <p:nvPr/>
                </p:nvSpPr>
                <p:spPr bwMode="ltGray">
                  <a:xfrm>
                    <a:off x="4716" y="3427"/>
                    <a:ext cx="64" cy="53"/>
                  </a:xfrm>
                  <a:custGeom>
                    <a:avLst/>
                    <a:gdLst/>
                    <a:ahLst/>
                    <a:cxnLst>
                      <a:cxn ang="0">
                        <a:pos x="0" y="21"/>
                      </a:cxn>
                      <a:cxn ang="0">
                        <a:pos x="0" y="11"/>
                      </a:cxn>
                      <a:cxn ang="0">
                        <a:pos x="11" y="11"/>
                      </a:cxn>
                      <a:cxn ang="0">
                        <a:pos x="21" y="0"/>
                      </a:cxn>
                      <a:cxn ang="0">
                        <a:pos x="32" y="0"/>
                      </a:cxn>
                      <a:cxn ang="0">
                        <a:pos x="42" y="11"/>
                      </a:cxn>
                      <a:cxn ang="0">
                        <a:pos x="53" y="11"/>
                      </a:cxn>
                      <a:cxn ang="0">
                        <a:pos x="53" y="21"/>
                      </a:cxn>
                      <a:cxn ang="0">
                        <a:pos x="64" y="32"/>
                      </a:cxn>
                      <a:cxn ang="0">
                        <a:pos x="64" y="53"/>
                      </a:cxn>
                    </a:cxnLst>
                    <a:rect l="0" t="0" r="r" b="b"/>
                    <a:pathLst>
                      <a:path w="64" h="53">
                        <a:moveTo>
                          <a:pt x="0" y="21"/>
                        </a:moveTo>
                        <a:lnTo>
                          <a:pt x="0" y="11"/>
                        </a:lnTo>
                        <a:lnTo>
                          <a:pt x="11" y="11"/>
                        </a:lnTo>
                        <a:lnTo>
                          <a:pt x="21" y="0"/>
                        </a:lnTo>
                        <a:lnTo>
                          <a:pt x="32" y="0"/>
                        </a:lnTo>
                        <a:lnTo>
                          <a:pt x="42" y="11"/>
                        </a:lnTo>
                        <a:lnTo>
                          <a:pt x="53" y="11"/>
                        </a:lnTo>
                        <a:lnTo>
                          <a:pt x="53" y="21"/>
                        </a:lnTo>
                        <a:lnTo>
                          <a:pt x="64" y="32"/>
                        </a:lnTo>
                        <a:lnTo>
                          <a:pt x="64" y="53"/>
                        </a:lnTo>
                      </a:path>
                    </a:pathLst>
                  </a:custGeom>
                  <a:noFill/>
                  <a:ln w="17463">
                    <a:solidFill>
                      <a:srgbClr val="000000"/>
                    </a:solidFill>
                    <a:prstDash val="solid"/>
                    <a:round/>
                    <a:headEnd/>
                    <a:tailEnd/>
                  </a:ln>
                </p:spPr>
                <p:txBody>
                  <a:bodyPr/>
                  <a:lstStyle/>
                  <a:p>
                    <a:endParaRPr lang="en-US" dirty="0"/>
                  </a:p>
                </p:txBody>
              </p:sp>
              <p:sp>
                <p:nvSpPr>
                  <p:cNvPr id="185475" name="Freeform 131"/>
                  <p:cNvSpPr>
                    <a:spLocks/>
                  </p:cNvSpPr>
                  <p:nvPr/>
                </p:nvSpPr>
                <p:spPr bwMode="ltGray">
                  <a:xfrm>
                    <a:off x="4546" y="3363"/>
                    <a:ext cx="53" cy="22"/>
                  </a:xfrm>
                  <a:custGeom>
                    <a:avLst/>
                    <a:gdLst/>
                    <a:ahLst/>
                    <a:cxnLst>
                      <a:cxn ang="0">
                        <a:pos x="0" y="0"/>
                      </a:cxn>
                      <a:cxn ang="0">
                        <a:pos x="21" y="11"/>
                      </a:cxn>
                      <a:cxn ang="0">
                        <a:pos x="32" y="11"/>
                      </a:cxn>
                      <a:cxn ang="0">
                        <a:pos x="43" y="11"/>
                      </a:cxn>
                      <a:cxn ang="0">
                        <a:pos x="53" y="22"/>
                      </a:cxn>
                    </a:cxnLst>
                    <a:rect l="0" t="0" r="r" b="b"/>
                    <a:pathLst>
                      <a:path w="53" h="22">
                        <a:moveTo>
                          <a:pt x="0" y="0"/>
                        </a:moveTo>
                        <a:lnTo>
                          <a:pt x="21" y="11"/>
                        </a:lnTo>
                        <a:lnTo>
                          <a:pt x="32" y="11"/>
                        </a:lnTo>
                        <a:lnTo>
                          <a:pt x="43" y="11"/>
                        </a:lnTo>
                        <a:lnTo>
                          <a:pt x="53" y="22"/>
                        </a:lnTo>
                      </a:path>
                    </a:pathLst>
                  </a:custGeom>
                  <a:noFill/>
                  <a:ln w="17463">
                    <a:solidFill>
                      <a:srgbClr val="000000"/>
                    </a:solidFill>
                    <a:prstDash val="solid"/>
                    <a:round/>
                    <a:headEnd/>
                    <a:tailEnd/>
                  </a:ln>
                </p:spPr>
                <p:txBody>
                  <a:bodyPr/>
                  <a:lstStyle/>
                  <a:p>
                    <a:endParaRPr lang="en-US" dirty="0"/>
                  </a:p>
                </p:txBody>
              </p:sp>
            </p:grpSp>
          </p:grpSp>
        </p:grpSp>
        <p:grpSp>
          <p:nvGrpSpPr>
            <p:cNvPr id="185476" name="Group 132"/>
            <p:cNvGrpSpPr>
              <a:grpSpLocks/>
            </p:cNvGrpSpPr>
            <p:nvPr/>
          </p:nvGrpSpPr>
          <p:grpSpPr bwMode="auto">
            <a:xfrm>
              <a:off x="1046163" y="5102225"/>
              <a:ext cx="973137" cy="441325"/>
              <a:chOff x="1562" y="2160"/>
              <a:chExt cx="644" cy="293"/>
            </a:xfrm>
          </p:grpSpPr>
          <p:sp>
            <p:nvSpPr>
              <p:cNvPr id="185477" name="Freeform 133"/>
              <p:cNvSpPr>
                <a:spLocks/>
              </p:cNvSpPr>
              <p:nvPr/>
            </p:nvSpPr>
            <p:spPr bwMode="ltGray">
              <a:xfrm>
                <a:off x="1605" y="2358"/>
                <a:ext cx="403" cy="74"/>
              </a:xfrm>
              <a:custGeom>
                <a:avLst/>
                <a:gdLst/>
                <a:ahLst/>
                <a:cxnLst>
                  <a:cxn ang="0">
                    <a:pos x="127" y="0"/>
                  </a:cxn>
                  <a:cxn ang="0">
                    <a:pos x="95" y="11"/>
                  </a:cxn>
                  <a:cxn ang="0">
                    <a:pos x="64" y="11"/>
                  </a:cxn>
                  <a:cxn ang="0">
                    <a:pos x="32" y="21"/>
                  </a:cxn>
                  <a:cxn ang="0">
                    <a:pos x="10" y="32"/>
                  </a:cxn>
                  <a:cxn ang="0">
                    <a:pos x="0" y="53"/>
                  </a:cxn>
                  <a:cxn ang="0">
                    <a:pos x="42" y="64"/>
                  </a:cxn>
                  <a:cxn ang="0">
                    <a:pos x="106" y="74"/>
                  </a:cxn>
                  <a:cxn ang="0">
                    <a:pos x="148" y="53"/>
                  </a:cxn>
                  <a:cxn ang="0">
                    <a:pos x="233" y="64"/>
                  </a:cxn>
                  <a:cxn ang="0">
                    <a:pos x="329" y="64"/>
                  </a:cxn>
                  <a:cxn ang="0">
                    <a:pos x="403" y="53"/>
                  </a:cxn>
                </a:cxnLst>
                <a:rect l="0" t="0" r="r" b="b"/>
                <a:pathLst>
                  <a:path w="403" h="74">
                    <a:moveTo>
                      <a:pt x="127" y="0"/>
                    </a:moveTo>
                    <a:lnTo>
                      <a:pt x="95" y="11"/>
                    </a:lnTo>
                    <a:lnTo>
                      <a:pt x="64" y="11"/>
                    </a:lnTo>
                    <a:lnTo>
                      <a:pt x="32" y="21"/>
                    </a:lnTo>
                    <a:lnTo>
                      <a:pt x="10" y="32"/>
                    </a:lnTo>
                    <a:lnTo>
                      <a:pt x="0" y="53"/>
                    </a:lnTo>
                    <a:lnTo>
                      <a:pt x="42" y="64"/>
                    </a:lnTo>
                    <a:lnTo>
                      <a:pt x="106" y="74"/>
                    </a:lnTo>
                    <a:lnTo>
                      <a:pt x="148" y="53"/>
                    </a:lnTo>
                    <a:lnTo>
                      <a:pt x="233" y="64"/>
                    </a:lnTo>
                    <a:lnTo>
                      <a:pt x="329" y="64"/>
                    </a:lnTo>
                    <a:lnTo>
                      <a:pt x="403" y="53"/>
                    </a:lnTo>
                  </a:path>
                </a:pathLst>
              </a:custGeom>
              <a:noFill/>
              <a:ln w="17463">
                <a:solidFill>
                  <a:srgbClr val="FFFFFF"/>
                </a:solidFill>
                <a:prstDash val="solid"/>
                <a:round/>
                <a:headEnd/>
                <a:tailEnd/>
              </a:ln>
            </p:spPr>
            <p:txBody>
              <a:bodyPr/>
              <a:lstStyle/>
              <a:p>
                <a:endParaRPr lang="en-US" dirty="0"/>
              </a:p>
            </p:txBody>
          </p:sp>
          <p:sp>
            <p:nvSpPr>
              <p:cNvPr id="185478" name="Freeform 134"/>
              <p:cNvSpPr>
                <a:spLocks/>
              </p:cNvSpPr>
              <p:nvPr/>
            </p:nvSpPr>
            <p:spPr bwMode="ltGray">
              <a:xfrm>
                <a:off x="1562" y="2432"/>
                <a:ext cx="319" cy="21"/>
              </a:xfrm>
              <a:custGeom>
                <a:avLst/>
                <a:gdLst/>
                <a:ahLst/>
                <a:cxnLst>
                  <a:cxn ang="0">
                    <a:pos x="0" y="21"/>
                  </a:cxn>
                  <a:cxn ang="0">
                    <a:pos x="43" y="21"/>
                  </a:cxn>
                  <a:cxn ang="0">
                    <a:pos x="138" y="21"/>
                  </a:cxn>
                  <a:cxn ang="0">
                    <a:pos x="181" y="11"/>
                  </a:cxn>
                  <a:cxn ang="0">
                    <a:pos x="213" y="21"/>
                  </a:cxn>
                  <a:cxn ang="0">
                    <a:pos x="266" y="11"/>
                  </a:cxn>
                  <a:cxn ang="0">
                    <a:pos x="319" y="0"/>
                  </a:cxn>
                </a:cxnLst>
                <a:rect l="0" t="0" r="r" b="b"/>
                <a:pathLst>
                  <a:path w="319" h="21">
                    <a:moveTo>
                      <a:pt x="0" y="21"/>
                    </a:moveTo>
                    <a:lnTo>
                      <a:pt x="43" y="21"/>
                    </a:lnTo>
                    <a:lnTo>
                      <a:pt x="138" y="21"/>
                    </a:lnTo>
                    <a:lnTo>
                      <a:pt x="181" y="11"/>
                    </a:lnTo>
                    <a:lnTo>
                      <a:pt x="213" y="21"/>
                    </a:lnTo>
                    <a:lnTo>
                      <a:pt x="266" y="11"/>
                    </a:lnTo>
                    <a:lnTo>
                      <a:pt x="319" y="0"/>
                    </a:lnTo>
                  </a:path>
                </a:pathLst>
              </a:custGeom>
              <a:noFill/>
              <a:ln w="17463">
                <a:solidFill>
                  <a:srgbClr val="FFFFFF"/>
                </a:solidFill>
                <a:prstDash val="solid"/>
                <a:round/>
                <a:headEnd/>
                <a:tailEnd/>
              </a:ln>
            </p:spPr>
            <p:txBody>
              <a:bodyPr/>
              <a:lstStyle/>
              <a:p>
                <a:endParaRPr lang="en-US" dirty="0"/>
              </a:p>
            </p:txBody>
          </p:sp>
          <p:grpSp>
            <p:nvGrpSpPr>
              <p:cNvPr id="185479" name="Group 135"/>
              <p:cNvGrpSpPr>
                <a:grpSpLocks/>
              </p:cNvGrpSpPr>
              <p:nvPr/>
            </p:nvGrpSpPr>
            <p:grpSpPr bwMode="auto">
              <a:xfrm>
                <a:off x="1728" y="2160"/>
                <a:ext cx="478" cy="233"/>
                <a:chOff x="999" y="3279"/>
                <a:chExt cx="478" cy="233"/>
              </a:xfrm>
            </p:grpSpPr>
            <p:grpSp>
              <p:nvGrpSpPr>
                <p:cNvPr id="185480" name="Group 136"/>
                <p:cNvGrpSpPr>
                  <a:grpSpLocks/>
                </p:cNvGrpSpPr>
                <p:nvPr/>
              </p:nvGrpSpPr>
              <p:grpSpPr bwMode="auto">
                <a:xfrm>
                  <a:off x="999" y="3279"/>
                  <a:ext cx="478" cy="233"/>
                  <a:chOff x="999" y="3279"/>
                  <a:chExt cx="478" cy="233"/>
                </a:xfrm>
              </p:grpSpPr>
              <p:grpSp>
                <p:nvGrpSpPr>
                  <p:cNvPr id="185481" name="Group 137"/>
                  <p:cNvGrpSpPr>
                    <a:grpSpLocks/>
                  </p:cNvGrpSpPr>
                  <p:nvPr/>
                </p:nvGrpSpPr>
                <p:grpSpPr bwMode="auto">
                  <a:xfrm>
                    <a:off x="999" y="3279"/>
                    <a:ext cx="478" cy="233"/>
                    <a:chOff x="999" y="3279"/>
                    <a:chExt cx="478" cy="233"/>
                  </a:xfrm>
                </p:grpSpPr>
                <p:sp>
                  <p:nvSpPr>
                    <p:cNvPr id="185482" name="Freeform 138"/>
                    <p:cNvSpPr>
                      <a:spLocks/>
                    </p:cNvSpPr>
                    <p:nvPr/>
                  </p:nvSpPr>
                  <p:spPr bwMode="ltGray">
                    <a:xfrm>
                      <a:off x="1212" y="3342"/>
                      <a:ext cx="254" cy="128"/>
                    </a:xfrm>
                    <a:custGeom>
                      <a:avLst/>
                      <a:gdLst/>
                      <a:ahLst/>
                      <a:cxnLst>
                        <a:cxn ang="0">
                          <a:pos x="233" y="0"/>
                        </a:cxn>
                        <a:cxn ang="0">
                          <a:pos x="201" y="11"/>
                        </a:cxn>
                        <a:cxn ang="0">
                          <a:pos x="84" y="64"/>
                        </a:cxn>
                        <a:cxn ang="0">
                          <a:pos x="31" y="64"/>
                        </a:cxn>
                        <a:cxn ang="0">
                          <a:pos x="0" y="85"/>
                        </a:cxn>
                        <a:cxn ang="0">
                          <a:pos x="21" y="128"/>
                        </a:cxn>
                        <a:cxn ang="0">
                          <a:pos x="74" y="128"/>
                        </a:cxn>
                        <a:cxn ang="0">
                          <a:pos x="169" y="106"/>
                        </a:cxn>
                        <a:cxn ang="0">
                          <a:pos x="244" y="64"/>
                        </a:cxn>
                        <a:cxn ang="0">
                          <a:pos x="254" y="43"/>
                        </a:cxn>
                        <a:cxn ang="0">
                          <a:pos x="233" y="0"/>
                        </a:cxn>
                      </a:cxnLst>
                      <a:rect l="0" t="0" r="r" b="b"/>
                      <a:pathLst>
                        <a:path w="254" h="128">
                          <a:moveTo>
                            <a:pt x="233" y="0"/>
                          </a:moveTo>
                          <a:lnTo>
                            <a:pt x="201" y="11"/>
                          </a:lnTo>
                          <a:lnTo>
                            <a:pt x="84" y="64"/>
                          </a:lnTo>
                          <a:lnTo>
                            <a:pt x="31" y="64"/>
                          </a:lnTo>
                          <a:lnTo>
                            <a:pt x="0" y="85"/>
                          </a:lnTo>
                          <a:lnTo>
                            <a:pt x="21" y="128"/>
                          </a:lnTo>
                          <a:lnTo>
                            <a:pt x="74" y="128"/>
                          </a:lnTo>
                          <a:lnTo>
                            <a:pt x="169" y="106"/>
                          </a:lnTo>
                          <a:lnTo>
                            <a:pt x="244" y="64"/>
                          </a:lnTo>
                          <a:lnTo>
                            <a:pt x="254" y="43"/>
                          </a:lnTo>
                          <a:lnTo>
                            <a:pt x="233" y="0"/>
                          </a:lnTo>
                          <a:close/>
                        </a:path>
                      </a:pathLst>
                    </a:custGeom>
                    <a:solidFill>
                      <a:srgbClr val="FFFFFF"/>
                    </a:solidFill>
                    <a:ln w="17463">
                      <a:solidFill>
                        <a:srgbClr val="000000"/>
                      </a:solidFill>
                      <a:prstDash val="solid"/>
                      <a:round/>
                      <a:headEnd/>
                      <a:tailEnd/>
                    </a:ln>
                  </p:spPr>
                  <p:txBody>
                    <a:bodyPr/>
                    <a:lstStyle/>
                    <a:p>
                      <a:endParaRPr lang="en-US" dirty="0"/>
                    </a:p>
                  </p:txBody>
                </p:sp>
                <p:sp>
                  <p:nvSpPr>
                    <p:cNvPr id="185483" name="Freeform 139"/>
                    <p:cNvSpPr>
                      <a:spLocks/>
                    </p:cNvSpPr>
                    <p:nvPr/>
                  </p:nvSpPr>
                  <p:spPr bwMode="ltGray">
                    <a:xfrm>
                      <a:off x="999" y="3279"/>
                      <a:ext cx="478" cy="233"/>
                    </a:xfrm>
                    <a:custGeom>
                      <a:avLst/>
                      <a:gdLst/>
                      <a:ahLst/>
                      <a:cxnLst>
                        <a:cxn ang="0">
                          <a:pos x="21" y="169"/>
                        </a:cxn>
                        <a:cxn ang="0">
                          <a:pos x="74" y="116"/>
                        </a:cxn>
                        <a:cxn ang="0">
                          <a:pos x="117" y="95"/>
                        </a:cxn>
                        <a:cxn ang="0">
                          <a:pos x="159" y="95"/>
                        </a:cxn>
                        <a:cxn ang="0">
                          <a:pos x="181" y="106"/>
                        </a:cxn>
                        <a:cxn ang="0">
                          <a:pos x="234" y="106"/>
                        </a:cxn>
                        <a:cxn ang="0">
                          <a:pos x="266" y="106"/>
                        </a:cxn>
                        <a:cxn ang="0">
                          <a:pos x="329" y="74"/>
                        </a:cxn>
                        <a:cxn ang="0">
                          <a:pos x="382" y="42"/>
                        </a:cxn>
                        <a:cxn ang="0">
                          <a:pos x="404" y="10"/>
                        </a:cxn>
                        <a:cxn ang="0">
                          <a:pos x="425" y="0"/>
                        </a:cxn>
                        <a:cxn ang="0">
                          <a:pos x="457" y="21"/>
                        </a:cxn>
                        <a:cxn ang="0">
                          <a:pos x="446" y="63"/>
                        </a:cxn>
                        <a:cxn ang="0">
                          <a:pos x="382" y="106"/>
                        </a:cxn>
                        <a:cxn ang="0">
                          <a:pos x="319" y="127"/>
                        </a:cxn>
                        <a:cxn ang="0">
                          <a:pos x="287" y="138"/>
                        </a:cxn>
                        <a:cxn ang="0">
                          <a:pos x="255" y="138"/>
                        </a:cxn>
                        <a:cxn ang="0">
                          <a:pos x="234" y="148"/>
                        </a:cxn>
                        <a:cxn ang="0">
                          <a:pos x="234" y="169"/>
                        </a:cxn>
                        <a:cxn ang="0">
                          <a:pos x="255" y="191"/>
                        </a:cxn>
                        <a:cxn ang="0">
                          <a:pos x="329" y="169"/>
                        </a:cxn>
                        <a:cxn ang="0">
                          <a:pos x="425" y="138"/>
                        </a:cxn>
                        <a:cxn ang="0">
                          <a:pos x="467" y="95"/>
                        </a:cxn>
                        <a:cxn ang="0">
                          <a:pos x="478" y="127"/>
                        </a:cxn>
                        <a:cxn ang="0">
                          <a:pos x="457" y="148"/>
                        </a:cxn>
                        <a:cxn ang="0">
                          <a:pos x="404" y="180"/>
                        </a:cxn>
                        <a:cxn ang="0">
                          <a:pos x="340" y="212"/>
                        </a:cxn>
                        <a:cxn ang="0">
                          <a:pos x="266" y="233"/>
                        </a:cxn>
                        <a:cxn ang="0">
                          <a:pos x="181" y="233"/>
                        </a:cxn>
                        <a:cxn ang="0">
                          <a:pos x="138" y="222"/>
                        </a:cxn>
                        <a:cxn ang="0">
                          <a:pos x="106" y="212"/>
                        </a:cxn>
                        <a:cxn ang="0">
                          <a:pos x="96" y="233"/>
                        </a:cxn>
                        <a:cxn ang="0">
                          <a:pos x="64" y="233"/>
                        </a:cxn>
                        <a:cxn ang="0">
                          <a:pos x="21" y="222"/>
                        </a:cxn>
                        <a:cxn ang="0">
                          <a:pos x="0" y="201"/>
                        </a:cxn>
                      </a:cxnLst>
                      <a:rect l="0" t="0" r="r" b="b"/>
                      <a:pathLst>
                        <a:path w="478" h="233">
                          <a:moveTo>
                            <a:pt x="0" y="201"/>
                          </a:moveTo>
                          <a:lnTo>
                            <a:pt x="21" y="169"/>
                          </a:lnTo>
                          <a:lnTo>
                            <a:pt x="64" y="116"/>
                          </a:lnTo>
                          <a:lnTo>
                            <a:pt x="74" y="116"/>
                          </a:lnTo>
                          <a:lnTo>
                            <a:pt x="96" y="95"/>
                          </a:lnTo>
                          <a:lnTo>
                            <a:pt x="117" y="95"/>
                          </a:lnTo>
                          <a:lnTo>
                            <a:pt x="138" y="84"/>
                          </a:lnTo>
                          <a:lnTo>
                            <a:pt x="159" y="95"/>
                          </a:lnTo>
                          <a:lnTo>
                            <a:pt x="170" y="106"/>
                          </a:lnTo>
                          <a:lnTo>
                            <a:pt x="181" y="106"/>
                          </a:lnTo>
                          <a:lnTo>
                            <a:pt x="191" y="106"/>
                          </a:lnTo>
                          <a:lnTo>
                            <a:pt x="234" y="106"/>
                          </a:lnTo>
                          <a:lnTo>
                            <a:pt x="244" y="116"/>
                          </a:lnTo>
                          <a:lnTo>
                            <a:pt x="266" y="106"/>
                          </a:lnTo>
                          <a:lnTo>
                            <a:pt x="287" y="84"/>
                          </a:lnTo>
                          <a:lnTo>
                            <a:pt x="329" y="74"/>
                          </a:lnTo>
                          <a:lnTo>
                            <a:pt x="340" y="63"/>
                          </a:lnTo>
                          <a:lnTo>
                            <a:pt x="382" y="42"/>
                          </a:lnTo>
                          <a:lnTo>
                            <a:pt x="393" y="31"/>
                          </a:lnTo>
                          <a:lnTo>
                            <a:pt x="404" y="10"/>
                          </a:lnTo>
                          <a:lnTo>
                            <a:pt x="414" y="0"/>
                          </a:lnTo>
                          <a:lnTo>
                            <a:pt x="425" y="0"/>
                          </a:lnTo>
                          <a:lnTo>
                            <a:pt x="446" y="10"/>
                          </a:lnTo>
                          <a:lnTo>
                            <a:pt x="457" y="21"/>
                          </a:lnTo>
                          <a:lnTo>
                            <a:pt x="457" y="42"/>
                          </a:lnTo>
                          <a:lnTo>
                            <a:pt x="446" y="63"/>
                          </a:lnTo>
                          <a:lnTo>
                            <a:pt x="425" y="74"/>
                          </a:lnTo>
                          <a:lnTo>
                            <a:pt x="382" y="106"/>
                          </a:lnTo>
                          <a:lnTo>
                            <a:pt x="340" y="116"/>
                          </a:lnTo>
                          <a:lnTo>
                            <a:pt x="319" y="127"/>
                          </a:lnTo>
                          <a:lnTo>
                            <a:pt x="297" y="138"/>
                          </a:lnTo>
                          <a:lnTo>
                            <a:pt x="287" y="138"/>
                          </a:lnTo>
                          <a:lnTo>
                            <a:pt x="266" y="138"/>
                          </a:lnTo>
                          <a:lnTo>
                            <a:pt x="255" y="138"/>
                          </a:lnTo>
                          <a:lnTo>
                            <a:pt x="244" y="138"/>
                          </a:lnTo>
                          <a:lnTo>
                            <a:pt x="234" y="148"/>
                          </a:lnTo>
                          <a:lnTo>
                            <a:pt x="234" y="159"/>
                          </a:lnTo>
                          <a:lnTo>
                            <a:pt x="234" y="169"/>
                          </a:lnTo>
                          <a:lnTo>
                            <a:pt x="244" y="180"/>
                          </a:lnTo>
                          <a:lnTo>
                            <a:pt x="255" y="191"/>
                          </a:lnTo>
                          <a:lnTo>
                            <a:pt x="287" y="180"/>
                          </a:lnTo>
                          <a:lnTo>
                            <a:pt x="329" y="169"/>
                          </a:lnTo>
                          <a:lnTo>
                            <a:pt x="372" y="159"/>
                          </a:lnTo>
                          <a:lnTo>
                            <a:pt x="425" y="138"/>
                          </a:lnTo>
                          <a:lnTo>
                            <a:pt x="457" y="116"/>
                          </a:lnTo>
                          <a:lnTo>
                            <a:pt x="467" y="95"/>
                          </a:lnTo>
                          <a:lnTo>
                            <a:pt x="478" y="106"/>
                          </a:lnTo>
                          <a:lnTo>
                            <a:pt x="478" y="127"/>
                          </a:lnTo>
                          <a:lnTo>
                            <a:pt x="467" y="138"/>
                          </a:lnTo>
                          <a:lnTo>
                            <a:pt x="457" y="148"/>
                          </a:lnTo>
                          <a:lnTo>
                            <a:pt x="425" y="169"/>
                          </a:lnTo>
                          <a:lnTo>
                            <a:pt x="404" y="180"/>
                          </a:lnTo>
                          <a:lnTo>
                            <a:pt x="361" y="201"/>
                          </a:lnTo>
                          <a:lnTo>
                            <a:pt x="340" y="212"/>
                          </a:lnTo>
                          <a:lnTo>
                            <a:pt x="297" y="222"/>
                          </a:lnTo>
                          <a:lnTo>
                            <a:pt x="266" y="233"/>
                          </a:lnTo>
                          <a:lnTo>
                            <a:pt x="223" y="222"/>
                          </a:lnTo>
                          <a:lnTo>
                            <a:pt x="181" y="233"/>
                          </a:lnTo>
                          <a:lnTo>
                            <a:pt x="159" y="233"/>
                          </a:lnTo>
                          <a:lnTo>
                            <a:pt x="138" y="222"/>
                          </a:lnTo>
                          <a:lnTo>
                            <a:pt x="117" y="222"/>
                          </a:lnTo>
                          <a:lnTo>
                            <a:pt x="106" y="212"/>
                          </a:lnTo>
                          <a:lnTo>
                            <a:pt x="106" y="222"/>
                          </a:lnTo>
                          <a:lnTo>
                            <a:pt x="96" y="233"/>
                          </a:lnTo>
                          <a:lnTo>
                            <a:pt x="85" y="233"/>
                          </a:lnTo>
                          <a:lnTo>
                            <a:pt x="64" y="233"/>
                          </a:lnTo>
                          <a:lnTo>
                            <a:pt x="43" y="233"/>
                          </a:lnTo>
                          <a:lnTo>
                            <a:pt x="21" y="222"/>
                          </a:lnTo>
                          <a:lnTo>
                            <a:pt x="11" y="222"/>
                          </a:lnTo>
                          <a:lnTo>
                            <a:pt x="0" y="201"/>
                          </a:lnTo>
                          <a:close/>
                        </a:path>
                      </a:pathLst>
                    </a:custGeom>
                    <a:solidFill>
                      <a:srgbClr val="00FF00"/>
                    </a:solidFill>
                    <a:ln w="17463">
                      <a:solidFill>
                        <a:srgbClr val="000000"/>
                      </a:solidFill>
                      <a:prstDash val="solid"/>
                      <a:round/>
                      <a:headEnd/>
                      <a:tailEnd/>
                    </a:ln>
                  </p:spPr>
                  <p:txBody>
                    <a:bodyPr/>
                    <a:lstStyle/>
                    <a:p>
                      <a:endParaRPr lang="en-US" dirty="0"/>
                    </a:p>
                  </p:txBody>
                </p:sp>
                <p:sp>
                  <p:nvSpPr>
                    <p:cNvPr id="185484" name="Freeform 140"/>
                    <p:cNvSpPr>
                      <a:spLocks/>
                    </p:cNvSpPr>
                    <p:nvPr/>
                  </p:nvSpPr>
                  <p:spPr bwMode="ltGray">
                    <a:xfrm>
                      <a:off x="1243" y="3353"/>
                      <a:ext cx="202" cy="106"/>
                    </a:xfrm>
                    <a:custGeom>
                      <a:avLst/>
                      <a:gdLst/>
                      <a:ahLst/>
                      <a:cxnLst>
                        <a:cxn ang="0">
                          <a:pos x="0" y="74"/>
                        </a:cxn>
                        <a:cxn ang="0">
                          <a:pos x="32" y="106"/>
                        </a:cxn>
                        <a:cxn ang="0">
                          <a:pos x="53" y="64"/>
                        </a:cxn>
                        <a:cxn ang="0">
                          <a:pos x="75" y="85"/>
                        </a:cxn>
                        <a:cxn ang="0">
                          <a:pos x="96" y="64"/>
                        </a:cxn>
                        <a:cxn ang="0">
                          <a:pos x="117" y="74"/>
                        </a:cxn>
                        <a:cxn ang="0">
                          <a:pos x="128" y="42"/>
                        </a:cxn>
                        <a:cxn ang="0">
                          <a:pos x="149" y="53"/>
                        </a:cxn>
                        <a:cxn ang="0">
                          <a:pos x="149" y="42"/>
                        </a:cxn>
                        <a:cxn ang="0">
                          <a:pos x="170" y="64"/>
                        </a:cxn>
                        <a:cxn ang="0">
                          <a:pos x="181" y="21"/>
                        </a:cxn>
                        <a:cxn ang="0">
                          <a:pos x="202" y="42"/>
                        </a:cxn>
                        <a:cxn ang="0">
                          <a:pos x="202" y="0"/>
                        </a:cxn>
                      </a:cxnLst>
                      <a:rect l="0" t="0" r="r" b="b"/>
                      <a:pathLst>
                        <a:path w="202" h="106">
                          <a:moveTo>
                            <a:pt x="0" y="74"/>
                          </a:moveTo>
                          <a:lnTo>
                            <a:pt x="32" y="106"/>
                          </a:lnTo>
                          <a:lnTo>
                            <a:pt x="53" y="64"/>
                          </a:lnTo>
                          <a:lnTo>
                            <a:pt x="75" y="85"/>
                          </a:lnTo>
                          <a:lnTo>
                            <a:pt x="96" y="64"/>
                          </a:lnTo>
                          <a:lnTo>
                            <a:pt x="117" y="74"/>
                          </a:lnTo>
                          <a:lnTo>
                            <a:pt x="128" y="42"/>
                          </a:lnTo>
                          <a:lnTo>
                            <a:pt x="149" y="53"/>
                          </a:lnTo>
                          <a:lnTo>
                            <a:pt x="149" y="42"/>
                          </a:lnTo>
                          <a:lnTo>
                            <a:pt x="170" y="64"/>
                          </a:lnTo>
                          <a:lnTo>
                            <a:pt x="181" y="21"/>
                          </a:lnTo>
                          <a:lnTo>
                            <a:pt x="202" y="42"/>
                          </a:lnTo>
                          <a:lnTo>
                            <a:pt x="202" y="0"/>
                          </a:lnTo>
                        </a:path>
                      </a:pathLst>
                    </a:custGeom>
                    <a:noFill/>
                    <a:ln w="17463">
                      <a:solidFill>
                        <a:srgbClr val="000000"/>
                      </a:solidFill>
                      <a:prstDash val="solid"/>
                      <a:round/>
                      <a:headEnd/>
                      <a:tailEnd/>
                    </a:ln>
                  </p:spPr>
                  <p:txBody>
                    <a:bodyPr/>
                    <a:lstStyle/>
                    <a:p>
                      <a:endParaRPr lang="en-US" dirty="0"/>
                    </a:p>
                  </p:txBody>
                </p:sp>
              </p:grpSp>
              <p:grpSp>
                <p:nvGrpSpPr>
                  <p:cNvPr id="185485" name="Group 141"/>
                  <p:cNvGrpSpPr>
                    <a:grpSpLocks/>
                  </p:cNvGrpSpPr>
                  <p:nvPr/>
                </p:nvGrpSpPr>
                <p:grpSpPr bwMode="auto">
                  <a:xfrm>
                    <a:off x="1116" y="3310"/>
                    <a:ext cx="297" cy="170"/>
                    <a:chOff x="1116" y="3310"/>
                    <a:chExt cx="297" cy="170"/>
                  </a:xfrm>
                </p:grpSpPr>
                <p:sp>
                  <p:nvSpPr>
                    <p:cNvPr id="185486" name="Freeform 142"/>
                    <p:cNvSpPr>
                      <a:spLocks/>
                    </p:cNvSpPr>
                    <p:nvPr/>
                  </p:nvSpPr>
                  <p:spPr bwMode="ltGray">
                    <a:xfrm>
                      <a:off x="1381" y="3310"/>
                      <a:ext cx="32" cy="22"/>
                    </a:xfrm>
                    <a:custGeom>
                      <a:avLst/>
                      <a:gdLst/>
                      <a:ahLst/>
                      <a:cxnLst>
                        <a:cxn ang="0">
                          <a:pos x="32" y="0"/>
                        </a:cxn>
                        <a:cxn ang="0">
                          <a:pos x="32" y="0"/>
                        </a:cxn>
                        <a:cxn ang="0">
                          <a:pos x="22" y="11"/>
                        </a:cxn>
                        <a:cxn ang="0">
                          <a:pos x="22" y="11"/>
                        </a:cxn>
                        <a:cxn ang="0">
                          <a:pos x="11" y="11"/>
                        </a:cxn>
                        <a:cxn ang="0">
                          <a:pos x="0" y="22"/>
                        </a:cxn>
                      </a:cxnLst>
                      <a:rect l="0" t="0" r="r" b="b"/>
                      <a:pathLst>
                        <a:path w="32" h="22">
                          <a:moveTo>
                            <a:pt x="32" y="0"/>
                          </a:moveTo>
                          <a:lnTo>
                            <a:pt x="32" y="0"/>
                          </a:lnTo>
                          <a:lnTo>
                            <a:pt x="22" y="11"/>
                          </a:lnTo>
                          <a:lnTo>
                            <a:pt x="22" y="11"/>
                          </a:lnTo>
                          <a:lnTo>
                            <a:pt x="11" y="11"/>
                          </a:lnTo>
                          <a:lnTo>
                            <a:pt x="0" y="22"/>
                          </a:lnTo>
                        </a:path>
                      </a:pathLst>
                    </a:custGeom>
                    <a:noFill/>
                    <a:ln w="17463">
                      <a:solidFill>
                        <a:srgbClr val="000000"/>
                      </a:solidFill>
                      <a:prstDash val="solid"/>
                      <a:round/>
                      <a:headEnd/>
                      <a:tailEnd/>
                    </a:ln>
                  </p:spPr>
                  <p:txBody>
                    <a:bodyPr/>
                    <a:lstStyle/>
                    <a:p>
                      <a:endParaRPr lang="en-US" dirty="0"/>
                    </a:p>
                  </p:txBody>
                </p:sp>
                <p:sp>
                  <p:nvSpPr>
                    <p:cNvPr id="185487" name="Freeform 143"/>
                    <p:cNvSpPr>
                      <a:spLocks/>
                    </p:cNvSpPr>
                    <p:nvPr/>
                  </p:nvSpPr>
                  <p:spPr bwMode="ltGray">
                    <a:xfrm>
                      <a:off x="1212" y="3438"/>
                      <a:ext cx="10" cy="42"/>
                    </a:xfrm>
                    <a:custGeom>
                      <a:avLst/>
                      <a:gdLst/>
                      <a:ahLst/>
                      <a:cxnLst>
                        <a:cxn ang="0">
                          <a:pos x="10" y="0"/>
                        </a:cxn>
                        <a:cxn ang="0">
                          <a:pos x="0" y="21"/>
                        </a:cxn>
                        <a:cxn ang="0">
                          <a:pos x="0" y="32"/>
                        </a:cxn>
                        <a:cxn ang="0">
                          <a:pos x="0" y="42"/>
                        </a:cxn>
                      </a:cxnLst>
                      <a:rect l="0" t="0" r="r" b="b"/>
                      <a:pathLst>
                        <a:path w="10" h="42">
                          <a:moveTo>
                            <a:pt x="10" y="0"/>
                          </a:moveTo>
                          <a:lnTo>
                            <a:pt x="0" y="21"/>
                          </a:lnTo>
                          <a:lnTo>
                            <a:pt x="0" y="32"/>
                          </a:lnTo>
                          <a:lnTo>
                            <a:pt x="0" y="42"/>
                          </a:lnTo>
                        </a:path>
                      </a:pathLst>
                    </a:custGeom>
                    <a:noFill/>
                    <a:ln w="17463">
                      <a:solidFill>
                        <a:srgbClr val="000000"/>
                      </a:solidFill>
                      <a:prstDash val="solid"/>
                      <a:round/>
                      <a:headEnd/>
                      <a:tailEnd/>
                    </a:ln>
                  </p:spPr>
                  <p:txBody>
                    <a:bodyPr/>
                    <a:lstStyle/>
                    <a:p>
                      <a:endParaRPr lang="en-US" dirty="0"/>
                    </a:p>
                  </p:txBody>
                </p:sp>
                <p:sp>
                  <p:nvSpPr>
                    <p:cNvPr id="185488" name="Freeform 144"/>
                    <p:cNvSpPr>
                      <a:spLocks/>
                    </p:cNvSpPr>
                    <p:nvPr/>
                  </p:nvSpPr>
                  <p:spPr bwMode="ltGray">
                    <a:xfrm>
                      <a:off x="1116" y="3374"/>
                      <a:ext cx="21" cy="53"/>
                    </a:xfrm>
                    <a:custGeom>
                      <a:avLst/>
                      <a:gdLst/>
                      <a:ahLst/>
                      <a:cxnLst>
                        <a:cxn ang="0">
                          <a:pos x="21" y="0"/>
                        </a:cxn>
                        <a:cxn ang="0">
                          <a:pos x="11" y="0"/>
                        </a:cxn>
                        <a:cxn ang="0">
                          <a:pos x="0" y="11"/>
                        </a:cxn>
                        <a:cxn ang="0">
                          <a:pos x="0" y="21"/>
                        </a:cxn>
                        <a:cxn ang="0">
                          <a:pos x="0" y="43"/>
                        </a:cxn>
                        <a:cxn ang="0">
                          <a:pos x="0" y="53"/>
                        </a:cxn>
                      </a:cxnLst>
                      <a:rect l="0" t="0" r="r" b="b"/>
                      <a:pathLst>
                        <a:path w="21" h="53">
                          <a:moveTo>
                            <a:pt x="21" y="0"/>
                          </a:moveTo>
                          <a:lnTo>
                            <a:pt x="11" y="0"/>
                          </a:lnTo>
                          <a:lnTo>
                            <a:pt x="0" y="11"/>
                          </a:lnTo>
                          <a:lnTo>
                            <a:pt x="0" y="21"/>
                          </a:lnTo>
                          <a:lnTo>
                            <a:pt x="0" y="43"/>
                          </a:lnTo>
                          <a:lnTo>
                            <a:pt x="0" y="53"/>
                          </a:lnTo>
                        </a:path>
                      </a:pathLst>
                    </a:custGeom>
                    <a:noFill/>
                    <a:ln w="17463">
                      <a:solidFill>
                        <a:srgbClr val="000000"/>
                      </a:solidFill>
                      <a:prstDash val="solid"/>
                      <a:round/>
                      <a:headEnd/>
                      <a:tailEnd/>
                    </a:ln>
                  </p:spPr>
                  <p:txBody>
                    <a:bodyPr/>
                    <a:lstStyle/>
                    <a:p>
                      <a:endParaRPr lang="en-US" dirty="0"/>
                    </a:p>
                  </p:txBody>
                </p:sp>
              </p:grpSp>
            </p:grpSp>
            <p:grpSp>
              <p:nvGrpSpPr>
                <p:cNvPr id="185489" name="Group 145"/>
                <p:cNvGrpSpPr>
                  <a:grpSpLocks/>
                </p:cNvGrpSpPr>
                <p:nvPr/>
              </p:nvGrpSpPr>
              <p:grpSpPr bwMode="auto">
                <a:xfrm>
                  <a:off x="1148" y="3385"/>
                  <a:ext cx="42" cy="42"/>
                  <a:chOff x="1148" y="3385"/>
                  <a:chExt cx="42" cy="42"/>
                </a:xfrm>
              </p:grpSpPr>
              <p:sp>
                <p:nvSpPr>
                  <p:cNvPr id="185490" name="Oval 146"/>
                  <p:cNvSpPr>
                    <a:spLocks noChangeArrowheads="1"/>
                  </p:cNvSpPr>
                  <p:nvPr/>
                </p:nvSpPr>
                <p:spPr bwMode="ltGray">
                  <a:xfrm>
                    <a:off x="1148" y="3385"/>
                    <a:ext cx="42" cy="32"/>
                  </a:xfrm>
                  <a:prstGeom prst="ellipse">
                    <a:avLst/>
                  </a:prstGeom>
                  <a:solidFill>
                    <a:srgbClr val="FFFFFF"/>
                  </a:solidFill>
                  <a:ln w="9525">
                    <a:noFill/>
                    <a:round/>
                    <a:headEnd/>
                    <a:tailEnd/>
                  </a:ln>
                </p:spPr>
                <p:txBody>
                  <a:bodyPr/>
                  <a:lstStyle/>
                  <a:p>
                    <a:endParaRPr lang="en-US" dirty="0"/>
                  </a:p>
                </p:txBody>
              </p:sp>
              <p:sp>
                <p:nvSpPr>
                  <p:cNvPr id="185491" name="Oval 147"/>
                  <p:cNvSpPr>
                    <a:spLocks noChangeArrowheads="1"/>
                  </p:cNvSpPr>
                  <p:nvPr/>
                </p:nvSpPr>
                <p:spPr bwMode="ltGray">
                  <a:xfrm>
                    <a:off x="1169" y="3385"/>
                    <a:ext cx="21" cy="21"/>
                  </a:xfrm>
                  <a:prstGeom prst="ellipse">
                    <a:avLst/>
                  </a:prstGeom>
                  <a:solidFill>
                    <a:srgbClr val="000000"/>
                  </a:solidFill>
                  <a:ln w="9525">
                    <a:noFill/>
                    <a:round/>
                    <a:headEnd/>
                    <a:tailEnd/>
                  </a:ln>
                </p:spPr>
                <p:txBody>
                  <a:bodyPr/>
                  <a:lstStyle/>
                  <a:p>
                    <a:endParaRPr lang="en-US" dirty="0"/>
                  </a:p>
                </p:txBody>
              </p:sp>
              <p:sp>
                <p:nvSpPr>
                  <p:cNvPr id="185492" name="Freeform 148"/>
                  <p:cNvSpPr>
                    <a:spLocks/>
                  </p:cNvSpPr>
                  <p:nvPr/>
                </p:nvSpPr>
                <p:spPr bwMode="ltGray">
                  <a:xfrm>
                    <a:off x="1148" y="3385"/>
                    <a:ext cx="21" cy="42"/>
                  </a:xfrm>
                  <a:custGeom>
                    <a:avLst/>
                    <a:gdLst/>
                    <a:ahLst/>
                    <a:cxnLst>
                      <a:cxn ang="0">
                        <a:pos x="21" y="0"/>
                      </a:cxn>
                      <a:cxn ang="0">
                        <a:pos x="10" y="0"/>
                      </a:cxn>
                      <a:cxn ang="0">
                        <a:pos x="10" y="0"/>
                      </a:cxn>
                      <a:cxn ang="0">
                        <a:pos x="0" y="10"/>
                      </a:cxn>
                      <a:cxn ang="0">
                        <a:pos x="0" y="21"/>
                      </a:cxn>
                      <a:cxn ang="0">
                        <a:pos x="10" y="32"/>
                      </a:cxn>
                      <a:cxn ang="0">
                        <a:pos x="10" y="42"/>
                      </a:cxn>
                    </a:cxnLst>
                    <a:rect l="0" t="0" r="r" b="b"/>
                    <a:pathLst>
                      <a:path w="21" h="42">
                        <a:moveTo>
                          <a:pt x="21" y="0"/>
                        </a:moveTo>
                        <a:lnTo>
                          <a:pt x="10" y="0"/>
                        </a:lnTo>
                        <a:lnTo>
                          <a:pt x="10" y="0"/>
                        </a:lnTo>
                        <a:lnTo>
                          <a:pt x="0" y="10"/>
                        </a:lnTo>
                        <a:lnTo>
                          <a:pt x="0" y="21"/>
                        </a:lnTo>
                        <a:lnTo>
                          <a:pt x="10" y="32"/>
                        </a:lnTo>
                        <a:lnTo>
                          <a:pt x="10" y="42"/>
                        </a:lnTo>
                      </a:path>
                    </a:pathLst>
                  </a:custGeom>
                  <a:noFill/>
                  <a:ln w="17463">
                    <a:solidFill>
                      <a:srgbClr val="000000"/>
                    </a:solidFill>
                    <a:prstDash val="solid"/>
                    <a:round/>
                    <a:headEnd/>
                    <a:tailEnd/>
                  </a:ln>
                </p:spPr>
                <p:txBody>
                  <a:bodyPr/>
                  <a:lstStyle/>
                  <a:p>
                    <a:endParaRPr lang="en-US" dirty="0"/>
                  </a:p>
                </p:txBody>
              </p:sp>
            </p:grpSp>
          </p:grpSp>
        </p:grpSp>
        <p:grpSp>
          <p:nvGrpSpPr>
            <p:cNvPr id="185493" name="Group 149"/>
            <p:cNvGrpSpPr>
              <a:grpSpLocks/>
            </p:cNvGrpSpPr>
            <p:nvPr/>
          </p:nvGrpSpPr>
          <p:grpSpPr bwMode="auto">
            <a:xfrm flipH="1">
              <a:off x="5657850" y="4618038"/>
              <a:ext cx="546100" cy="250825"/>
              <a:chOff x="2211" y="2640"/>
              <a:chExt cx="361" cy="167"/>
            </a:xfrm>
          </p:grpSpPr>
          <p:sp>
            <p:nvSpPr>
              <p:cNvPr id="185494" name="Freeform 150"/>
              <p:cNvSpPr>
                <a:spLocks/>
              </p:cNvSpPr>
              <p:nvPr/>
            </p:nvSpPr>
            <p:spPr bwMode="ltGray">
              <a:xfrm>
                <a:off x="2211" y="2722"/>
                <a:ext cx="361" cy="21"/>
              </a:xfrm>
              <a:custGeom>
                <a:avLst/>
                <a:gdLst/>
                <a:ahLst/>
                <a:cxnLst>
                  <a:cxn ang="0">
                    <a:pos x="0" y="21"/>
                  </a:cxn>
                  <a:cxn ang="0">
                    <a:pos x="106" y="21"/>
                  </a:cxn>
                  <a:cxn ang="0">
                    <a:pos x="149" y="10"/>
                  </a:cxn>
                  <a:cxn ang="0">
                    <a:pos x="223" y="10"/>
                  </a:cxn>
                  <a:cxn ang="0">
                    <a:pos x="265" y="21"/>
                  </a:cxn>
                  <a:cxn ang="0">
                    <a:pos x="297" y="10"/>
                  </a:cxn>
                  <a:cxn ang="0">
                    <a:pos x="361" y="0"/>
                  </a:cxn>
                </a:cxnLst>
                <a:rect l="0" t="0" r="r" b="b"/>
                <a:pathLst>
                  <a:path w="361" h="21">
                    <a:moveTo>
                      <a:pt x="0" y="21"/>
                    </a:moveTo>
                    <a:lnTo>
                      <a:pt x="106" y="21"/>
                    </a:lnTo>
                    <a:lnTo>
                      <a:pt x="149" y="10"/>
                    </a:lnTo>
                    <a:lnTo>
                      <a:pt x="223" y="10"/>
                    </a:lnTo>
                    <a:lnTo>
                      <a:pt x="265" y="21"/>
                    </a:lnTo>
                    <a:lnTo>
                      <a:pt x="297" y="10"/>
                    </a:lnTo>
                    <a:lnTo>
                      <a:pt x="361" y="0"/>
                    </a:lnTo>
                  </a:path>
                </a:pathLst>
              </a:custGeom>
              <a:noFill/>
              <a:ln w="17463">
                <a:solidFill>
                  <a:srgbClr val="FFFFFF"/>
                </a:solidFill>
                <a:prstDash val="solid"/>
                <a:round/>
                <a:headEnd/>
                <a:tailEnd/>
              </a:ln>
            </p:spPr>
            <p:txBody>
              <a:bodyPr/>
              <a:lstStyle/>
              <a:p>
                <a:endParaRPr lang="en-US" dirty="0"/>
              </a:p>
            </p:txBody>
          </p:sp>
          <p:sp>
            <p:nvSpPr>
              <p:cNvPr id="185495" name="Freeform 151"/>
              <p:cNvSpPr>
                <a:spLocks/>
              </p:cNvSpPr>
              <p:nvPr/>
            </p:nvSpPr>
            <p:spPr bwMode="ltGray">
              <a:xfrm>
                <a:off x="2423" y="2732"/>
                <a:ext cx="117" cy="75"/>
              </a:xfrm>
              <a:custGeom>
                <a:avLst/>
                <a:gdLst/>
                <a:ahLst/>
                <a:cxnLst>
                  <a:cxn ang="0">
                    <a:pos x="0" y="75"/>
                  </a:cxn>
                  <a:cxn ang="0">
                    <a:pos x="22" y="64"/>
                  </a:cxn>
                  <a:cxn ang="0">
                    <a:pos x="53" y="53"/>
                  </a:cxn>
                  <a:cxn ang="0">
                    <a:pos x="75" y="43"/>
                  </a:cxn>
                  <a:cxn ang="0">
                    <a:pos x="96" y="32"/>
                  </a:cxn>
                  <a:cxn ang="0">
                    <a:pos x="107" y="22"/>
                  </a:cxn>
                  <a:cxn ang="0">
                    <a:pos x="117" y="0"/>
                  </a:cxn>
                </a:cxnLst>
                <a:rect l="0" t="0" r="r" b="b"/>
                <a:pathLst>
                  <a:path w="117" h="75">
                    <a:moveTo>
                      <a:pt x="0" y="75"/>
                    </a:moveTo>
                    <a:lnTo>
                      <a:pt x="22" y="64"/>
                    </a:lnTo>
                    <a:lnTo>
                      <a:pt x="53" y="53"/>
                    </a:lnTo>
                    <a:lnTo>
                      <a:pt x="75" y="43"/>
                    </a:lnTo>
                    <a:lnTo>
                      <a:pt x="96" y="32"/>
                    </a:lnTo>
                    <a:lnTo>
                      <a:pt x="107" y="22"/>
                    </a:lnTo>
                    <a:lnTo>
                      <a:pt x="117" y="0"/>
                    </a:lnTo>
                  </a:path>
                </a:pathLst>
              </a:custGeom>
              <a:noFill/>
              <a:ln w="17463">
                <a:solidFill>
                  <a:srgbClr val="FFFFFF"/>
                </a:solidFill>
                <a:prstDash val="solid"/>
                <a:round/>
                <a:headEnd/>
                <a:tailEnd/>
              </a:ln>
            </p:spPr>
            <p:txBody>
              <a:bodyPr/>
              <a:lstStyle/>
              <a:p>
                <a:endParaRPr lang="en-US" dirty="0"/>
              </a:p>
            </p:txBody>
          </p:sp>
          <p:sp>
            <p:nvSpPr>
              <p:cNvPr id="185496" name="Freeform 152"/>
              <p:cNvSpPr>
                <a:spLocks/>
              </p:cNvSpPr>
              <p:nvPr/>
            </p:nvSpPr>
            <p:spPr bwMode="ltGray">
              <a:xfrm>
                <a:off x="2352" y="2640"/>
                <a:ext cx="212" cy="106"/>
              </a:xfrm>
              <a:custGeom>
                <a:avLst/>
                <a:gdLst/>
                <a:ahLst/>
                <a:cxnLst>
                  <a:cxn ang="0">
                    <a:pos x="0" y="0"/>
                  </a:cxn>
                  <a:cxn ang="0">
                    <a:pos x="74" y="11"/>
                  </a:cxn>
                  <a:cxn ang="0">
                    <a:pos x="116" y="11"/>
                  </a:cxn>
                  <a:cxn ang="0">
                    <a:pos x="148" y="21"/>
                  </a:cxn>
                  <a:cxn ang="0">
                    <a:pos x="169" y="32"/>
                  </a:cxn>
                  <a:cxn ang="0">
                    <a:pos x="180" y="53"/>
                  </a:cxn>
                  <a:cxn ang="0">
                    <a:pos x="201" y="75"/>
                  </a:cxn>
                  <a:cxn ang="0">
                    <a:pos x="212" y="85"/>
                  </a:cxn>
                  <a:cxn ang="0">
                    <a:pos x="191" y="85"/>
                  </a:cxn>
                  <a:cxn ang="0">
                    <a:pos x="159" y="96"/>
                  </a:cxn>
                  <a:cxn ang="0">
                    <a:pos x="127" y="96"/>
                  </a:cxn>
                  <a:cxn ang="0">
                    <a:pos x="84" y="106"/>
                  </a:cxn>
                  <a:cxn ang="0">
                    <a:pos x="63" y="106"/>
                  </a:cxn>
                  <a:cxn ang="0">
                    <a:pos x="53" y="75"/>
                  </a:cxn>
                  <a:cxn ang="0">
                    <a:pos x="31" y="43"/>
                  </a:cxn>
                  <a:cxn ang="0">
                    <a:pos x="0" y="0"/>
                  </a:cxn>
                </a:cxnLst>
                <a:rect l="0" t="0" r="r" b="b"/>
                <a:pathLst>
                  <a:path w="212" h="106">
                    <a:moveTo>
                      <a:pt x="0" y="0"/>
                    </a:moveTo>
                    <a:lnTo>
                      <a:pt x="74" y="11"/>
                    </a:lnTo>
                    <a:lnTo>
                      <a:pt x="116" y="11"/>
                    </a:lnTo>
                    <a:lnTo>
                      <a:pt x="148" y="21"/>
                    </a:lnTo>
                    <a:lnTo>
                      <a:pt x="169" y="32"/>
                    </a:lnTo>
                    <a:lnTo>
                      <a:pt x="180" y="53"/>
                    </a:lnTo>
                    <a:lnTo>
                      <a:pt x="201" y="75"/>
                    </a:lnTo>
                    <a:lnTo>
                      <a:pt x="212" y="85"/>
                    </a:lnTo>
                    <a:lnTo>
                      <a:pt x="191" y="85"/>
                    </a:lnTo>
                    <a:lnTo>
                      <a:pt x="159" y="96"/>
                    </a:lnTo>
                    <a:lnTo>
                      <a:pt x="127" y="96"/>
                    </a:lnTo>
                    <a:lnTo>
                      <a:pt x="84" y="106"/>
                    </a:lnTo>
                    <a:lnTo>
                      <a:pt x="63" y="106"/>
                    </a:lnTo>
                    <a:lnTo>
                      <a:pt x="53" y="75"/>
                    </a:lnTo>
                    <a:lnTo>
                      <a:pt x="31" y="43"/>
                    </a:lnTo>
                    <a:lnTo>
                      <a:pt x="0" y="0"/>
                    </a:lnTo>
                    <a:close/>
                  </a:path>
                </a:pathLst>
              </a:custGeom>
              <a:solidFill>
                <a:srgbClr val="000000"/>
              </a:solidFill>
              <a:ln w="9525">
                <a:noFill/>
                <a:round/>
                <a:headEnd/>
                <a:tailEnd/>
              </a:ln>
            </p:spPr>
            <p:txBody>
              <a:bodyPr/>
              <a:lstStyle/>
              <a:p>
                <a:endParaRPr lang="en-US" dirty="0"/>
              </a:p>
            </p:txBody>
          </p:sp>
        </p:grpSp>
        <p:grpSp>
          <p:nvGrpSpPr>
            <p:cNvPr id="185497" name="Group 153"/>
            <p:cNvGrpSpPr>
              <a:grpSpLocks/>
            </p:cNvGrpSpPr>
            <p:nvPr/>
          </p:nvGrpSpPr>
          <p:grpSpPr bwMode="auto">
            <a:xfrm flipH="1">
              <a:off x="3719513" y="5573713"/>
              <a:ext cx="944562" cy="627062"/>
              <a:chOff x="4080" y="2640"/>
              <a:chExt cx="624" cy="416"/>
            </a:xfrm>
          </p:grpSpPr>
          <p:sp>
            <p:nvSpPr>
              <p:cNvPr id="185498" name="Freeform 154"/>
              <p:cNvSpPr>
                <a:spLocks/>
              </p:cNvSpPr>
              <p:nvPr/>
            </p:nvSpPr>
            <p:spPr bwMode="ltGray">
              <a:xfrm>
                <a:off x="4182" y="2780"/>
                <a:ext cx="446" cy="276"/>
              </a:xfrm>
              <a:custGeom>
                <a:avLst/>
                <a:gdLst/>
                <a:ahLst/>
                <a:cxnLst>
                  <a:cxn ang="0">
                    <a:pos x="0" y="0"/>
                  </a:cxn>
                  <a:cxn ang="0">
                    <a:pos x="64" y="32"/>
                  </a:cxn>
                  <a:cxn ang="0">
                    <a:pos x="96" y="53"/>
                  </a:cxn>
                  <a:cxn ang="0">
                    <a:pos x="127" y="64"/>
                  </a:cxn>
                  <a:cxn ang="0">
                    <a:pos x="159" y="85"/>
                  </a:cxn>
                  <a:cxn ang="0">
                    <a:pos x="191" y="117"/>
                  </a:cxn>
                  <a:cxn ang="0">
                    <a:pos x="234" y="159"/>
                  </a:cxn>
                  <a:cxn ang="0">
                    <a:pos x="287" y="170"/>
                  </a:cxn>
                  <a:cxn ang="0">
                    <a:pos x="329" y="180"/>
                  </a:cxn>
                  <a:cxn ang="0">
                    <a:pos x="372" y="223"/>
                  </a:cxn>
                  <a:cxn ang="0">
                    <a:pos x="446" y="276"/>
                  </a:cxn>
                </a:cxnLst>
                <a:rect l="0" t="0" r="r" b="b"/>
                <a:pathLst>
                  <a:path w="446" h="276">
                    <a:moveTo>
                      <a:pt x="0" y="0"/>
                    </a:moveTo>
                    <a:lnTo>
                      <a:pt x="64" y="32"/>
                    </a:lnTo>
                    <a:lnTo>
                      <a:pt x="96" y="53"/>
                    </a:lnTo>
                    <a:lnTo>
                      <a:pt x="127" y="64"/>
                    </a:lnTo>
                    <a:lnTo>
                      <a:pt x="159" y="85"/>
                    </a:lnTo>
                    <a:lnTo>
                      <a:pt x="191" y="117"/>
                    </a:lnTo>
                    <a:lnTo>
                      <a:pt x="234" y="159"/>
                    </a:lnTo>
                    <a:lnTo>
                      <a:pt x="287" y="170"/>
                    </a:lnTo>
                    <a:lnTo>
                      <a:pt x="329" y="180"/>
                    </a:lnTo>
                    <a:lnTo>
                      <a:pt x="372" y="223"/>
                    </a:lnTo>
                    <a:lnTo>
                      <a:pt x="446" y="276"/>
                    </a:lnTo>
                  </a:path>
                </a:pathLst>
              </a:custGeom>
              <a:noFill/>
              <a:ln w="17463">
                <a:solidFill>
                  <a:srgbClr val="FFFFFF"/>
                </a:solidFill>
                <a:prstDash val="solid"/>
                <a:round/>
                <a:headEnd/>
                <a:tailEnd/>
              </a:ln>
            </p:spPr>
            <p:txBody>
              <a:bodyPr/>
              <a:lstStyle/>
              <a:p>
                <a:endParaRPr lang="en-US" dirty="0"/>
              </a:p>
            </p:txBody>
          </p:sp>
          <p:sp>
            <p:nvSpPr>
              <p:cNvPr id="185499" name="Freeform 155"/>
              <p:cNvSpPr>
                <a:spLocks/>
              </p:cNvSpPr>
              <p:nvPr/>
            </p:nvSpPr>
            <p:spPr bwMode="ltGray">
              <a:xfrm>
                <a:off x="4236" y="2760"/>
                <a:ext cx="468" cy="73"/>
              </a:xfrm>
              <a:custGeom>
                <a:avLst/>
                <a:gdLst/>
                <a:ahLst/>
                <a:cxnLst>
                  <a:cxn ang="0">
                    <a:pos x="0" y="0"/>
                  </a:cxn>
                  <a:cxn ang="0">
                    <a:pos x="180" y="36"/>
                  </a:cxn>
                  <a:cxn ang="0">
                    <a:pos x="468" y="48"/>
                  </a:cxn>
                </a:cxnLst>
                <a:rect l="0" t="0" r="r" b="b"/>
                <a:pathLst>
                  <a:path w="468" h="73">
                    <a:moveTo>
                      <a:pt x="0" y="0"/>
                    </a:moveTo>
                    <a:cubicBezTo>
                      <a:pt x="106" y="35"/>
                      <a:pt x="47" y="21"/>
                      <a:pt x="180" y="36"/>
                    </a:cubicBezTo>
                    <a:cubicBezTo>
                      <a:pt x="291" y="73"/>
                      <a:pt x="350" y="48"/>
                      <a:pt x="468" y="48"/>
                    </a:cubicBezTo>
                  </a:path>
                </a:pathLst>
              </a:custGeom>
              <a:noFill/>
              <a:ln w="9525">
                <a:solidFill>
                  <a:schemeClr val="bg1"/>
                </a:solidFill>
                <a:round/>
                <a:headEnd/>
                <a:tailEnd/>
              </a:ln>
              <a:effectLst/>
            </p:spPr>
            <p:txBody>
              <a:bodyPr wrap="none" anchor="ctr"/>
              <a:lstStyle/>
              <a:p>
                <a:endParaRPr lang="en-US" dirty="0"/>
              </a:p>
            </p:txBody>
          </p:sp>
          <p:sp>
            <p:nvSpPr>
              <p:cNvPr id="185500" name="Freeform 156"/>
              <p:cNvSpPr>
                <a:spLocks/>
              </p:cNvSpPr>
              <p:nvPr/>
            </p:nvSpPr>
            <p:spPr bwMode="ltGray">
              <a:xfrm>
                <a:off x="4260" y="2732"/>
                <a:ext cx="300" cy="16"/>
              </a:xfrm>
              <a:custGeom>
                <a:avLst/>
                <a:gdLst/>
                <a:ahLst/>
                <a:cxnLst>
                  <a:cxn ang="0">
                    <a:pos x="0" y="16"/>
                  </a:cxn>
                  <a:cxn ang="0">
                    <a:pos x="300" y="4"/>
                  </a:cxn>
                </a:cxnLst>
                <a:rect l="0" t="0" r="r" b="b"/>
                <a:pathLst>
                  <a:path w="300" h="16">
                    <a:moveTo>
                      <a:pt x="0" y="16"/>
                    </a:moveTo>
                    <a:cubicBezTo>
                      <a:pt x="196" y="0"/>
                      <a:pt x="96" y="4"/>
                      <a:pt x="300" y="4"/>
                    </a:cubicBezTo>
                  </a:path>
                </a:pathLst>
              </a:custGeom>
              <a:noFill/>
              <a:ln w="9525">
                <a:solidFill>
                  <a:schemeClr val="bg1"/>
                </a:solidFill>
                <a:round/>
                <a:headEnd/>
                <a:tailEnd/>
              </a:ln>
              <a:effectLst/>
            </p:spPr>
            <p:txBody>
              <a:bodyPr wrap="none" anchor="ctr"/>
              <a:lstStyle/>
              <a:p>
                <a:endParaRPr lang="en-US" dirty="0"/>
              </a:p>
            </p:txBody>
          </p:sp>
          <p:sp>
            <p:nvSpPr>
              <p:cNvPr id="185501" name="Freeform 157"/>
              <p:cNvSpPr>
                <a:spLocks/>
              </p:cNvSpPr>
              <p:nvPr/>
            </p:nvSpPr>
            <p:spPr bwMode="ltGray">
              <a:xfrm>
                <a:off x="4080" y="2640"/>
                <a:ext cx="255" cy="149"/>
              </a:xfrm>
              <a:custGeom>
                <a:avLst/>
                <a:gdLst/>
                <a:ahLst/>
                <a:cxnLst>
                  <a:cxn ang="0">
                    <a:pos x="255" y="0"/>
                  </a:cxn>
                  <a:cxn ang="0">
                    <a:pos x="170" y="11"/>
                  </a:cxn>
                  <a:cxn ang="0">
                    <a:pos x="106" y="11"/>
                  </a:cxn>
                  <a:cxn ang="0">
                    <a:pos x="64" y="32"/>
                  </a:cxn>
                  <a:cxn ang="0">
                    <a:pos x="43" y="53"/>
                  </a:cxn>
                  <a:cxn ang="0">
                    <a:pos x="32" y="75"/>
                  </a:cxn>
                  <a:cxn ang="0">
                    <a:pos x="11" y="106"/>
                  </a:cxn>
                  <a:cxn ang="0">
                    <a:pos x="0" y="128"/>
                  </a:cxn>
                  <a:cxn ang="0">
                    <a:pos x="21" y="128"/>
                  </a:cxn>
                  <a:cxn ang="0">
                    <a:pos x="53" y="128"/>
                  </a:cxn>
                  <a:cxn ang="0">
                    <a:pos x="96" y="138"/>
                  </a:cxn>
                  <a:cxn ang="0">
                    <a:pos x="159" y="149"/>
                  </a:cxn>
                  <a:cxn ang="0">
                    <a:pos x="170" y="149"/>
                  </a:cxn>
                  <a:cxn ang="0">
                    <a:pos x="191" y="106"/>
                  </a:cxn>
                  <a:cxn ang="0">
                    <a:pos x="223" y="53"/>
                  </a:cxn>
                  <a:cxn ang="0">
                    <a:pos x="255" y="0"/>
                  </a:cxn>
                </a:cxnLst>
                <a:rect l="0" t="0" r="r" b="b"/>
                <a:pathLst>
                  <a:path w="255" h="149">
                    <a:moveTo>
                      <a:pt x="255" y="0"/>
                    </a:moveTo>
                    <a:lnTo>
                      <a:pt x="170" y="11"/>
                    </a:lnTo>
                    <a:lnTo>
                      <a:pt x="106" y="11"/>
                    </a:lnTo>
                    <a:lnTo>
                      <a:pt x="64" y="32"/>
                    </a:lnTo>
                    <a:lnTo>
                      <a:pt x="43" y="53"/>
                    </a:lnTo>
                    <a:lnTo>
                      <a:pt x="32" y="75"/>
                    </a:lnTo>
                    <a:lnTo>
                      <a:pt x="11" y="106"/>
                    </a:lnTo>
                    <a:lnTo>
                      <a:pt x="0" y="128"/>
                    </a:lnTo>
                    <a:lnTo>
                      <a:pt x="21" y="128"/>
                    </a:lnTo>
                    <a:lnTo>
                      <a:pt x="53" y="128"/>
                    </a:lnTo>
                    <a:lnTo>
                      <a:pt x="96" y="138"/>
                    </a:lnTo>
                    <a:lnTo>
                      <a:pt x="159" y="149"/>
                    </a:lnTo>
                    <a:lnTo>
                      <a:pt x="170" y="149"/>
                    </a:lnTo>
                    <a:lnTo>
                      <a:pt x="191" y="106"/>
                    </a:lnTo>
                    <a:lnTo>
                      <a:pt x="223" y="53"/>
                    </a:lnTo>
                    <a:lnTo>
                      <a:pt x="255" y="0"/>
                    </a:lnTo>
                    <a:close/>
                  </a:path>
                </a:pathLst>
              </a:custGeom>
              <a:solidFill>
                <a:srgbClr val="000000"/>
              </a:solidFill>
              <a:ln w="9525">
                <a:noFill/>
                <a:round/>
                <a:headEnd/>
                <a:tailEnd/>
              </a:ln>
            </p:spPr>
            <p:txBody>
              <a:bodyPr/>
              <a:lstStyle/>
              <a:p>
                <a:endParaRPr lang="en-US" dirty="0"/>
              </a:p>
            </p:txBody>
          </p:sp>
        </p:grpSp>
        <p:sp>
          <p:nvSpPr>
            <p:cNvPr id="185502" name="AutoShape 158" descr="Granite"/>
            <p:cNvSpPr>
              <a:spLocks noChangeArrowheads="1"/>
            </p:cNvSpPr>
            <p:nvPr/>
          </p:nvSpPr>
          <p:spPr bwMode="ltGray">
            <a:xfrm flipV="1">
              <a:off x="4821238" y="5048250"/>
              <a:ext cx="858837" cy="290513"/>
            </a:xfrm>
            <a:custGeom>
              <a:avLst/>
              <a:gdLst>
                <a:gd name="G0" fmla="+- 2960 0 0"/>
                <a:gd name="G1" fmla="+- 21600 0 2960"/>
                <a:gd name="G2" fmla="*/ 2960 1 2"/>
                <a:gd name="G3" fmla="+- 21600 0 G2"/>
                <a:gd name="G4" fmla="+/ 2960 21600 2"/>
                <a:gd name="G5" fmla="+/ G1 0 2"/>
                <a:gd name="G6" fmla="*/ 21600 21600 2960"/>
                <a:gd name="G7" fmla="*/ G6 1 2"/>
                <a:gd name="G8" fmla="+- 21600 0 G7"/>
                <a:gd name="G9" fmla="*/ 21600 1 2"/>
                <a:gd name="G10" fmla="+- 2960 0 G9"/>
                <a:gd name="G11" fmla="?: G10 G8 0"/>
                <a:gd name="G12" fmla="?: G10 G7 21600"/>
                <a:gd name="T0" fmla="*/ 20120 w 21600"/>
                <a:gd name="T1" fmla="*/ 10800 h 21600"/>
                <a:gd name="T2" fmla="*/ 10800 w 21600"/>
                <a:gd name="T3" fmla="*/ 21600 h 21600"/>
                <a:gd name="T4" fmla="*/ 1480 w 21600"/>
                <a:gd name="T5" fmla="*/ 10800 h 21600"/>
                <a:gd name="T6" fmla="*/ 10800 w 21600"/>
                <a:gd name="T7" fmla="*/ 0 h 21600"/>
                <a:gd name="T8" fmla="*/ 3280 w 21600"/>
                <a:gd name="T9" fmla="*/ 3280 h 21600"/>
                <a:gd name="T10" fmla="*/ 18320 w 21600"/>
                <a:gd name="T11" fmla="*/ 18320 h 21600"/>
              </a:gdLst>
              <a:ahLst/>
              <a:cxnLst>
                <a:cxn ang="0">
                  <a:pos x="T0" y="T1"/>
                </a:cxn>
                <a:cxn ang="0">
                  <a:pos x="T2" y="T3"/>
                </a:cxn>
                <a:cxn ang="0">
                  <a:pos x="T4" y="T5"/>
                </a:cxn>
                <a:cxn ang="0">
                  <a:pos x="T6" y="T7"/>
                </a:cxn>
              </a:cxnLst>
              <a:rect l="T8" t="T9" r="T10" b="T11"/>
              <a:pathLst>
                <a:path w="21600" h="21600">
                  <a:moveTo>
                    <a:pt x="0" y="0"/>
                  </a:moveTo>
                  <a:lnTo>
                    <a:pt x="2960" y="21600"/>
                  </a:lnTo>
                  <a:lnTo>
                    <a:pt x="18640" y="21600"/>
                  </a:lnTo>
                  <a:lnTo>
                    <a:pt x="21600" y="0"/>
                  </a:ln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grpSp>
          <p:nvGrpSpPr>
            <p:cNvPr id="185503" name="Group 159"/>
            <p:cNvGrpSpPr>
              <a:grpSpLocks/>
            </p:cNvGrpSpPr>
            <p:nvPr/>
          </p:nvGrpSpPr>
          <p:grpSpPr bwMode="auto">
            <a:xfrm>
              <a:off x="1069975" y="3702050"/>
              <a:ext cx="7067550" cy="1374775"/>
              <a:chOff x="480" y="2374"/>
              <a:chExt cx="4726" cy="912"/>
            </a:xfrm>
          </p:grpSpPr>
          <p:sp>
            <p:nvSpPr>
              <p:cNvPr id="185504" name="Freeform 160" descr="Newsprint"/>
              <p:cNvSpPr>
                <a:spLocks noChangeAspect="1"/>
              </p:cNvSpPr>
              <p:nvPr/>
            </p:nvSpPr>
            <p:spPr bwMode="ltGray">
              <a:xfrm>
                <a:off x="1557" y="2415"/>
                <a:ext cx="903" cy="382"/>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4" cstate="print"/>
                <a:srcRect/>
                <a:tile tx="0" ty="0" sx="100000" sy="100000" flip="none" algn="tl"/>
              </a:blipFill>
              <a:ln w="9525">
                <a:noFill/>
                <a:round/>
                <a:headEnd/>
                <a:tailEnd/>
              </a:ln>
              <a:effectLst/>
            </p:spPr>
            <p:txBody>
              <a:bodyPr wrap="none" anchor="ctr"/>
              <a:lstStyle/>
              <a:p>
                <a:endParaRPr lang="en-US" dirty="0"/>
              </a:p>
            </p:txBody>
          </p:sp>
          <p:sp>
            <p:nvSpPr>
              <p:cNvPr id="185505" name="AutoShape 161" descr="Newsprint"/>
              <p:cNvSpPr>
                <a:spLocks noChangeAspect="1" noChangeArrowheads="1"/>
              </p:cNvSpPr>
              <p:nvPr/>
            </p:nvSpPr>
            <p:spPr bwMode="ltGray">
              <a:xfrm>
                <a:off x="1558" y="2410"/>
                <a:ext cx="908" cy="808"/>
              </a:xfrm>
              <a:custGeom>
                <a:avLst/>
                <a:gdLst>
                  <a:gd name="G0" fmla="+- 532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320"/>
                  <a:gd name="G18" fmla="*/ 5320 1 2"/>
                  <a:gd name="G19" fmla="+- G18 5400 0"/>
                  <a:gd name="G20" fmla="cos G19 11796480"/>
                  <a:gd name="G21" fmla="sin G19 11796480"/>
                  <a:gd name="G22" fmla="+- G20 10800 0"/>
                  <a:gd name="G23" fmla="+- G21 10800 0"/>
                  <a:gd name="G24" fmla="+- 10800 0 G20"/>
                  <a:gd name="G25" fmla="+- 5320 10800 0"/>
                  <a:gd name="G26" fmla="?: G9 G17 G25"/>
                  <a:gd name="G27" fmla="?: G9 0 21600"/>
                  <a:gd name="G28" fmla="cos 10800 11796480"/>
                  <a:gd name="G29" fmla="sin 10800 11796480"/>
                  <a:gd name="G30" fmla="sin 532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40 w 21600"/>
                  <a:gd name="T15" fmla="*/ 10800 h 21600"/>
                  <a:gd name="T16" fmla="*/ 10800 w 21600"/>
                  <a:gd name="T17" fmla="*/ 5480 h 21600"/>
                  <a:gd name="T18" fmla="*/ 1886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80" y="10800"/>
                    </a:moveTo>
                    <a:cubicBezTo>
                      <a:pt x="5480" y="7861"/>
                      <a:pt x="7861" y="5480"/>
                      <a:pt x="10800" y="5480"/>
                    </a:cubicBezTo>
                    <a:cubicBezTo>
                      <a:pt x="13738" y="5479"/>
                      <a:pt x="16119" y="7861"/>
                      <a:pt x="16120" y="10799"/>
                    </a:cubicBezTo>
                    <a:lnTo>
                      <a:pt x="21600" y="10800"/>
                    </a:lnTo>
                    <a:cubicBezTo>
                      <a:pt x="21600" y="4835"/>
                      <a:pt x="16764" y="0"/>
                      <a:pt x="10800" y="0"/>
                    </a:cubicBezTo>
                    <a:cubicBezTo>
                      <a:pt x="4835" y="0"/>
                      <a:pt x="0" y="4835"/>
                      <a:pt x="0" y="10800"/>
                    </a:cubicBezTo>
                    <a:close/>
                  </a:path>
                </a:pathLst>
              </a:cu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06" name="Rectangle 162" descr="Newsprint"/>
              <p:cNvSpPr>
                <a:spLocks noChangeAspect="1" noChangeArrowheads="1"/>
              </p:cNvSpPr>
              <p:nvPr/>
            </p:nvSpPr>
            <p:spPr bwMode="ltGray">
              <a:xfrm>
                <a:off x="1558" y="2790"/>
                <a:ext cx="234" cy="493"/>
              </a:xfrm>
              <a:prstGeom prst="rect">
                <a:avLst/>
              </a:pr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07" name="Rectangle 163" descr="Newsprint"/>
              <p:cNvSpPr>
                <a:spLocks noChangeAspect="1" noChangeArrowheads="1"/>
              </p:cNvSpPr>
              <p:nvPr/>
            </p:nvSpPr>
            <p:spPr bwMode="ltGray">
              <a:xfrm>
                <a:off x="2232" y="2790"/>
                <a:ext cx="234" cy="493"/>
              </a:xfrm>
              <a:prstGeom prst="rect">
                <a:avLst/>
              </a:pr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08" name="Freeform 164" descr="Newsprint"/>
              <p:cNvSpPr>
                <a:spLocks noChangeAspect="1"/>
              </p:cNvSpPr>
              <p:nvPr/>
            </p:nvSpPr>
            <p:spPr bwMode="ltGray">
              <a:xfrm>
                <a:off x="2401" y="2413"/>
                <a:ext cx="903" cy="384"/>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4" cstate="print"/>
                <a:srcRect/>
                <a:tile tx="0" ty="0" sx="100000" sy="100000" flip="none" algn="tl"/>
              </a:blipFill>
              <a:ln w="9525">
                <a:noFill/>
                <a:round/>
                <a:headEnd/>
                <a:tailEnd/>
              </a:ln>
              <a:effectLst/>
            </p:spPr>
            <p:txBody>
              <a:bodyPr wrap="none" anchor="ctr"/>
              <a:lstStyle/>
              <a:p>
                <a:endParaRPr lang="en-US" dirty="0"/>
              </a:p>
            </p:txBody>
          </p:sp>
          <p:sp>
            <p:nvSpPr>
              <p:cNvPr id="185509" name="AutoShape 165" descr="Newsprint"/>
              <p:cNvSpPr>
                <a:spLocks noChangeAspect="1" noChangeArrowheads="1"/>
              </p:cNvSpPr>
              <p:nvPr/>
            </p:nvSpPr>
            <p:spPr bwMode="ltGray">
              <a:xfrm>
                <a:off x="2402" y="2408"/>
                <a:ext cx="908" cy="812"/>
              </a:xfrm>
              <a:custGeom>
                <a:avLst/>
                <a:gdLst>
                  <a:gd name="G0" fmla="+- 532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320"/>
                  <a:gd name="G18" fmla="*/ 5320 1 2"/>
                  <a:gd name="G19" fmla="+- G18 5400 0"/>
                  <a:gd name="G20" fmla="cos G19 11796480"/>
                  <a:gd name="G21" fmla="sin G19 11796480"/>
                  <a:gd name="G22" fmla="+- G20 10800 0"/>
                  <a:gd name="G23" fmla="+- G21 10800 0"/>
                  <a:gd name="G24" fmla="+- 10800 0 G20"/>
                  <a:gd name="G25" fmla="+- 5320 10800 0"/>
                  <a:gd name="G26" fmla="?: G9 G17 G25"/>
                  <a:gd name="G27" fmla="?: G9 0 21600"/>
                  <a:gd name="G28" fmla="cos 10800 11796480"/>
                  <a:gd name="G29" fmla="sin 10800 11796480"/>
                  <a:gd name="G30" fmla="sin 532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40 w 21600"/>
                  <a:gd name="T15" fmla="*/ 10800 h 21600"/>
                  <a:gd name="T16" fmla="*/ 10800 w 21600"/>
                  <a:gd name="T17" fmla="*/ 5480 h 21600"/>
                  <a:gd name="T18" fmla="*/ 1886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80" y="10800"/>
                    </a:moveTo>
                    <a:cubicBezTo>
                      <a:pt x="5480" y="7861"/>
                      <a:pt x="7861" y="5480"/>
                      <a:pt x="10800" y="5480"/>
                    </a:cubicBezTo>
                    <a:cubicBezTo>
                      <a:pt x="13738" y="5479"/>
                      <a:pt x="16119" y="7861"/>
                      <a:pt x="16120" y="10799"/>
                    </a:cubicBezTo>
                    <a:lnTo>
                      <a:pt x="21600" y="10800"/>
                    </a:lnTo>
                    <a:cubicBezTo>
                      <a:pt x="21600" y="4835"/>
                      <a:pt x="16764" y="0"/>
                      <a:pt x="10800" y="0"/>
                    </a:cubicBezTo>
                    <a:cubicBezTo>
                      <a:pt x="4835" y="0"/>
                      <a:pt x="0" y="4835"/>
                      <a:pt x="0" y="10800"/>
                    </a:cubicBezTo>
                    <a:close/>
                  </a:path>
                </a:pathLst>
              </a:cu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10" name="Rectangle 166" descr="Newsprint"/>
              <p:cNvSpPr>
                <a:spLocks noChangeAspect="1" noChangeArrowheads="1"/>
              </p:cNvSpPr>
              <p:nvPr/>
            </p:nvSpPr>
            <p:spPr bwMode="ltGray">
              <a:xfrm>
                <a:off x="2402" y="2790"/>
                <a:ext cx="234" cy="495"/>
              </a:xfrm>
              <a:prstGeom prst="rect">
                <a:avLst/>
              </a:pr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11" name="Rectangle 167" descr="Newsprint"/>
              <p:cNvSpPr>
                <a:spLocks noChangeAspect="1" noChangeArrowheads="1"/>
              </p:cNvSpPr>
              <p:nvPr/>
            </p:nvSpPr>
            <p:spPr bwMode="ltGray">
              <a:xfrm>
                <a:off x="3076" y="2790"/>
                <a:ext cx="234" cy="495"/>
              </a:xfrm>
              <a:prstGeom prst="rect">
                <a:avLst/>
              </a:pr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12" name="Freeform 168" descr="Newsprint"/>
              <p:cNvSpPr>
                <a:spLocks noChangeAspect="1"/>
              </p:cNvSpPr>
              <p:nvPr/>
            </p:nvSpPr>
            <p:spPr bwMode="ltGray">
              <a:xfrm>
                <a:off x="3244" y="2411"/>
                <a:ext cx="903" cy="385"/>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4" cstate="print"/>
                <a:srcRect/>
                <a:tile tx="0" ty="0" sx="100000" sy="100000" flip="none" algn="tl"/>
              </a:blipFill>
              <a:ln w="9525">
                <a:noFill/>
                <a:round/>
                <a:headEnd/>
                <a:tailEnd/>
              </a:ln>
              <a:effectLst/>
            </p:spPr>
            <p:txBody>
              <a:bodyPr wrap="none" anchor="ctr"/>
              <a:lstStyle/>
              <a:p>
                <a:endParaRPr lang="en-US" dirty="0"/>
              </a:p>
            </p:txBody>
          </p:sp>
          <p:sp>
            <p:nvSpPr>
              <p:cNvPr id="185513" name="AutoShape 169" descr="Newsprint"/>
              <p:cNvSpPr>
                <a:spLocks noChangeAspect="1" noChangeArrowheads="1"/>
              </p:cNvSpPr>
              <p:nvPr/>
            </p:nvSpPr>
            <p:spPr bwMode="ltGray">
              <a:xfrm>
                <a:off x="3245" y="2406"/>
                <a:ext cx="908" cy="815"/>
              </a:xfrm>
              <a:custGeom>
                <a:avLst/>
                <a:gdLst>
                  <a:gd name="G0" fmla="+- 532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320"/>
                  <a:gd name="G18" fmla="*/ 5320 1 2"/>
                  <a:gd name="G19" fmla="+- G18 5400 0"/>
                  <a:gd name="G20" fmla="cos G19 11796480"/>
                  <a:gd name="G21" fmla="sin G19 11796480"/>
                  <a:gd name="G22" fmla="+- G20 10800 0"/>
                  <a:gd name="G23" fmla="+- G21 10800 0"/>
                  <a:gd name="G24" fmla="+- 10800 0 G20"/>
                  <a:gd name="G25" fmla="+- 5320 10800 0"/>
                  <a:gd name="G26" fmla="?: G9 G17 G25"/>
                  <a:gd name="G27" fmla="?: G9 0 21600"/>
                  <a:gd name="G28" fmla="cos 10800 11796480"/>
                  <a:gd name="G29" fmla="sin 10800 11796480"/>
                  <a:gd name="G30" fmla="sin 532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40 w 21600"/>
                  <a:gd name="T15" fmla="*/ 10800 h 21600"/>
                  <a:gd name="T16" fmla="*/ 10800 w 21600"/>
                  <a:gd name="T17" fmla="*/ 5480 h 21600"/>
                  <a:gd name="T18" fmla="*/ 1886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80" y="10800"/>
                    </a:moveTo>
                    <a:cubicBezTo>
                      <a:pt x="5480" y="7861"/>
                      <a:pt x="7861" y="5480"/>
                      <a:pt x="10800" y="5480"/>
                    </a:cubicBezTo>
                    <a:cubicBezTo>
                      <a:pt x="13738" y="5479"/>
                      <a:pt x="16119" y="7861"/>
                      <a:pt x="16120" y="10799"/>
                    </a:cubicBezTo>
                    <a:lnTo>
                      <a:pt x="21600" y="10800"/>
                    </a:lnTo>
                    <a:cubicBezTo>
                      <a:pt x="21600" y="4835"/>
                      <a:pt x="16764" y="0"/>
                      <a:pt x="10800" y="0"/>
                    </a:cubicBezTo>
                    <a:cubicBezTo>
                      <a:pt x="4835" y="0"/>
                      <a:pt x="0" y="4835"/>
                      <a:pt x="0" y="10800"/>
                    </a:cubicBezTo>
                    <a:close/>
                  </a:path>
                </a:pathLst>
              </a:cu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14" name="Rectangle 170" descr="Newsprint"/>
              <p:cNvSpPr>
                <a:spLocks noChangeAspect="1" noChangeArrowheads="1"/>
              </p:cNvSpPr>
              <p:nvPr/>
            </p:nvSpPr>
            <p:spPr bwMode="ltGray">
              <a:xfrm>
                <a:off x="3245" y="2789"/>
                <a:ext cx="234" cy="497"/>
              </a:xfrm>
              <a:prstGeom prst="rect">
                <a:avLst/>
              </a:pr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15" name="Rectangle 171" descr="Newsprint"/>
              <p:cNvSpPr>
                <a:spLocks noChangeAspect="1" noChangeArrowheads="1"/>
              </p:cNvSpPr>
              <p:nvPr/>
            </p:nvSpPr>
            <p:spPr bwMode="ltGray">
              <a:xfrm>
                <a:off x="3919" y="2789"/>
                <a:ext cx="234" cy="497"/>
              </a:xfrm>
              <a:prstGeom prst="rect">
                <a:avLst/>
              </a:pr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16" name="Freeform 172" descr="Newsprint"/>
              <p:cNvSpPr>
                <a:spLocks noChangeAspect="1"/>
              </p:cNvSpPr>
              <p:nvPr/>
            </p:nvSpPr>
            <p:spPr bwMode="ltGray">
              <a:xfrm>
                <a:off x="1689" y="2419"/>
                <a:ext cx="633" cy="234"/>
              </a:xfrm>
              <a:custGeom>
                <a:avLst/>
                <a:gdLst/>
                <a:ahLst/>
                <a:cxnLst>
                  <a:cxn ang="0">
                    <a:pos x="168" y="231"/>
                  </a:cxn>
                  <a:cxn ang="0">
                    <a:pos x="0" y="0"/>
                  </a:cxn>
                  <a:cxn ang="0">
                    <a:pos x="564" y="0"/>
                  </a:cxn>
                  <a:cxn ang="0">
                    <a:pos x="402" y="228"/>
                  </a:cxn>
                  <a:cxn ang="0">
                    <a:pos x="378" y="216"/>
                  </a:cxn>
                  <a:cxn ang="0">
                    <a:pos x="351" y="207"/>
                  </a:cxn>
                  <a:cxn ang="0">
                    <a:pos x="333" y="201"/>
                  </a:cxn>
                  <a:cxn ang="0">
                    <a:pos x="312" y="198"/>
                  </a:cxn>
                  <a:cxn ang="0">
                    <a:pos x="294" y="198"/>
                  </a:cxn>
                  <a:cxn ang="0">
                    <a:pos x="267" y="198"/>
                  </a:cxn>
                  <a:cxn ang="0">
                    <a:pos x="237" y="198"/>
                  </a:cxn>
                  <a:cxn ang="0">
                    <a:pos x="210" y="210"/>
                  </a:cxn>
                  <a:cxn ang="0">
                    <a:pos x="192" y="216"/>
                  </a:cxn>
                  <a:cxn ang="0">
                    <a:pos x="168" y="231"/>
                  </a:cxn>
                </a:cxnLst>
                <a:rect l="0" t="0" r="r" b="b"/>
                <a:pathLst>
                  <a:path w="564" h="231">
                    <a:moveTo>
                      <a:pt x="168" y="231"/>
                    </a:moveTo>
                    <a:lnTo>
                      <a:pt x="0" y="0"/>
                    </a:lnTo>
                    <a:lnTo>
                      <a:pt x="564" y="0"/>
                    </a:lnTo>
                    <a:lnTo>
                      <a:pt x="402" y="228"/>
                    </a:lnTo>
                    <a:lnTo>
                      <a:pt x="378" y="216"/>
                    </a:lnTo>
                    <a:lnTo>
                      <a:pt x="351" y="207"/>
                    </a:lnTo>
                    <a:lnTo>
                      <a:pt x="333" y="201"/>
                    </a:lnTo>
                    <a:lnTo>
                      <a:pt x="312" y="198"/>
                    </a:lnTo>
                    <a:lnTo>
                      <a:pt x="294" y="198"/>
                    </a:lnTo>
                    <a:lnTo>
                      <a:pt x="267" y="198"/>
                    </a:lnTo>
                    <a:lnTo>
                      <a:pt x="237" y="198"/>
                    </a:lnTo>
                    <a:lnTo>
                      <a:pt x="210" y="210"/>
                    </a:lnTo>
                    <a:lnTo>
                      <a:pt x="192" y="216"/>
                    </a:lnTo>
                    <a:lnTo>
                      <a:pt x="168" y="231"/>
                    </a:lnTo>
                    <a:close/>
                  </a:path>
                </a:pathLst>
              </a:custGeom>
              <a:blipFill dpi="0" rotWithShape="0">
                <a:blip r:embed="rId4" cstate="print"/>
                <a:srcRect/>
                <a:tile tx="0" ty="0" sx="100000" sy="100000" flip="none" algn="tl"/>
              </a:blipFill>
              <a:ln w="9525">
                <a:noFill/>
                <a:round/>
                <a:headEnd/>
                <a:tailEnd/>
              </a:ln>
              <a:effectLst/>
            </p:spPr>
            <p:txBody>
              <a:bodyPr wrap="none" anchor="ctr"/>
              <a:lstStyle/>
              <a:p>
                <a:endParaRPr lang="en-US" dirty="0"/>
              </a:p>
            </p:txBody>
          </p:sp>
          <p:sp>
            <p:nvSpPr>
              <p:cNvPr id="185517" name="Freeform 173" descr="Newsprint"/>
              <p:cNvSpPr>
                <a:spLocks noChangeAspect="1"/>
              </p:cNvSpPr>
              <p:nvPr/>
            </p:nvSpPr>
            <p:spPr bwMode="ltGray">
              <a:xfrm>
                <a:off x="2532" y="2415"/>
                <a:ext cx="634" cy="234"/>
              </a:xfrm>
              <a:custGeom>
                <a:avLst/>
                <a:gdLst/>
                <a:ahLst/>
                <a:cxnLst>
                  <a:cxn ang="0">
                    <a:pos x="168" y="231"/>
                  </a:cxn>
                  <a:cxn ang="0">
                    <a:pos x="0" y="0"/>
                  </a:cxn>
                  <a:cxn ang="0">
                    <a:pos x="564" y="0"/>
                  </a:cxn>
                  <a:cxn ang="0">
                    <a:pos x="402" y="228"/>
                  </a:cxn>
                  <a:cxn ang="0">
                    <a:pos x="378" y="216"/>
                  </a:cxn>
                  <a:cxn ang="0">
                    <a:pos x="351" y="207"/>
                  </a:cxn>
                  <a:cxn ang="0">
                    <a:pos x="333" y="201"/>
                  </a:cxn>
                  <a:cxn ang="0">
                    <a:pos x="312" y="198"/>
                  </a:cxn>
                  <a:cxn ang="0">
                    <a:pos x="294" y="198"/>
                  </a:cxn>
                  <a:cxn ang="0">
                    <a:pos x="267" y="198"/>
                  </a:cxn>
                  <a:cxn ang="0">
                    <a:pos x="237" y="198"/>
                  </a:cxn>
                  <a:cxn ang="0">
                    <a:pos x="210" y="210"/>
                  </a:cxn>
                  <a:cxn ang="0">
                    <a:pos x="192" y="216"/>
                  </a:cxn>
                  <a:cxn ang="0">
                    <a:pos x="168" y="231"/>
                  </a:cxn>
                </a:cxnLst>
                <a:rect l="0" t="0" r="r" b="b"/>
                <a:pathLst>
                  <a:path w="564" h="231">
                    <a:moveTo>
                      <a:pt x="168" y="231"/>
                    </a:moveTo>
                    <a:lnTo>
                      <a:pt x="0" y="0"/>
                    </a:lnTo>
                    <a:lnTo>
                      <a:pt x="564" y="0"/>
                    </a:lnTo>
                    <a:lnTo>
                      <a:pt x="402" y="228"/>
                    </a:lnTo>
                    <a:lnTo>
                      <a:pt x="378" y="216"/>
                    </a:lnTo>
                    <a:lnTo>
                      <a:pt x="351" y="207"/>
                    </a:lnTo>
                    <a:lnTo>
                      <a:pt x="333" y="201"/>
                    </a:lnTo>
                    <a:lnTo>
                      <a:pt x="312" y="198"/>
                    </a:lnTo>
                    <a:lnTo>
                      <a:pt x="294" y="198"/>
                    </a:lnTo>
                    <a:lnTo>
                      <a:pt x="267" y="198"/>
                    </a:lnTo>
                    <a:lnTo>
                      <a:pt x="237" y="198"/>
                    </a:lnTo>
                    <a:lnTo>
                      <a:pt x="210" y="210"/>
                    </a:lnTo>
                    <a:lnTo>
                      <a:pt x="192" y="216"/>
                    </a:lnTo>
                    <a:lnTo>
                      <a:pt x="168" y="231"/>
                    </a:lnTo>
                    <a:close/>
                  </a:path>
                </a:pathLst>
              </a:custGeom>
              <a:blipFill dpi="0" rotWithShape="0">
                <a:blip r:embed="rId4" cstate="print"/>
                <a:srcRect/>
                <a:tile tx="0" ty="0" sx="100000" sy="100000" flip="none" algn="tl"/>
              </a:blipFill>
              <a:ln w="9525">
                <a:noFill/>
                <a:round/>
                <a:headEnd/>
                <a:tailEnd/>
              </a:ln>
              <a:effectLst/>
            </p:spPr>
            <p:txBody>
              <a:bodyPr wrap="none" anchor="ctr"/>
              <a:lstStyle/>
              <a:p>
                <a:endParaRPr lang="en-US" dirty="0"/>
              </a:p>
            </p:txBody>
          </p:sp>
          <p:sp>
            <p:nvSpPr>
              <p:cNvPr id="185518" name="Freeform 174" descr="Newsprint"/>
              <p:cNvSpPr>
                <a:spLocks noChangeAspect="1"/>
              </p:cNvSpPr>
              <p:nvPr/>
            </p:nvSpPr>
            <p:spPr bwMode="ltGray">
              <a:xfrm>
                <a:off x="3376" y="2411"/>
                <a:ext cx="633" cy="234"/>
              </a:xfrm>
              <a:custGeom>
                <a:avLst/>
                <a:gdLst/>
                <a:ahLst/>
                <a:cxnLst>
                  <a:cxn ang="0">
                    <a:pos x="168" y="231"/>
                  </a:cxn>
                  <a:cxn ang="0">
                    <a:pos x="0" y="0"/>
                  </a:cxn>
                  <a:cxn ang="0">
                    <a:pos x="564" y="0"/>
                  </a:cxn>
                  <a:cxn ang="0">
                    <a:pos x="402" y="228"/>
                  </a:cxn>
                  <a:cxn ang="0">
                    <a:pos x="378" y="216"/>
                  </a:cxn>
                  <a:cxn ang="0">
                    <a:pos x="351" y="207"/>
                  </a:cxn>
                  <a:cxn ang="0">
                    <a:pos x="333" y="201"/>
                  </a:cxn>
                  <a:cxn ang="0">
                    <a:pos x="312" y="198"/>
                  </a:cxn>
                  <a:cxn ang="0">
                    <a:pos x="294" y="198"/>
                  </a:cxn>
                  <a:cxn ang="0">
                    <a:pos x="267" y="198"/>
                  </a:cxn>
                  <a:cxn ang="0">
                    <a:pos x="237" y="198"/>
                  </a:cxn>
                  <a:cxn ang="0">
                    <a:pos x="210" y="210"/>
                  </a:cxn>
                  <a:cxn ang="0">
                    <a:pos x="192" y="216"/>
                  </a:cxn>
                  <a:cxn ang="0">
                    <a:pos x="168" y="231"/>
                  </a:cxn>
                </a:cxnLst>
                <a:rect l="0" t="0" r="r" b="b"/>
                <a:pathLst>
                  <a:path w="564" h="231">
                    <a:moveTo>
                      <a:pt x="168" y="231"/>
                    </a:moveTo>
                    <a:lnTo>
                      <a:pt x="0" y="0"/>
                    </a:lnTo>
                    <a:lnTo>
                      <a:pt x="564" y="0"/>
                    </a:lnTo>
                    <a:lnTo>
                      <a:pt x="402" y="228"/>
                    </a:lnTo>
                    <a:lnTo>
                      <a:pt x="378" y="216"/>
                    </a:lnTo>
                    <a:lnTo>
                      <a:pt x="351" y="207"/>
                    </a:lnTo>
                    <a:lnTo>
                      <a:pt x="333" y="201"/>
                    </a:lnTo>
                    <a:lnTo>
                      <a:pt x="312" y="198"/>
                    </a:lnTo>
                    <a:lnTo>
                      <a:pt x="294" y="198"/>
                    </a:lnTo>
                    <a:lnTo>
                      <a:pt x="267" y="198"/>
                    </a:lnTo>
                    <a:lnTo>
                      <a:pt x="237" y="198"/>
                    </a:lnTo>
                    <a:lnTo>
                      <a:pt x="210" y="210"/>
                    </a:lnTo>
                    <a:lnTo>
                      <a:pt x="192" y="216"/>
                    </a:lnTo>
                    <a:lnTo>
                      <a:pt x="168" y="231"/>
                    </a:lnTo>
                    <a:close/>
                  </a:path>
                </a:pathLst>
              </a:custGeom>
              <a:blipFill dpi="0" rotWithShape="0">
                <a:blip r:embed="rId4" cstate="print"/>
                <a:srcRect/>
                <a:tile tx="0" ty="0" sx="100000" sy="100000" flip="none" algn="tl"/>
              </a:blipFill>
              <a:ln w="9525">
                <a:noFill/>
                <a:round/>
                <a:headEnd/>
                <a:tailEnd/>
              </a:ln>
              <a:effectLst/>
            </p:spPr>
            <p:txBody>
              <a:bodyPr wrap="none" anchor="ctr"/>
              <a:lstStyle/>
              <a:p>
                <a:endParaRPr lang="en-US" dirty="0"/>
              </a:p>
            </p:txBody>
          </p:sp>
          <p:grpSp>
            <p:nvGrpSpPr>
              <p:cNvPr id="185519" name="Group 175" descr="Newsprint"/>
              <p:cNvGrpSpPr>
                <a:grpSpLocks/>
              </p:cNvGrpSpPr>
              <p:nvPr/>
            </p:nvGrpSpPr>
            <p:grpSpPr bwMode="auto">
              <a:xfrm>
                <a:off x="480" y="2374"/>
                <a:ext cx="1078" cy="906"/>
                <a:chOff x="506" y="2262"/>
                <a:chExt cx="1078" cy="906"/>
              </a:xfrm>
            </p:grpSpPr>
            <p:sp>
              <p:nvSpPr>
                <p:cNvPr id="185520" name="AutoShape 176" descr="Newsprint"/>
                <p:cNvSpPr>
                  <a:spLocks noChangeAspect="1" noChangeArrowheads="1"/>
                </p:cNvSpPr>
                <p:nvPr/>
              </p:nvSpPr>
              <p:spPr bwMode="ltGray">
                <a:xfrm rot="2869785" flipH="1">
                  <a:off x="699" y="2284"/>
                  <a:ext cx="863" cy="906"/>
                </a:xfrm>
                <a:custGeom>
                  <a:avLst/>
                  <a:gdLst>
                    <a:gd name="G0" fmla="+- 5486 0 0"/>
                    <a:gd name="G1" fmla="+- -8918985 0 0"/>
                    <a:gd name="G2" fmla="+- 0 0 -8918985"/>
                    <a:gd name="T0" fmla="*/ 0 256 1"/>
                    <a:gd name="T1" fmla="*/ 180 256 1"/>
                    <a:gd name="G3" fmla="+- -8918985 T0 T1"/>
                    <a:gd name="T2" fmla="*/ 0 256 1"/>
                    <a:gd name="T3" fmla="*/ 90 256 1"/>
                    <a:gd name="G4" fmla="+- -8918985 T2 T3"/>
                    <a:gd name="G5" fmla="*/ G4 2 1"/>
                    <a:gd name="T4" fmla="*/ 90 256 1"/>
                    <a:gd name="T5" fmla="*/ 0 256 1"/>
                    <a:gd name="G6" fmla="+- -8918985 T4 T5"/>
                    <a:gd name="G7" fmla="*/ G6 2 1"/>
                    <a:gd name="G8" fmla="abs -8918985"/>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86"/>
                    <a:gd name="G18" fmla="*/ 5486 1 2"/>
                    <a:gd name="G19" fmla="+- G18 5400 0"/>
                    <a:gd name="G20" fmla="cos G19 -8918985"/>
                    <a:gd name="G21" fmla="sin G19 -8918985"/>
                    <a:gd name="G22" fmla="+- G20 10800 0"/>
                    <a:gd name="G23" fmla="+- G21 10800 0"/>
                    <a:gd name="G24" fmla="+- 10800 0 G20"/>
                    <a:gd name="G25" fmla="+- 5486 10800 0"/>
                    <a:gd name="G26" fmla="?: G9 G17 G25"/>
                    <a:gd name="G27" fmla="?: G9 0 21600"/>
                    <a:gd name="G28" fmla="cos 10800 -8918985"/>
                    <a:gd name="G29" fmla="sin 10800 -8918985"/>
                    <a:gd name="G30" fmla="sin 5486 -8918985"/>
                    <a:gd name="G31" fmla="+- G28 10800 0"/>
                    <a:gd name="G32" fmla="+- G29 10800 0"/>
                    <a:gd name="G33" fmla="+- G30 10800 0"/>
                    <a:gd name="G34" fmla="?: G4 0 G31"/>
                    <a:gd name="G35" fmla="?: -8918985 G34 0"/>
                    <a:gd name="G36" fmla="?: G6 G35 G31"/>
                    <a:gd name="G37" fmla="+- 21600 0 G36"/>
                    <a:gd name="G38" fmla="?: G4 0 G33"/>
                    <a:gd name="G39" fmla="?: -8918985 G38 G32"/>
                    <a:gd name="G40" fmla="?: G6 G39 0"/>
                    <a:gd name="G41" fmla="?: G4 G32 21600"/>
                    <a:gd name="G42" fmla="?: G6 G41 G33"/>
                    <a:gd name="T12" fmla="*/ 10800 w 21600"/>
                    <a:gd name="T13" fmla="*/ 0 h 21600"/>
                    <a:gd name="T14" fmla="*/ 4933 w 21600"/>
                    <a:gd name="T15" fmla="*/ 5152 h 21600"/>
                    <a:gd name="T16" fmla="*/ 10800 w 21600"/>
                    <a:gd name="T17" fmla="*/ 5314 h 21600"/>
                    <a:gd name="T18" fmla="*/ 16667 w 21600"/>
                    <a:gd name="T19" fmla="*/ 515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6847" y="6995"/>
                      </a:moveTo>
                      <a:cubicBezTo>
                        <a:pt x="7881" y="5921"/>
                        <a:pt x="9308" y="5313"/>
                        <a:pt x="10800" y="5314"/>
                      </a:cubicBezTo>
                      <a:cubicBezTo>
                        <a:pt x="12291" y="5314"/>
                        <a:pt x="13718" y="5921"/>
                        <a:pt x="14752" y="6995"/>
                      </a:cubicBezTo>
                      <a:lnTo>
                        <a:pt x="18581" y="3310"/>
                      </a:lnTo>
                      <a:cubicBezTo>
                        <a:pt x="16545" y="1195"/>
                        <a:pt x="13735" y="-1"/>
                        <a:pt x="10799" y="0"/>
                      </a:cubicBezTo>
                      <a:cubicBezTo>
                        <a:pt x="7864" y="0"/>
                        <a:pt x="5054" y="1195"/>
                        <a:pt x="3018" y="3310"/>
                      </a:cubicBezTo>
                      <a:close/>
                    </a:path>
                  </a:pathLst>
                </a:cu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21" name="Rectangle 177" descr="Newsprint"/>
                <p:cNvSpPr>
                  <a:spLocks noChangeAspect="1" noChangeArrowheads="1"/>
                </p:cNvSpPr>
                <p:nvPr/>
              </p:nvSpPr>
              <p:spPr bwMode="ltGray">
                <a:xfrm flipH="1">
                  <a:off x="1350" y="2272"/>
                  <a:ext cx="234" cy="896"/>
                </a:xfrm>
                <a:prstGeom prst="rect">
                  <a:avLst/>
                </a:pr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22" name="Freeform 178" descr="Newsprint"/>
                <p:cNvSpPr>
                  <a:spLocks noChangeAspect="1"/>
                </p:cNvSpPr>
                <p:nvPr/>
              </p:nvSpPr>
              <p:spPr bwMode="ltGray">
                <a:xfrm>
                  <a:off x="506" y="2262"/>
                  <a:ext cx="1072" cy="355"/>
                </a:xfrm>
                <a:custGeom>
                  <a:avLst/>
                  <a:gdLst/>
                  <a:ahLst/>
                  <a:cxnLst>
                    <a:cxn ang="0">
                      <a:pos x="610" y="240"/>
                    </a:cxn>
                    <a:cxn ang="0">
                      <a:pos x="364" y="240"/>
                    </a:cxn>
                    <a:cxn ang="0">
                      <a:pos x="6" y="241"/>
                    </a:cxn>
                    <a:cxn ang="0">
                      <a:pos x="0" y="31"/>
                    </a:cxn>
                    <a:cxn ang="0">
                      <a:pos x="9" y="4"/>
                    </a:cxn>
                    <a:cxn ang="0">
                      <a:pos x="1072" y="0"/>
                    </a:cxn>
                    <a:cxn ang="0">
                      <a:pos x="1047" y="336"/>
                    </a:cxn>
                    <a:cxn ang="0">
                      <a:pos x="610" y="240"/>
                    </a:cxn>
                  </a:cxnLst>
                  <a:rect l="0" t="0" r="r" b="b"/>
                  <a:pathLst>
                    <a:path w="1072" h="336">
                      <a:moveTo>
                        <a:pt x="610" y="240"/>
                      </a:moveTo>
                      <a:lnTo>
                        <a:pt x="364" y="240"/>
                      </a:lnTo>
                      <a:lnTo>
                        <a:pt x="6" y="241"/>
                      </a:lnTo>
                      <a:lnTo>
                        <a:pt x="0" y="31"/>
                      </a:lnTo>
                      <a:lnTo>
                        <a:pt x="9" y="4"/>
                      </a:lnTo>
                      <a:lnTo>
                        <a:pt x="1072" y="0"/>
                      </a:lnTo>
                      <a:lnTo>
                        <a:pt x="1047" y="336"/>
                      </a:lnTo>
                      <a:lnTo>
                        <a:pt x="610" y="240"/>
                      </a:lnTo>
                      <a:close/>
                    </a:path>
                  </a:pathLst>
                </a:custGeom>
                <a:blipFill dpi="0" rotWithShape="0">
                  <a:blip r:embed="rId4" cstate="print"/>
                  <a:srcRect/>
                  <a:tile tx="0" ty="0" sx="100000" sy="100000" flip="none" algn="tl"/>
                </a:blipFill>
                <a:ln w="9525">
                  <a:noFill/>
                  <a:round/>
                  <a:headEnd/>
                  <a:tailEnd/>
                </a:ln>
                <a:effectLst/>
              </p:spPr>
              <p:txBody>
                <a:bodyPr wrap="none" anchor="ctr"/>
                <a:lstStyle/>
                <a:p>
                  <a:endParaRPr lang="en-US" dirty="0"/>
                </a:p>
              </p:txBody>
            </p:sp>
          </p:grpSp>
          <p:grpSp>
            <p:nvGrpSpPr>
              <p:cNvPr id="185523" name="Group 179" descr="Newsprint"/>
              <p:cNvGrpSpPr>
                <a:grpSpLocks/>
              </p:cNvGrpSpPr>
              <p:nvPr/>
            </p:nvGrpSpPr>
            <p:grpSpPr bwMode="auto">
              <a:xfrm>
                <a:off x="4150" y="2374"/>
                <a:ext cx="1056" cy="906"/>
                <a:chOff x="4128" y="2262"/>
                <a:chExt cx="1078" cy="906"/>
              </a:xfrm>
            </p:grpSpPr>
            <p:sp>
              <p:nvSpPr>
                <p:cNvPr id="185524" name="AutoShape 180" descr="Newsprint"/>
                <p:cNvSpPr>
                  <a:spLocks noChangeAspect="1" noChangeArrowheads="1"/>
                </p:cNvSpPr>
                <p:nvPr/>
              </p:nvSpPr>
              <p:spPr bwMode="ltGray">
                <a:xfrm rot="-2869785">
                  <a:off x="4149" y="2284"/>
                  <a:ext cx="863" cy="906"/>
                </a:xfrm>
                <a:custGeom>
                  <a:avLst/>
                  <a:gdLst>
                    <a:gd name="G0" fmla="+- 5486 0 0"/>
                    <a:gd name="G1" fmla="+- -8918985 0 0"/>
                    <a:gd name="G2" fmla="+- 0 0 -8918985"/>
                    <a:gd name="T0" fmla="*/ 0 256 1"/>
                    <a:gd name="T1" fmla="*/ 180 256 1"/>
                    <a:gd name="G3" fmla="+- -8918985 T0 T1"/>
                    <a:gd name="T2" fmla="*/ 0 256 1"/>
                    <a:gd name="T3" fmla="*/ 90 256 1"/>
                    <a:gd name="G4" fmla="+- -8918985 T2 T3"/>
                    <a:gd name="G5" fmla="*/ G4 2 1"/>
                    <a:gd name="T4" fmla="*/ 90 256 1"/>
                    <a:gd name="T5" fmla="*/ 0 256 1"/>
                    <a:gd name="G6" fmla="+- -8918985 T4 T5"/>
                    <a:gd name="G7" fmla="*/ G6 2 1"/>
                    <a:gd name="G8" fmla="abs -8918985"/>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86"/>
                    <a:gd name="G18" fmla="*/ 5486 1 2"/>
                    <a:gd name="G19" fmla="+- G18 5400 0"/>
                    <a:gd name="G20" fmla="cos G19 -8918985"/>
                    <a:gd name="G21" fmla="sin G19 -8918985"/>
                    <a:gd name="G22" fmla="+- G20 10800 0"/>
                    <a:gd name="G23" fmla="+- G21 10800 0"/>
                    <a:gd name="G24" fmla="+- 10800 0 G20"/>
                    <a:gd name="G25" fmla="+- 5486 10800 0"/>
                    <a:gd name="G26" fmla="?: G9 G17 G25"/>
                    <a:gd name="G27" fmla="?: G9 0 21600"/>
                    <a:gd name="G28" fmla="cos 10800 -8918985"/>
                    <a:gd name="G29" fmla="sin 10800 -8918985"/>
                    <a:gd name="G30" fmla="sin 5486 -8918985"/>
                    <a:gd name="G31" fmla="+- G28 10800 0"/>
                    <a:gd name="G32" fmla="+- G29 10800 0"/>
                    <a:gd name="G33" fmla="+- G30 10800 0"/>
                    <a:gd name="G34" fmla="?: G4 0 G31"/>
                    <a:gd name="G35" fmla="?: -8918985 G34 0"/>
                    <a:gd name="G36" fmla="?: G6 G35 G31"/>
                    <a:gd name="G37" fmla="+- 21600 0 G36"/>
                    <a:gd name="G38" fmla="?: G4 0 G33"/>
                    <a:gd name="G39" fmla="?: -8918985 G38 G32"/>
                    <a:gd name="G40" fmla="?: G6 G39 0"/>
                    <a:gd name="G41" fmla="?: G4 G32 21600"/>
                    <a:gd name="G42" fmla="?: G6 G41 G33"/>
                    <a:gd name="T12" fmla="*/ 10800 w 21600"/>
                    <a:gd name="T13" fmla="*/ 0 h 21600"/>
                    <a:gd name="T14" fmla="*/ 4933 w 21600"/>
                    <a:gd name="T15" fmla="*/ 5152 h 21600"/>
                    <a:gd name="T16" fmla="*/ 10800 w 21600"/>
                    <a:gd name="T17" fmla="*/ 5314 h 21600"/>
                    <a:gd name="T18" fmla="*/ 16667 w 21600"/>
                    <a:gd name="T19" fmla="*/ 515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6847" y="6995"/>
                      </a:moveTo>
                      <a:cubicBezTo>
                        <a:pt x="7881" y="5921"/>
                        <a:pt x="9308" y="5313"/>
                        <a:pt x="10800" y="5314"/>
                      </a:cubicBezTo>
                      <a:cubicBezTo>
                        <a:pt x="12291" y="5314"/>
                        <a:pt x="13718" y="5921"/>
                        <a:pt x="14752" y="6995"/>
                      </a:cubicBezTo>
                      <a:lnTo>
                        <a:pt x="18581" y="3310"/>
                      </a:lnTo>
                      <a:cubicBezTo>
                        <a:pt x="16545" y="1195"/>
                        <a:pt x="13735" y="-1"/>
                        <a:pt x="10799" y="0"/>
                      </a:cubicBezTo>
                      <a:cubicBezTo>
                        <a:pt x="7864" y="0"/>
                        <a:pt x="5054" y="1195"/>
                        <a:pt x="3018" y="3310"/>
                      </a:cubicBezTo>
                      <a:close/>
                    </a:path>
                  </a:pathLst>
                </a:cu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25" name="Rectangle 181" descr="Newsprint"/>
                <p:cNvSpPr>
                  <a:spLocks noChangeAspect="1" noChangeArrowheads="1"/>
                </p:cNvSpPr>
                <p:nvPr/>
              </p:nvSpPr>
              <p:spPr bwMode="ltGray">
                <a:xfrm>
                  <a:off x="4128" y="2272"/>
                  <a:ext cx="234" cy="896"/>
                </a:xfrm>
                <a:prstGeom prst="rect">
                  <a:avLst/>
                </a:prstGeom>
                <a:blipFill dpi="0" rotWithShape="0">
                  <a:blip r:embed="rId4" cstate="print"/>
                  <a:srcRect/>
                  <a:tile tx="0" ty="0" sx="100000" sy="100000" flip="none" algn="tl"/>
                </a:blipFill>
                <a:ln w="9525">
                  <a:noFill/>
                  <a:miter lim="800000"/>
                  <a:headEnd/>
                  <a:tailEnd/>
                </a:ln>
                <a:effectLst/>
              </p:spPr>
              <p:txBody>
                <a:bodyPr wrap="none" anchor="ctr"/>
                <a:lstStyle/>
                <a:p>
                  <a:endParaRPr lang="en-US" dirty="0"/>
                </a:p>
              </p:txBody>
            </p:sp>
            <p:sp>
              <p:nvSpPr>
                <p:cNvPr id="185526" name="Freeform 182" descr="Newsprint"/>
                <p:cNvSpPr>
                  <a:spLocks noChangeAspect="1"/>
                </p:cNvSpPr>
                <p:nvPr/>
              </p:nvSpPr>
              <p:spPr bwMode="ltGray">
                <a:xfrm flipH="1">
                  <a:off x="4134" y="2262"/>
                  <a:ext cx="1072" cy="355"/>
                </a:xfrm>
                <a:custGeom>
                  <a:avLst/>
                  <a:gdLst/>
                  <a:ahLst/>
                  <a:cxnLst>
                    <a:cxn ang="0">
                      <a:pos x="610" y="240"/>
                    </a:cxn>
                    <a:cxn ang="0">
                      <a:pos x="364" y="240"/>
                    </a:cxn>
                    <a:cxn ang="0">
                      <a:pos x="6" y="241"/>
                    </a:cxn>
                    <a:cxn ang="0">
                      <a:pos x="0" y="31"/>
                    </a:cxn>
                    <a:cxn ang="0">
                      <a:pos x="9" y="4"/>
                    </a:cxn>
                    <a:cxn ang="0">
                      <a:pos x="1072" y="0"/>
                    </a:cxn>
                    <a:cxn ang="0">
                      <a:pos x="1047" y="336"/>
                    </a:cxn>
                    <a:cxn ang="0">
                      <a:pos x="610" y="240"/>
                    </a:cxn>
                  </a:cxnLst>
                  <a:rect l="0" t="0" r="r" b="b"/>
                  <a:pathLst>
                    <a:path w="1072" h="336">
                      <a:moveTo>
                        <a:pt x="610" y="240"/>
                      </a:moveTo>
                      <a:lnTo>
                        <a:pt x="364" y="240"/>
                      </a:lnTo>
                      <a:lnTo>
                        <a:pt x="6" y="241"/>
                      </a:lnTo>
                      <a:lnTo>
                        <a:pt x="0" y="31"/>
                      </a:lnTo>
                      <a:lnTo>
                        <a:pt x="9" y="4"/>
                      </a:lnTo>
                      <a:lnTo>
                        <a:pt x="1072" y="0"/>
                      </a:lnTo>
                      <a:lnTo>
                        <a:pt x="1047" y="336"/>
                      </a:lnTo>
                      <a:lnTo>
                        <a:pt x="610" y="240"/>
                      </a:lnTo>
                      <a:close/>
                    </a:path>
                  </a:pathLst>
                </a:custGeom>
                <a:blipFill dpi="0" rotWithShape="0">
                  <a:blip r:embed="rId4" cstate="print"/>
                  <a:srcRect/>
                  <a:tile tx="0" ty="0" sx="100000" sy="100000" flip="none" algn="tl"/>
                </a:blipFill>
                <a:ln w="9525">
                  <a:noFill/>
                  <a:round/>
                  <a:headEnd/>
                  <a:tailEnd/>
                </a:ln>
                <a:effectLst/>
              </p:spPr>
              <p:txBody>
                <a:bodyPr wrap="none" anchor="ctr"/>
                <a:lstStyle/>
                <a:p>
                  <a:endParaRPr lang="en-US" dirty="0"/>
                </a:p>
              </p:txBody>
            </p:sp>
          </p:grpSp>
        </p:grpSp>
        <p:sp>
          <p:nvSpPr>
            <p:cNvPr id="185527" name="Rectangle 183" descr="60%"/>
            <p:cNvSpPr>
              <a:spLocks noChangeAspect="1" noChangeArrowheads="1"/>
            </p:cNvSpPr>
            <p:nvPr/>
          </p:nvSpPr>
          <p:spPr bwMode="ltGray">
            <a:xfrm>
              <a:off x="1050925" y="3540125"/>
              <a:ext cx="7096125" cy="277813"/>
            </a:xfrm>
            <a:prstGeom prst="rect">
              <a:avLst/>
            </a:prstGeom>
            <a:pattFill prst="pct60">
              <a:fgClr>
                <a:srgbClr val="5F5F5F"/>
              </a:fgClr>
              <a:bgClr>
                <a:srgbClr val="FFFFFF"/>
              </a:bgClr>
            </a:pattFill>
            <a:ln w="28575">
              <a:solidFill>
                <a:srgbClr val="777777"/>
              </a:solidFill>
              <a:miter lim="800000"/>
              <a:headEnd/>
              <a:tailEnd/>
            </a:ln>
            <a:effectLst/>
          </p:spPr>
          <p:txBody>
            <a:bodyPr wrap="none" anchor="ctr"/>
            <a:lstStyle/>
            <a:p>
              <a:endParaRPr lang="en-US" dirty="0"/>
            </a:p>
          </p:txBody>
        </p:sp>
        <p:sp>
          <p:nvSpPr>
            <p:cNvPr id="185530" name="Text Box 186"/>
            <p:cNvSpPr txBox="1">
              <a:spLocks noChangeArrowheads="1"/>
            </p:cNvSpPr>
            <p:nvPr/>
          </p:nvSpPr>
          <p:spPr bwMode="auto">
            <a:xfrm>
              <a:off x="4232275" y="3581400"/>
              <a:ext cx="685800" cy="192088"/>
            </a:xfrm>
            <a:prstGeom prst="rect">
              <a:avLst/>
            </a:prstGeom>
            <a:solidFill>
              <a:schemeClr val="bg1"/>
            </a:solidFill>
            <a:ln w="12700">
              <a:noFill/>
              <a:miter lim="800000"/>
              <a:headEnd/>
              <a:tailEnd/>
            </a:ln>
            <a:effectLst/>
          </p:spPr>
          <p:txBody>
            <a:bodyPr lIns="0" tIns="0" rIns="0" bIns="0">
              <a:spAutoFit/>
            </a:bodyPr>
            <a:lstStyle/>
            <a:p>
              <a:r>
                <a:rPr lang="en-US" sz="1400" dirty="0"/>
                <a:t>M&amp;S</a:t>
              </a:r>
            </a:p>
          </p:txBody>
        </p:sp>
        <p:sp>
          <p:nvSpPr>
            <p:cNvPr id="185531" name="Text Box 187"/>
            <p:cNvSpPr txBox="1">
              <a:spLocks noChangeArrowheads="1"/>
            </p:cNvSpPr>
            <p:nvPr/>
          </p:nvSpPr>
          <p:spPr bwMode="auto">
            <a:xfrm>
              <a:off x="3046413" y="3886200"/>
              <a:ext cx="3048000" cy="192088"/>
            </a:xfrm>
            <a:prstGeom prst="rect">
              <a:avLst/>
            </a:prstGeom>
            <a:noFill/>
            <a:ln w="12700">
              <a:noFill/>
              <a:miter lim="800000"/>
              <a:headEnd/>
              <a:tailEnd/>
            </a:ln>
            <a:effectLst/>
          </p:spPr>
          <p:txBody>
            <a:bodyPr lIns="0" tIns="0" rIns="0" bIns="0">
              <a:spAutoFit/>
            </a:bodyPr>
            <a:lstStyle/>
            <a:p>
              <a:r>
                <a:rPr lang="en-US" sz="1400" dirty="0"/>
                <a:t>Supporting Evidence</a:t>
              </a:r>
            </a:p>
          </p:txBody>
        </p:sp>
      </p:grpSp>
      <p:sp>
        <p:nvSpPr>
          <p:cNvPr id="188" name="Title 1">
            <a:extLst>
              <a:ext uri="{FF2B5EF4-FFF2-40B4-BE49-F238E27FC236}">
                <a16:creationId xmlns:a16="http://schemas.microsoft.com/office/drawing/2014/main" id="{0E69A092-C2F7-EBC2-F28B-5F1EDDFEB1D2}"/>
              </a:ext>
            </a:extLst>
          </p:cNvPr>
          <p:cNvSpPr txBox="1">
            <a:spLocks/>
          </p:cNvSpPr>
          <p:nvPr/>
        </p:nvSpPr>
        <p:spPr>
          <a:xfrm>
            <a:off x="628650" y="438835"/>
            <a:ext cx="7886700" cy="646331"/>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Greater Risks...</a:t>
            </a:r>
          </a:p>
        </p:txBody>
      </p:sp>
      <p:sp>
        <p:nvSpPr>
          <p:cNvPr id="3" name="Slide Number Placeholder 2">
            <a:extLst>
              <a:ext uri="{FF2B5EF4-FFF2-40B4-BE49-F238E27FC236}">
                <a16:creationId xmlns:a16="http://schemas.microsoft.com/office/drawing/2014/main" id="{F24981F5-829B-08D6-316F-AAB4A5733116}"/>
              </a:ext>
            </a:extLst>
          </p:cNvPr>
          <p:cNvSpPr>
            <a:spLocks noGrp="1"/>
          </p:cNvSpPr>
          <p:nvPr>
            <p:ph type="sldNum" sz="quarter" idx="12"/>
          </p:nvPr>
        </p:nvSpPr>
        <p:spPr/>
        <p:txBody>
          <a:bodyPr/>
          <a:lstStyle/>
          <a:p>
            <a:fld id="{C1DA28E7-6C27-414B-9E47-196AFE27788E}" type="slidenum">
              <a:rPr lang="en-US" smtClean="0"/>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1" name="Rectangle 1027"/>
          <p:cNvSpPr>
            <a:spLocks noGrp="1" noChangeArrowheads="1"/>
          </p:cNvSpPr>
          <p:nvPr>
            <p:ph idx="1"/>
          </p:nvPr>
        </p:nvSpPr>
        <p:spPr>
          <a:xfrm>
            <a:off x="457200" y="1331913"/>
            <a:ext cx="8229600" cy="3616375"/>
          </a:xfrm>
        </p:spPr>
        <p:txBody>
          <a:bodyPr>
            <a:spAutoFit/>
          </a:bodyPr>
          <a:lstStyle/>
          <a:p>
            <a:pPr marL="227013" indent="-227013">
              <a:lnSpc>
                <a:spcPct val="100000"/>
              </a:lnSpc>
              <a:spcBef>
                <a:spcPts val="0"/>
              </a:spcBef>
              <a:spcAft>
                <a:spcPts val="600"/>
              </a:spcAft>
            </a:pPr>
            <a:r>
              <a:rPr lang="en-US" sz="1800" b="1" dirty="0"/>
              <a:t>Most people think “Validation” (AKA “Output Accuracy”) is the hallmark of simulation credibility</a:t>
            </a:r>
          </a:p>
          <a:p>
            <a:pPr marL="574675" lvl="1" indent="-234950">
              <a:lnSpc>
                <a:spcPct val="100000"/>
              </a:lnSpc>
              <a:spcBef>
                <a:spcPts val="0"/>
              </a:spcBef>
              <a:spcAft>
                <a:spcPts val="600"/>
              </a:spcAft>
            </a:pPr>
            <a:r>
              <a:rPr lang="en-US" sz="1600" b="1" dirty="0"/>
              <a:t>The degree to which simulation outputs match the “real world”</a:t>
            </a:r>
          </a:p>
          <a:p>
            <a:pPr marL="227013" indent="-227013">
              <a:lnSpc>
                <a:spcPct val="100000"/>
              </a:lnSpc>
              <a:spcBef>
                <a:spcPts val="0"/>
              </a:spcBef>
              <a:spcAft>
                <a:spcPts val="600"/>
              </a:spcAft>
            </a:pPr>
            <a:r>
              <a:rPr lang="en-US" sz="1800" b="1" dirty="0"/>
              <a:t>There are </a:t>
            </a:r>
            <a:r>
              <a:rPr lang="en-US" sz="1800" b="1" u="sng" dirty="0"/>
              <a:t>three ways</a:t>
            </a:r>
            <a:r>
              <a:rPr lang="en-US" sz="1800" b="1" dirty="0"/>
              <a:t> to define the “Real World”</a:t>
            </a:r>
          </a:p>
          <a:p>
            <a:pPr marL="801688" lvl="1" indent="-230188">
              <a:lnSpc>
                <a:spcPct val="100000"/>
              </a:lnSpc>
              <a:spcBef>
                <a:spcPts val="0"/>
              </a:spcBef>
              <a:spcAft>
                <a:spcPts val="600"/>
              </a:spcAft>
              <a:buFont typeface="+mj-lt"/>
              <a:buAutoNum type="arabicPeriod"/>
            </a:pPr>
            <a:r>
              <a:rPr lang="en-US" sz="1600" b="1" dirty="0"/>
              <a:t>Benchmarking – Another simulation with established credibility</a:t>
            </a:r>
          </a:p>
          <a:p>
            <a:pPr marL="801688" lvl="1" indent="-230188">
              <a:lnSpc>
                <a:spcPct val="100000"/>
              </a:lnSpc>
              <a:spcBef>
                <a:spcPts val="0"/>
              </a:spcBef>
              <a:spcAft>
                <a:spcPts val="600"/>
              </a:spcAft>
              <a:buFont typeface="+mj-lt"/>
              <a:buAutoNum type="arabicPeriod"/>
            </a:pPr>
            <a:r>
              <a:rPr lang="en-US" sz="1600" b="1" dirty="0"/>
              <a:t>Face Validation – Subject Matter Expert (SME) expectations</a:t>
            </a:r>
          </a:p>
          <a:p>
            <a:pPr marL="801688" lvl="1" indent="-230188">
              <a:lnSpc>
                <a:spcPct val="100000"/>
              </a:lnSpc>
              <a:spcBef>
                <a:spcPts val="0"/>
              </a:spcBef>
              <a:spcAft>
                <a:spcPts val="600"/>
              </a:spcAft>
              <a:buFont typeface="+mj-lt"/>
              <a:buAutoNum type="arabicPeriod"/>
            </a:pPr>
            <a:r>
              <a:rPr lang="en-US" sz="1600" b="1" dirty="0"/>
              <a:t>Results Validation – Test Data</a:t>
            </a:r>
          </a:p>
          <a:p>
            <a:pPr marL="227013" indent="-227013">
              <a:lnSpc>
                <a:spcPct val="100000"/>
              </a:lnSpc>
              <a:spcBef>
                <a:spcPts val="0"/>
              </a:spcBef>
              <a:spcAft>
                <a:spcPts val="600"/>
              </a:spcAft>
            </a:pPr>
            <a:r>
              <a:rPr lang="en-US" sz="1800" b="1" dirty="0"/>
              <a:t>But each of these have well-known limitations</a:t>
            </a:r>
          </a:p>
          <a:p>
            <a:pPr marL="574675" lvl="1" indent="-227013">
              <a:lnSpc>
                <a:spcPct val="100000"/>
              </a:lnSpc>
              <a:spcBef>
                <a:spcPts val="0"/>
              </a:spcBef>
              <a:spcAft>
                <a:spcPts val="600"/>
              </a:spcAft>
            </a:pPr>
            <a:r>
              <a:rPr lang="en-US" sz="1600" b="1" dirty="0"/>
              <a:t>Uncertain benchmark simulation credibility</a:t>
            </a:r>
          </a:p>
          <a:p>
            <a:pPr marL="574675" lvl="1" indent="-227013">
              <a:lnSpc>
                <a:spcPct val="100000"/>
              </a:lnSpc>
              <a:spcBef>
                <a:spcPts val="0"/>
              </a:spcBef>
              <a:spcAft>
                <a:spcPts val="600"/>
              </a:spcAft>
            </a:pPr>
            <a:r>
              <a:rPr lang="en-US" sz="1600" b="1" dirty="0"/>
              <a:t>Disagreements among SMEs</a:t>
            </a:r>
          </a:p>
          <a:p>
            <a:pPr marL="574675" lvl="1" indent="-227013">
              <a:lnSpc>
                <a:spcPct val="100000"/>
              </a:lnSpc>
              <a:spcBef>
                <a:spcPts val="0"/>
              </a:spcBef>
              <a:spcAft>
                <a:spcPts val="600"/>
              </a:spcAft>
            </a:pPr>
            <a:r>
              <a:rPr lang="en-US" sz="1600" b="1" dirty="0"/>
              <a:t>Test data availability, limitations &amp; cost</a:t>
            </a:r>
          </a:p>
        </p:txBody>
      </p:sp>
      <p:grpSp>
        <p:nvGrpSpPr>
          <p:cNvPr id="2" name="Group 1031"/>
          <p:cNvGrpSpPr>
            <a:grpSpLocks noChangeAspect="1"/>
          </p:cNvGrpSpPr>
          <p:nvPr/>
        </p:nvGrpSpPr>
        <p:grpSpPr bwMode="auto">
          <a:xfrm>
            <a:off x="6934200" y="3295577"/>
            <a:ext cx="1752600" cy="1781779"/>
            <a:chOff x="4162" y="960"/>
            <a:chExt cx="886" cy="880"/>
          </a:xfrm>
        </p:grpSpPr>
        <p:pic>
          <p:nvPicPr>
            <p:cNvPr id="462856" name="Picture 1032"/>
            <p:cNvPicPr>
              <a:picLocks noChangeArrowheads="1"/>
            </p:cNvPicPr>
            <p:nvPr/>
          </p:nvPicPr>
          <p:blipFill>
            <a:blip r:embed="rId3" cstate="print"/>
            <a:srcRect/>
            <a:stretch>
              <a:fillRect/>
            </a:stretch>
          </p:blipFill>
          <p:spPr bwMode="auto">
            <a:xfrm>
              <a:off x="4536" y="1480"/>
              <a:ext cx="512" cy="360"/>
            </a:xfrm>
            <a:prstGeom prst="rect">
              <a:avLst/>
            </a:prstGeom>
            <a:noFill/>
            <a:ln w="12700">
              <a:noFill/>
              <a:miter lim="800000"/>
              <a:headEnd/>
              <a:tailEnd/>
            </a:ln>
            <a:effectLst/>
          </p:spPr>
        </p:pic>
        <p:pic>
          <p:nvPicPr>
            <p:cNvPr id="462857" name="Picture 1033"/>
            <p:cNvPicPr>
              <a:picLocks noChangeArrowheads="1"/>
            </p:cNvPicPr>
            <p:nvPr/>
          </p:nvPicPr>
          <p:blipFill>
            <a:blip r:embed="rId4" cstate="print"/>
            <a:srcRect/>
            <a:stretch>
              <a:fillRect/>
            </a:stretch>
          </p:blipFill>
          <p:spPr bwMode="auto">
            <a:xfrm>
              <a:off x="4680" y="1264"/>
              <a:ext cx="272" cy="80"/>
            </a:xfrm>
            <a:prstGeom prst="rect">
              <a:avLst/>
            </a:prstGeom>
            <a:noFill/>
            <a:ln w="12700">
              <a:noFill/>
              <a:miter lim="800000"/>
              <a:headEnd/>
              <a:tailEnd/>
            </a:ln>
            <a:effectLst/>
          </p:spPr>
        </p:pic>
        <p:pic>
          <p:nvPicPr>
            <p:cNvPr id="462858" name="Picture 1034"/>
            <p:cNvPicPr>
              <a:picLocks noChangeArrowheads="1"/>
            </p:cNvPicPr>
            <p:nvPr/>
          </p:nvPicPr>
          <p:blipFill>
            <a:blip r:embed="rId5" cstate="print"/>
            <a:srcRect/>
            <a:stretch>
              <a:fillRect/>
            </a:stretch>
          </p:blipFill>
          <p:spPr bwMode="auto">
            <a:xfrm>
              <a:off x="4208" y="1504"/>
              <a:ext cx="248" cy="336"/>
            </a:xfrm>
            <a:prstGeom prst="rect">
              <a:avLst/>
            </a:prstGeom>
            <a:noFill/>
            <a:ln w="12700">
              <a:noFill/>
              <a:miter lim="800000"/>
              <a:headEnd/>
              <a:tailEnd/>
            </a:ln>
            <a:effectLst/>
          </p:spPr>
        </p:pic>
        <p:sp>
          <p:nvSpPr>
            <p:cNvPr id="462859" name="Arc 1035"/>
            <p:cNvSpPr>
              <a:spLocks/>
            </p:cNvSpPr>
            <p:nvPr/>
          </p:nvSpPr>
          <p:spPr bwMode="auto">
            <a:xfrm>
              <a:off x="4162" y="960"/>
              <a:ext cx="468" cy="277"/>
            </a:xfrm>
            <a:custGeom>
              <a:avLst/>
              <a:gdLst>
                <a:gd name="G0" fmla="+- 21600 0 0"/>
                <a:gd name="G1" fmla="+- 0 0 0"/>
                <a:gd name="G2" fmla="+- 21600 0 0"/>
                <a:gd name="T0" fmla="*/ 21415 w 21600"/>
                <a:gd name="T1" fmla="*/ 21599 h 21599"/>
                <a:gd name="T2" fmla="*/ 0 w 21600"/>
                <a:gd name="T3" fmla="*/ 0 h 21599"/>
                <a:gd name="T4" fmla="*/ 21600 w 21600"/>
                <a:gd name="T5" fmla="*/ 0 h 21599"/>
              </a:gdLst>
              <a:ahLst/>
              <a:cxnLst>
                <a:cxn ang="0">
                  <a:pos x="T0" y="T1"/>
                </a:cxn>
                <a:cxn ang="0">
                  <a:pos x="T2" y="T3"/>
                </a:cxn>
                <a:cxn ang="0">
                  <a:pos x="T4" y="T5"/>
                </a:cxn>
              </a:cxnLst>
              <a:rect l="0" t="0" r="r" b="b"/>
              <a:pathLst>
                <a:path w="21600" h="21599" fill="none" extrusionOk="0">
                  <a:moveTo>
                    <a:pt x="21414" y="21599"/>
                  </a:moveTo>
                  <a:cubicBezTo>
                    <a:pt x="9558" y="21497"/>
                    <a:pt x="0" y="11857"/>
                    <a:pt x="0" y="0"/>
                  </a:cubicBezTo>
                </a:path>
                <a:path w="21600" h="21599" stroke="0" extrusionOk="0">
                  <a:moveTo>
                    <a:pt x="21414" y="21599"/>
                  </a:moveTo>
                  <a:cubicBezTo>
                    <a:pt x="9558" y="21497"/>
                    <a:pt x="0" y="11857"/>
                    <a:pt x="0" y="0"/>
                  </a:cubicBezTo>
                  <a:lnTo>
                    <a:pt x="21600" y="0"/>
                  </a:lnTo>
                  <a:close/>
                </a:path>
              </a:pathLst>
            </a:custGeom>
            <a:noFill/>
            <a:ln w="50800" cap="rnd">
              <a:solidFill>
                <a:schemeClr val="bg2"/>
              </a:solidFill>
              <a:round/>
              <a:headEnd/>
              <a:tailEnd/>
            </a:ln>
            <a:effectLst/>
          </p:spPr>
          <p:txBody>
            <a:bodyPr wrap="none" anchor="ctr"/>
            <a:lstStyle/>
            <a:p>
              <a:endParaRPr lang="en-US" dirty="0"/>
            </a:p>
          </p:txBody>
        </p:sp>
      </p:grpSp>
      <p:sp>
        <p:nvSpPr>
          <p:cNvPr id="9" name="Text Box 4"/>
          <p:cNvSpPr txBox="1">
            <a:spLocks noChangeArrowheads="1"/>
          </p:cNvSpPr>
          <p:nvPr/>
        </p:nvSpPr>
        <p:spPr bwMode="auto">
          <a:xfrm>
            <a:off x="1905000" y="5206425"/>
            <a:ext cx="5341309" cy="584775"/>
          </a:xfrm>
          <a:prstGeom prst="rect">
            <a:avLst/>
          </a:prstGeom>
          <a:noFill/>
          <a:ln w="12700">
            <a:solidFill>
              <a:srgbClr val="000000"/>
            </a:solidFill>
            <a:miter lim="800000"/>
            <a:headEnd/>
            <a:tailEnd/>
          </a:ln>
          <a:effectLst/>
        </p:spPr>
        <p:txBody>
          <a:bodyPr wrap="square">
            <a:spAutoFit/>
          </a:bodyPr>
          <a:lstStyle/>
          <a:p>
            <a:pPr>
              <a:lnSpc>
                <a:spcPct val="100000"/>
              </a:lnSpc>
              <a:spcBef>
                <a:spcPts val="0"/>
              </a:spcBef>
            </a:pPr>
            <a:r>
              <a:rPr lang="en-US" sz="1600" dirty="0">
                <a:solidFill>
                  <a:srgbClr val="FF0000"/>
                </a:solidFill>
              </a:rPr>
              <a:t>Fortunately, there are other measures of simulation credibility we can add to Validation</a:t>
            </a:r>
          </a:p>
        </p:txBody>
      </p:sp>
      <p:grpSp>
        <p:nvGrpSpPr>
          <p:cNvPr id="3" name="Group 2">
            <a:extLst>
              <a:ext uri="{FF2B5EF4-FFF2-40B4-BE49-F238E27FC236}">
                <a16:creationId xmlns:a16="http://schemas.microsoft.com/office/drawing/2014/main" id="{171D4687-5293-5100-28D3-296E744B9A0E}"/>
              </a:ext>
            </a:extLst>
          </p:cNvPr>
          <p:cNvGrpSpPr/>
          <p:nvPr/>
        </p:nvGrpSpPr>
        <p:grpSpPr>
          <a:xfrm>
            <a:off x="3673501" y="5943600"/>
            <a:ext cx="1812899" cy="509587"/>
            <a:chOff x="3190771" y="5944393"/>
            <a:chExt cx="1812899" cy="509587"/>
          </a:xfrm>
        </p:grpSpPr>
        <p:grpSp>
          <p:nvGrpSpPr>
            <p:cNvPr id="10" name="Group 5"/>
            <p:cNvGrpSpPr>
              <a:grpSpLocks/>
            </p:cNvGrpSpPr>
            <p:nvPr/>
          </p:nvGrpSpPr>
          <p:grpSpPr bwMode="auto">
            <a:xfrm>
              <a:off x="3190771" y="6249193"/>
              <a:ext cx="1798638" cy="204787"/>
              <a:chOff x="4332" y="3479"/>
              <a:chExt cx="1135" cy="130"/>
            </a:xfrm>
          </p:grpSpPr>
          <p:grpSp>
            <p:nvGrpSpPr>
              <p:cNvPr id="11" name="Group 6"/>
              <p:cNvGrpSpPr>
                <a:grpSpLocks/>
              </p:cNvGrpSpPr>
              <p:nvPr/>
            </p:nvGrpSpPr>
            <p:grpSpPr bwMode="auto">
              <a:xfrm>
                <a:off x="4332" y="3479"/>
                <a:ext cx="1135" cy="130"/>
                <a:chOff x="4332" y="3479"/>
                <a:chExt cx="1135" cy="130"/>
              </a:xfrm>
            </p:grpSpPr>
            <p:sp>
              <p:nvSpPr>
                <p:cNvPr id="90" name="Freeform 7"/>
                <p:cNvSpPr>
                  <a:spLocks/>
                </p:cNvSpPr>
                <p:nvPr/>
              </p:nvSpPr>
              <p:spPr bwMode="ltGray">
                <a:xfrm>
                  <a:off x="4332" y="3479"/>
                  <a:ext cx="1135" cy="5"/>
                </a:xfrm>
                <a:custGeom>
                  <a:avLst/>
                  <a:gdLst/>
                  <a:ahLst/>
                  <a:cxnLst>
                    <a:cxn ang="0">
                      <a:pos x="0" y="0"/>
                    </a:cxn>
                    <a:cxn ang="0">
                      <a:pos x="1134" y="0"/>
                    </a:cxn>
                    <a:cxn ang="0">
                      <a:pos x="1134" y="4"/>
                    </a:cxn>
                    <a:cxn ang="0">
                      <a:pos x="0" y="4"/>
                    </a:cxn>
                    <a:cxn ang="0">
                      <a:pos x="0" y="0"/>
                    </a:cxn>
                  </a:cxnLst>
                  <a:rect l="0" t="0" r="r" b="b"/>
                  <a:pathLst>
                    <a:path w="1135" h="5">
                      <a:moveTo>
                        <a:pt x="0" y="0"/>
                      </a:moveTo>
                      <a:lnTo>
                        <a:pt x="1134" y="0"/>
                      </a:lnTo>
                      <a:lnTo>
                        <a:pt x="1134" y="4"/>
                      </a:lnTo>
                      <a:lnTo>
                        <a:pt x="0" y="4"/>
                      </a:lnTo>
                      <a:lnTo>
                        <a:pt x="0" y="0"/>
                      </a:lnTo>
                    </a:path>
                  </a:pathLst>
                </a:custGeom>
                <a:solidFill>
                  <a:srgbClr val="A0A0A0"/>
                </a:solidFill>
                <a:ln w="12700" cap="rnd" cmpd="sng">
                  <a:solidFill>
                    <a:srgbClr val="60606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91" name="Freeform 8"/>
                <p:cNvSpPr>
                  <a:spLocks/>
                </p:cNvSpPr>
                <p:nvPr/>
              </p:nvSpPr>
              <p:spPr bwMode="ltGray">
                <a:xfrm>
                  <a:off x="4332" y="3483"/>
                  <a:ext cx="1135" cy="126"/>
                </a:xfrm>
                <a:custGeom>
                  <a:avLst/>
                  <a:gdLst/>
                  <a:ahLst/>
                  <a:cxnLst>
                    <a:cxn ang="0">
                      <a:pos x="0" y="0"/>
                    </a:cxn>
                    <a:cxn ang="0">
                      <a:pos x="1134" y="0"/>
                    </a:cxn>
                    <a:cxn ang="0">
                      <a:pos x="1134" y="125"/>
                    </a:cxn>
                    <a:cxn ang="0">
                      <a:pos x="0" y="125"/>
                    </a:cxn>
                    <a:cxn ang="0">
                      <a:pos x="0" y="0"/>
                    </a:cxn>
                  </a:cxnLst>
                  <a:rect l="0" t="0" r="r" b="b"/>
                  <a:pathLst>
                    <a:path w="1135" h="126">
                      <a:moveTo>
                        <a:pt x="0" y="0"/>
                      </a:moveTo>
                      <a:lnTo>
                        <a:pt x="1134" y="0"/>
                      </a:lnTo>
                      <a:lnTo>
                        <a:pt x="1134" y="125"/>
                      </a:lnTo>
                      <a:lnTo>
                        <a:pt x="0" y="125"/>
                      </a:lnTo>
                      <a:lnTo>
                        <a:pt x="0" y="0"/>
                      </a:lnTo>
                    </a:path>
                  </a:pathLst>
                </a:custGeom>
                <a:solidFill>
                  <a:srgbClr val="FFA040"/>
                </a:solidFill>
                <a:ln w="12700" cap="rnd" cmpd="sng">
                  <a:solidFill>
                    <a:srgbClr val="FFA04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92" name="Freeform 9"/>
                <p:cNvSpPr>
                  <a:spLocks/>
                </p:cNvSpPr>
                <p:nvPr/>
              </p:nvSpPr>
              <p:spPr bwMode="ltGray">
                <a:xfrm>
                  <a:off x="4332" y="3562"/>
                  <a:ext cx="1135" cy="47"/>
                </a:xfrm>
                <a:custGeom>
                  <a:avLst/>
                  <a:gdLst/>
                  <a:ahLst/>
                  <a:cxnLst>
                    <a:cxn ang="0">
                      <a:pos x="0" y="0"/>
                    </a:cxn>
                    <a:cxn ang="0">
                      <a:pos x="1134" y="0"/>
                    </a:cxn>
                    <a:cxn ang="0">
                      <a:pos x="1134" y="46"/>
                    </a:cxn>
                    <a:cxn ang="0">
                      <a:pos x="0" y="46"/>
                    </a:cxn>
                    <a:cxn ang="0">
                      <a:pos x="0" y="0"/>
                    </a:cxn>
                  </a:cxnLst>
                  <a:rect l="0" t="0" r="r" b="b"/>
                  <a:pathLst>
                    <a:path w="1135" h="47">
                      <a:moveTo>
                        <a:pt x="0" y="0"/>
                      </a:moveTo>
                      <a:lnTo>
                        <a:pt x="1134" y="0"/>
                      </a:lnTo>
                      <a:lnTo>
                        <a:pt x="1134" y="46"/>
                      </a:lnTo>
                      <a:lnTo>
                        <a:pt x="0" y="46"/>
                      </a:lnTo>
                      <a:lnTo>
                        <a:pt x="0" y="0"/>
                      </a:lnTo>
                    </a:path>
                  </a:pathLst>
                </a:custGeom>
                <a:solidFill>
                  <a:srgbClr val="C06000"/>
                </a:solidFill>
                <a:ln w="12700" cap="rnd" cmpd="sng">
                  <a:solidFill>
                    <a:srgbClr val="FFA04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12" name="Group 10"/>
              <p:cNvGrpSpPr>
                <a:grpSpLocks/>
              </p:cNvGrpSpPr>
              <p:nvPr/>
            </p:nvGrpSpPr>
            <p:grpSpPr bwMode="auto">
              <a:xfrm>
                <a:off x="4374" y="3483"/>
                <a:ext cx="1053" cy="62"/>
                <a:chOff x="4374" y="3483"/>
                <a:chExt cx="1053" cy="62"/>
              </a:xfrm>
            </p:grpSpPr>
            <p:sp>
              <p:nvSpPr>
                <p:cNvPr id="29" name="Freeform 11"/>
                <p:cNvSpPr>
                  <a:spLocks/>
                </p:cNvSpPr>
                <p:nvPr/>
              </p:nvSpPr>
              <p:spPr bwMode="ltGray">
                <a:xfrm>
                  <a:off x="4550"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0" name="Freeform 12"/>
                <p:cNvSpPr>
                  <a:spLocks/>
                </p:cNvSpPr>
                <p:nvPr/>
              </p:nvSpPr>
              <p:spPr bwMode="ltGray">
                <a:xfrm>
                  <a:off x="4374"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 name="Freeform 13"/>
                <p:cNvSpPr>
                  <a:spLocks/>
                </p:cNvSpPr>
                <p:nvPr/>
              </p:nvSpPr>
              <p:spPr bwMode="ltGray">
                <a:xfrm>
                  <a:off x="4418" y="3483"/>
                  <a:ext cx="1" cy="38"/>
                </a:xfrm>
                <a:custGeom>
                  <a:avLst/>
                  <a:gdLst/>
                  <a:ahLst/>
                  <a:cxnLst>
                    <a:cxn ang="0">
                      <a:pos x="0" y="37"/>
                    </a:cxn>
                    <a:cxn ang="0">
                      <a:pos x="0" y="0"/>
                    </a:cxn>
                    <a:cxn ang="0">
                      <a:pos x="0" y="37"/>
                    </a:cxn>
                  </a:cxnLst>
                  <a:rect l="0" t="0" r="r" b="b"/>
                  <a:pathLst>
                    <a:path w="1" h="38">
                      <a:moveTo>
                        <a:pt x="0" y="37"/>
                      </a:moveTo>
                      <a:lnTo>
                        <a:pt x="0" y="0"/>
                      </a:lnTo>
                      <a:lnTo>
                        <a:pt x="0" y="37"/>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2" name="Freeform 14"/>
                <p:cNvSpPr>
                  <a:spLocks/>
                </p:cNvSpPr>
                <p:nvPr/>
              </p:nvSpPr>
              <p:spPr bwMode="ltGray">
                <a:xfrm>
                  <a:off x="4462"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 name="Freeform 15"/>
                <p:cNvSpPr>
                  <a:spLocks/>
                </p:cNvSpPr>
                <p:nvPr/>
              </p:nvSpPr>
              <p:spPr bwMode="ltGray">
                <a:xfrm>
                  <a:off x="4506" y="3483"/>
                  <a:ext cx="1" cy="38"/>
                </a:xfrm>
                <a:custGeom>
                  <a:avLst/>
                  <a:gdLst/>
                  <a:ahLst/>
                  <a:cxnLst>
                    <a:cxn ang="0">
                      <a:pos x="0" y="37"/>
                    </a:cxn>
                    <a:cxn ang="0">
                      <a:pos x="0" y="0"/>
                    </a:cxn>
                    <a:cxn ang="0">
                      <a:pos x="0" y="37"/>
                    </a:cxn>
                  </a:cxnLst>
                  <a:rect l="0" t="0" r="r" b="b"/>
                  <a:pathLst>
                    <a:path w="1" h="38">
                      <a:moveTo>
                        <a:pt x="0" y="37"/>
                      </a:moveTo>
                      <a:lnTo>
                        <a:pt x="0" y="0"/>
                      </a:lnTo>
                      <a:lnTo>
                        <a:pt x="0" y="37"/>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4" name="Freeform 16"/>
                <p:cNvSpPr>
                  <a:spLocks/>
                </p:cNvSpPr>
                <p:nvPr/>
              </p:nvSpPr>
              <p:spPr bwMode="ltGray">
                <a:xfrm>
                  <a:off x="4592" y="3485"/>
                  <a:ext cx="1" cy="36"/>
                </a:xfrm>
                <a:custGeom>
                  <a:avLst/>
                  <a:gdLst/>
                  <a:ahLst/>
                  <a:cxnLst>
                    <a:cxn ang="0">
                      <a:pos x="0" y="35"/>
                    </a:cxn>
                    <a:cxn ang="0">
                      <a:pos x="0" y="0"/>
                    </a:cxn>
                    <a:cxn ang="0">
                      <a:pos x="0" y="35"/>
                    </a:cxn>
                  </a:cxnLst>
                  <a:rect l="0" t="0" r="r" b="b"/>
                  <a:pathLst>
                    <a:path w="1" h="36">
                      <a:moveTo>
                        <a:pt x="0" y="35"/>
                      </a:moveTo>
                      <a:lnTo>
                        <a:pt x="0" y="0"/>
                      </a:lnTo>
                      <a:lnTo>
                        <a:pt x="0" y="35"/>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 name="Freeform 17"/>
                <p:cNvSpPr>
                  <a:spLocks/>
                </p:cNvSpPr>
                <p:nvPr/>
              </p:nvSpPr>
              <p:spPr bwMode="ltGray">
                <a:xfrm>
                  <a:off x="4636"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6" name="Freeform 18"/>
                <p:cNvSpPr>
                  <a:spLocks/>
                </p:cNvSpPr>
                <p:nvPr/>
              </p:nvSpPr>
              <p:spPr bwMode="ltGray">
                <a:xfrm>
                  <a:off x="4681" y="3483"/>
                  <a:ext cx="1" cy="38"/>
                </a:xfrm>
                <a:custGeom>
                  <a:avLst/>
                  <a:gdLst/>
                  <a:ahLst/>
                  <a:cxnLst>
                    <a:cxn ang="0">
                      <a:pos x="0" y="37"/>
                    </a:cxn>
                    <a:cxn ang="0">
                      <a:pos x="0" y="0"/>
                    </a:cxn>
                    <a:cxn ang="0">
                      <a:pos x="0" y="37"/>
                    </a:cxn>
                  </a:cxnLst>
                  <a:rect l="0" t="0" r="r" b="b"/>
                  <a:pathLst>
                    <a:path w="1" h="38">
                      <a:moveTo>
                        <a:pt x="0" y="37"/>
                      </a:moveTo>
                      <a:lnTo>
                        <a:pt x="0" y="0"/>
                      </a:lnTo>
                      <a:lnTo>
                        <a:pt x="0" y="37"/>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 name="Freeform 19"/>
                <p:cNvSpPr>
                  <a:spLocks/>
                </p:cNvSpPr>
                <p:nvPr/>
              </p:nvSpPr>
              <p:spPr bwMode="ltGray">
                <a:xfrm>
                  <a:off x="4725"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8" name="Freeform 20"/>
                <p:cNvSpPr>
                  <a:spLocks/>
                </p:cNvSpPr>
                <p:nvPr/>
              </p:nvSpPr>
              <p:spPr bwMode="ltGray">
                <a:xfrm>
                  <a:off x="4767" y="3483"/>
                  <a:ext cx="1" cy="38"/>
                </a:xfrm>
                <a:custGeom>
                  <a:avLst/>
                  <a:gdLst/>
                  <a:ahLst/>
                  <a:cxnLst>
                    <a:cxn ang="0">
                      <a:pos x="0" y="37"/>
                    </a:cxn>
                    <a:cxn ang="0">
                      <a:pos x="0" y="0"/>
                    </a:cxn>
                    <a:cxn ang="0">
                      <a:pos x="0" y="37"/>
                    </a:cxn>
                  </a:cxnLst>
                  <a:rect l="0" t="0" r="r" b="b"/>
                  <a:pathLst>
                    <a:path w="1" h="38">
                      <a:moveTo>
                        <a:pt x="0" y="37"/>
                      </a:moveTo>
                      <a:lnTo>
                        <a:pt x="0" y="0"/>
                      </a:lnTo>
                      <a:lnTo>
                        <a:pt x="0" y="37"/>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9" name="Freeform 21"/>
                <p:cNvSpPr>
                  <a:spLocks/>
                </p:cNvSpPr>
                <p:nvPr/>
              </p:nvSpPr>
              <p:spPr bwMode="ltGray">
                <a:xfrm>
                  <a:off x="4987"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40" name="Freeform 22"/>
                <p:cNvSpPr>
                  <a:spLocks/>
                </p:cNvSpPr>
                <p:nvPr/>
              </p:nvSpPr>
              <p:spPr bwMode="ltGray">
                <a:xfrm>
                  <a:off x="5075"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41" name="Freeform 23"/>
                <p:cNvSpPr>
                  <a:spLocks/>
                </p:cNvSpPr>
                <p:nvPr/>
              </p:nvSpPr>
              <p:spPr bwMode="ltGray">
                <a:xfrm>
                  <a:off x="5031" y="3483"/>
                  <a:ext cx="1" cy="38"/>
                </a:xfrm>
                <a:custGeom>
                  <a:avLst/>
                  <a:gdLst/>
                  <a:ahLst/>
                  <a:cxnLst>
                    <a:cxn ang="0">
                      <a:pos x="0" y="37"/>
                    </a:cxn>
                    <a:cxn ang="0">
                      <a:pos x="0" y="0"/>
                    </a:cxn>
                    <a:cxn ang="0">
                      <a:pos x="0" y="37"/>
                    </a:cxn>
                  </a:cxnLst>
                  <a:rect l="0" t="0" r="r" b="b"/>
                  <a:pathLst>
                    <a:path w="1" h="38">
                      <a:moveTo>
                        <a:pt x="0" y="37"/>
                      </a:moveTo>
                      <a:lnTo>
                        <a:pt x="0" y="0"/>
                      </a:lnTo>
                      <a:lnTo>
                        <a:pt x="0" y="37"/>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42" name="Freeform 24"/>
                <p:cNvSpPr>
                  <a:spLocks/>
                </p:cNvSpPr>
                <p:nvPr/>
              </p:nvSpPr>
              <p:spPr bwMode="ltGray">
                <a:xfrm>
                  <a:off x="4943" y="3483"/>
                  <a:ext cx="1" cy="38"/>
                </a:xfrm>
                <a:custGeom>
                  <a:avLst/>
                  <a:gdLst/>
                  <a:ahLst/>
                  <a:cxnLst>
                    <a:cxn ang="0">
                      <a:pos x="0" y="37"/>
                    </a:cxn>
                    <a:cxn ang="0">
                      <a:pos x="0" y="0"/>
                    </a:cxn>
                    <a:cxn ang="0">
                      <a:pos x="0" y="37"/>
                    </a:cxn>
                  </a:cxnLst>
                  <a:rect l="0" t="0" r="r" b="b"/>
                  <a:pathLst>
                    <a:path w="1" h="38">
                      <a:moveTo>
                        <a:pt x="0" y="37"/>
                      </a:moveTo>
                      <a:lnTo>
                        <a:pt x="0" y="0"/>
                      </a:lnTo>
                      <a:lnTo>
                        <a:pt x="0" y="37"/>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43" name="Freeform 25"/>
                <p:cNvSpPr>
                  <a:spLocks/>
                </p:cNvSpPr>
                <p:nvPr/>
              </p:nvSpPr>
              <p:spPr bwMode="ltGray">
                <a:xfrm>
                  <a:off x="4901"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44" name="Freeform 26"/>
                <p:cNvSpPr>
                  <a:spLocks/>
                </p:cNvSpPr>
                <p:nvPr/>
              </p:nvSpPr>
              <p:spPr bwMode="ltGray">
                <a:xfrm>
                  <a:off x="4857" y="3483"/>
                  <a:ext cx="1" cy="38"/>
                </a:xfrm>
                <a:custGeom>
                  <a:avLst/>
                  <a:gdLst/>
                  <a:ahLst/>
                  <a:cxnLst>
                    <a:cxn ang="0">
                      <a:pos x="0" y="37"/>
                    </a:cxn>
                    <a:cxn ang="0">
                      <a:pos x="0" y="0"/>
                    </a:cxn>
                    <a:cxn ang="0">
                      <a:pos x="0" y="37"/>
                    </a:cxn>
                  </a:cxnLst>
                  <a:rect l="0" t="0" r="r" b="b"/>
                  <a:pathLst>
                    <a:path w="1" h="38">
                      <a:moveTo>
                        <a:pt x="0" y="37"/>
                      </a:moveTo>
                      <a:lnTo>
                        <a:pt x="0" y="0"/>
                      </a:lnTo>
                      <a:lnTo>
                        <a:pt x="0" y="37"/>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45" name="Freeform 27"/>
                <p:cNvSpPr>
                  <a:spLocks/>
                </p:cNvSpPr>
                <p:nvPr/>
              </p:nvSpPr>
              <p:spPr bwMode="ltGray">
                <a:xfrm>
                  <a:off x="4813"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46" name="Group 28"/>
                <p:cNvGrpSpPr>
                  <a:grpSpLocks/>
                </p:cNvGrpSpPr>
                <p:nvPr/>
              </p:nvGrpSpPr>
              <p:grpSpPr bwMode="auto">
                <a:xfrm>
                  <a:off x="4396" y="3483"/>
                  <a:ext cx="45" cy="17"/>
                  <a:chOff x="4396" y="3483"/>
                  <a:chExt cx="45" cy="17"/>
                </a:xfrm>
              </p:grpSpPr>
              <p:sp>
                <p:nvSpPr>
                  <p:cNvPr id="88" name="Freeform 29"/>
                  <p:cNvSpPr>
                    <a:spLocks/>
                  </p:cNvSpPr>
                  <p:nvPr/>
                </p:nvSpPr>
                <p:spPr bwMode="ltGray">
                  <a:xfrm>
                    <a:off x="4396" y="3483"/>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89" name="Freeform 30"/>
                  <p:cNvSpPr>
                    <a:spLocks/>
                  </p:cNvSpPr>
                  <p:nvPr/>
                </p:nvSpPr>
                <p:spPr bwMode="ltGray">
                  <a:xfrm>
                    <a:off x="4440" y="3483"/>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47" name="Group 31"/>
                <p:cNvGrpSpPr>
                  <a:grpSpLocks/>
                </p:cNvGrpSpPr>
                <p:nvPr/>
              </p:nvGrpSpPr>
              <p:grpSpPr bwMode="auto">
                <a:xfrm>
                  <a:off x="4484" y="3483"/>
                  <a:ext cx="45" cy="19"/>
                  <a:chOff x="4484" y="3483"/>
                  <a:chExt cx="45" cy="19"/>
                </a:xfrm>
              </p:grpSpPr>
              <p:sp>
                <p:nvSpPr>
                  <p:cNvPr id="86" name="Freeform 32"/>
                  <p:cNvSpPr>
                    <a:spLocks/>
                  </p:cNvSpPr>
                  <p:nvPr/>
                </p:nvSpPr>
                <p:spPr bwMode="ltGray">
                  <a:xfrm>
                    <a:off x="4484"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87" name="Freeform 33"/>
                  <p:cNvSpPr>
                    <a:spLocks/>
                  </p:cNvSpPr>
                  <p:nvPr/>
                </p:nvSpPr>
                <p:spPr bwMode="ltGray">
                  <a:xfrm>
                    <a:off x="4528"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48" name="Group 34"/>
                <p:cNvGrpSpPr>
                  <a:grpSpLocks/>
                </p:cNvGrpSpPr>
                <p:nvPr/>
              </p:nvGrpSpPr>
              <p:grpSpPr bwMode="auto">
                <a:xfrm>
                  <a:off x="4570" y="3483"/>
                  <a:ext cx="43" cy="19"/>
                  <a:chOff x="4570" y="3483"/>
                  <a:chExt cx="43" cy="19"/>
                </a:xfrm>
              </p:grpSpPr>
              <p:sp>
                <p:nvSpPr>
                  <p:cNvPr id="84" name="Freeform 35"/>
                  <p:cNvSpPr>
                    <a:spLocks/>
                  </p:cNvSpPr>
                  <p:nvPr/>
                </p:nvSpPr>
                <p:spPr bwMode="ltGray">
                  <a:xfrm>
                    <a:off x="4570"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85" name="Freeform 36"/>
                  <p:cNvSpPr>
                    <a:spLocks/>
                  </p:cNvSpPr>
                  <p:nvPr/>
                </p:nvSpPr>
                <p:spPr bwMode="ltGray">
                  <a:xfrm>
                    <a:off x="4612"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49" name="Group 37"/>
                <p:cNvGrpSpPr>
                  <a:grpSpLocks/>
                </p:cNvGrpSpPr>
                <p:nvPr/>
              </p:nvGrpSpPr>
              <p:grpSpPr bwMode="auto">
                <a:xfrm>
                  <a:off x="4660" y="3483"/>
                  <a:ext cx="44" cy="19"/>
                  <a:chOff x="4660" y="3483"/>
                  <a:chExt cx="44" cy="19"/>
                </a:xfrm>
              </p:grpSpPr>
              <p:sp>
                <p:nvSpPr>
                  <p:cNvPr id="82" name="Freeform 38"/>
                  <p:cNvSpPr>
                    <a:spLocks/>
                  </p:cNvSpPr>
                  <p:nvPr/>
                </p:nvSpPr>
                <p:spPr bwMode="ltGray">
                  <a:xfrm>
                    <a:off x="4660"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83" name="Freeform 39"/>
                  <p:cNvSpPr>
                    <a:spLocks/>
                  </p:cNvSpPr>
                  <p:nvPr/>
                </p:nvSpPr>
                <p:spPr bwMode="ltGray">
                  <a:xfrm>
                    <a:off x="4703"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50" name="Group 40"/>
                <p:cNvGrpSpPr>
                  <a:grpSpLocks/>
                </p:cNvGrpSpPr>
                <p:nvPr/>
              </p:nvGrpSpPr>
              <p:grpSpPr bwMode="auto">
                <a:xfrm>
                  <a:off x="4745" y="3485"/>
                  <a:ext cx="45" cy="17"/>
                  <a:chOff x="4745" y="3485"/>
                  <a:chExt cx="45" cy="17"/>
                </a:xfrm>
              </p:grpSpPr>
              <p:sp>
                <p:nvSpPr>
                  <p:cNvPr id="80" name="Freeform 41"/>
                  <p:cNvSpPr>
                    <a:spLocks/>
                  </p:cNvSpPr>
                  <p:nvPr/>
                </p:nvSpPr>
                <p:spPr bwMode="ltGray">
                  <a:xfrm>
                    <a:off x="4745"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81" name="Freeform 42"/>
                  <p:cNvSpPr>
                    <a:spLocks/>
                  </p:cNvSpPr>
                  <p:nvPr/>
                </p:nvSpPr>
                <p:spPr bwMode="ltGray">
                  <a:xfrm>
                    <a:off x="4789"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51" name="Group 50"/>
                <p:cNvGrpSpPr>
                  <a:grpSpLocks/>
                </p:cNvGrpSpPr>
                <p:nvPr/>
              </p:nvGrpSpPr>
              <p:grpSpPr bwMode="auto">
                <a:xfrm>
                  <a:off x="4835" y="3483"/>
                  <a:ext cx="45" cy="19"/>
                  <a:chOff x="4835" y="3483"/>
                  <a:chExt cx="45" cy="19"/>
                </a:xfrm>
              </p:grpSpPr>
              <p:sp>
                <p:nvSpPr>
                  <p:cNvPr id="78" name="Freeform 44"/>
                  <p:cNvSpPr>
                    <a:spLocks/>
                  </p:cNvSpPr>
                  <p:nvPr/>
                </p:nvSpPr>
                <p:spPr bwMode="ltGray">
                  <a:xfrm>
                    <a:off x="4835"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79" name="Freeform 45"/>
                  <p:cNvSpPr>
                    <a:spLocks/>
                  </p:cNvSpPr>
                  <p:nvPr/>
                </p:nvSpPr>
                <p:spPr bwMode="ltGray">
                  <a:xfrm>
                    <a:off x="4879"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52" name="Group 46"/>
                <p:cNvGrpSpPr>
                  <a:grpSpLocks/>
                </p:cNvGrpSpPr>
                <p:nvPr/>
              </p:nvGrpSpPr>
              <p:grpSpPr bwMode="auto">
                <a:xfrm>
                  <a:off x="4923" y="3483"/>
                  <a:ext cx="45" cy="19"/>
                  <a:chOff x="4923" y="3483"/>
                  <a:chExt cx="45" cy="19"/>
                </a:xfrm>
              </p:grpSpPr>
              <p:sp>
                <p:nvSpPr>
                  <p:cNvPr id="76" name="Freeform 47"/>
                  <p:cNvSpPr>
                    <a:spLocks/>
                  </p:cNvSpPr>
                  <p:nvPr/>
                </p:nvSpPr>
                <p:spPr bwMode="ltGray">
                  <a:xfrm>
                    <a:off x="4923"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77" name="Freeform 48"/>
                  <p:cNvSpPr>
                    <a:spLocks/>
                  </p:cNvSpPr>
                  <p:nvPr/>
                </p:nvSpPr>
                <p:spPr bwMode="ltGray">
                  <a:xfrm>
                    <a:off x="4967"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53" name="Group 49"/>
                <p:cNvGrpSpPr>
                  <a:grpSpLocks/>
                </p:cNvGrpSpPr>
                <p:nvPr/>
              </p:nvGrpSpPr>
              <p:grpSpPr bwMode="auto">
                <a:xfrm>
                  <a:off x="5011" y="3483"/>
                  <a:ext cx="45" cy="19"/>
                  <a:chOff x="5011" y="3483"/>
                  <a:chExt cx="45" cy="19"/>
                </a:xfrm>
              </p:grpSpPr>
              <p:sp>
                <p:nvSpPr>
                  <p:cNvPr id="74" name="Freeform 50"/>
                  <p:cNvSpPr>
                    <a:spLocks/>
                  </p:cNvSpPr>
                  <p:nvPr/>
                </p:nvSpPr>
                <p:spPr bwMode="ltGray">
                  <a:xfrm>
                    <a:off x="5011"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75" name="Freeform 51"/>
                  <p:cNvSpPr>
                    <a:spLocks/>
                  </p:cNvSpPr>
                  <p:nvPr/>
                </p:nvSpPr>
                <p:spPr bwMode="ltGray">
                  <a:xfrm>
                    <a:off x="5055" y="3483"/>
                    <a:ext cx="1" cy="19"/>
                  </a:xfrm>
                  <a:custGeom>
                    <a:avLst/>
                    <a:gdLst/>
                    <a:ahLst/>
                    <a:cxnLst>
                      <a:cxn ang="0">
                        <a:pos x="0" y="0"/>
                      </a:cxn>
                      <a:cxn ang="0">
                        <a:pos x="0" y="18"/>
                      </a:cxn>
                      <a:cxn ang="0">
                        <a:pos x="0" y="0"/>
                      </a:cxn>
                    </a:cxnLst>
                    <a:rect l="0" t="0" r="r" b="b"/>
                    <a:pathLst>
                      <a:path w="1" h="19">
                        <a:moveTo>
                          <a:pt x="0" y="0"/>
                        </a:moveTo>
                        <a:lnTo>
                          <a:pt x="0" y="1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54" name="Freeform 52"/>
                <p:cNvSpPr>
                  <a:spLocks/>
                </p:cNvSpPr>
                <p:nvPr/>
              </p:nvSpPr>
              <p:spPr bwMode="ltGray">
                <a:xfrm>
                  <a:off x="5251" y="3485"/>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55" name="Freeform 53"/>
                <p:cNvSpPr>
                  <a:spLocks/>
                </p:cNvSpPr>
                <p:nvPr/>
              </p:nvSpPr>
              <p:spPr bwMode="ltGray">
                <a:xfrm>
                  <a:off x="5119" y="3485"/>
                  <a:ext cx="1" cy="36"/>
                </a:xfrm>
                <a:custGeom>
                  <a:avLst/>
                  <a:gdLst/>
                  <a:ahLst/>
                  <a:cxnLst>
                    <a:cxn ang="0">
                      <a:pos x="0" y="35"/>
                    </a:cxn>
                    <a:cxn ang="0">
                      <a:pos x="0" y="0"/>
                    </a:cxn>
                    <a:cxn ang="0">
                      <a:pos x="0" y="35"/>
                    </a:cxn>
                  </a:cxnLst>
                  <a:rect l="0" t="0" r="r" b="b"/>
                  <a:pathLst>
                    <a:path w="1" h="36">
                      <a:moveTo>
                        <a:pt x="0" y="35"/>
                      </a:moveTo>
                      <a:lnTo>
                        <a:pt x="0" y="0"/>
                      </a:lnTo>
                      <a:lnTo>
                        <a:pt x="0" y="35"/>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56" name="Freeform 54"/>
                <p:cNvSpPr>
                  <a:spLocks/>
                </p:cNvSpPr>
                <p:nvPr/>
              </p:nvSpPr>
              <p:spPr bwMode="ltGray">
                <a:xfrm>
                  <a:off x="5163" y="3485"/>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57" name="Freeform 55"/>
                <p:cNvSpPr>
                  <a:spLocks/>
                </p:cNvSpPr>
                <p:nvPr/>
              </p:nvSpPr>
              <p:spPr bwMode="ltGray">
                <a:xfrm>
                  <a:off x="5207" y="3485"/>
                  <a:ext cx="1" cy="36"/>
                </a:xfrm>
                <a:custGeom>
                  <a:avLst/>
                  <a:gdLst/>
                  <a:ahLst/>
                  <a:cxnLst>
                    <a:cxn ang="0">
                      <a:pos x="0" y="35"/>
                    </a:cxn>
                    <a:cxn ang="0">
                      <a:pos x="0" y="0"/>
                    </a:cxn>
                    <a:cxn ang="0">
                      <a:pos x="0" y="35"/>
                    </a:cxn>
                  </a:cxnLst>
                  <a:rect l="0" t="0" r="r" b="b"/>
                  <a:pathLst>
                    <a:path w="1" h="36">
                      <a:moveTo>
                        <a:pt x="0" y="35"/>
                      </a:moveTo>
                      <a:lnTo>
                        <a:pt x="0" y="0"/>
                      </a:lnTo>
                      <a:lnTo>
                        <a:pt x="0" y="35"/>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58" name="Freeform 56"/>
                <p:cNvSpPr>
                  <a:spLocks/>
                </p:cNvSpPr>
                <p:nvPr/>
              </p:nvSpPr>
              <p:spPr bwMode="ltGray">
                <a:xfrm>
                  <a:off x="5293" y="3485"/>
                  <a:ext cx="1" cy="36"/>
                </a:xfrm>
                <a:custGeom>
                  <a:avLst/>
                  <a:gdLst/>
                  <a:ahLst/>
                  <a:cxnLst>
                    <a:cxn ang="0">
                      <a:pos x="0" y="35"/>
                    </a:cxn>
                    <a:cxn ang="0">
                      <a:pos x="0" y="0"/>
                    </a:cxn>
                    <a:cxn ang="0">
                      <a:pos x="0" y="35"/>
                    </a:cxn>
                  </a:cxnLst>
                  <a:rect l="0" t="0" r="r" b="b"/>
                  <a:pathLst>
                    <a:path w="1" h="36">
                      <a:moveTo>
                        <a:pt x="0" y="35"/>
                      </a:moveTo>
                      <a:lnTo>
                        <a:pt x="0" y="0"/>
                      </a:lnTo>
                      <a:lnTo>
                        <a:pt x="0" y="35"/>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59" name="Freeform 57"/>
                <p:cNvSpPr>
                  <a:spLocks/>
                </p:cNvSpPr>
                <p:nvPr/>
              </p:nvSpPr>
              <p:spPr bwMode="ltGray">
                <a:xfrm>
                  <a:off x="5337" y="3485"/>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60" name="Freeform 58"/>
                <p:cNvSpPr>
                  <a:spLocks/>
                </p:cNvSpPr>
                <p:nvPr/>
              </p:nvSpPr>
              <p:spPr bwMode="ltGray">
                <a:xfrm>
                  <a:off x="5381" y="3483"/>
                  <a:ext cx="1" cy="38"/>
                </a:xfrm>
                <a:custGeom>
                  <a:avLst/>
                  <a:gdLst/>
                  <a:ahLst/>
                  <a:cxnLst>
                    <a:cxn ang="0">
                      <a:pos x="0" y="37"/>
                    </a:cxn>
                    <a:cxn ang="0">
                      <a:pos x="0" y="0"/>
                    </a:cxn>
                    <a:cxn ang="0">
                      <a:pos x="0" y="37"/>
                    </a:cxn>
                  </a:cxnLst>
                  <a:rect l="0" t="0" r="r" b="b"/>
                  <a:pathLst>
                    <a:path w="1" h="38">
                      <a:moveTo>
                        <a:pt x="0" y="37"/>
                      </a:moveTo>
                      <a:lnTo>
                        <a:pt x="0" y="0"/>
                      </a:lnTo>
                      <a:lnTo>
                        <a:pt x="0" y="37"/>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61" name="Freeform 59"/>
                <p:cNvSpPr>
                  <a:spLocks/>
                </p:cNvSpPr>
                <p:nvPr/>
              </p:nvSpPr>
              <p:spPr bwMode="ltGray">
                <a:xfrm>
                  <a:off x="5426" y="3483"/>
                  <a:ext cx="1" cy="60"/>
                </a:xfrm>
                <a:custGeom>
                  <a:avLst/>
                  <a:gdLst/>
                  <a:ahLst/>
                  <a:cxnLst>
                    <a:cxn ang="0">
                      <a:pos x="0" y="0"/>
                    </a:cxn>
                    <a:cxn ang="0">
                      <a:pos x="0" y="59"/>
                    </a:cxn>
                    <a:cxn ang="0">
                      <a:pos x="0" y="0"/>
                    </a:cxn>
                  </a:cxnLst>
                  <a:rect l="0" t="0" r="r" b="b"/>
                  <a:pathLst>
                    <a:path w="1" h="60">
                      <a:moveTo>
                        <a:pt x="0" y="0"/>
                      </a:moveTo>
                      <a:lnTo>
                        <a:pt x="0" y="59"/>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62" name="Group 60"/>
                <p:cNvGrpSpPr>
                  <a:grpSpLocks/>
                </p:cNvGrpSpPr>
                <p:nvPr/>
              </p:nvGrpSpPr>
              <p:grpSpPr bwMode="auto">
                <a:xfrm>
                  <a:off x="5097" y="3485"/>
                  <a:ext cx="45" cy="17"/>
                  <a:chOff x="5097" y="3485"/>
                  <a:chExt cx="45" cy="17"/>
                </a:xfrm>
              </p:grpSpPr>
              <p:sp>
                <p:nvSpPr>
                  <p:cNvPr id="72" name="Freeform 61"/>
                  <p:cNvSpPr>
                    <a:spLocks/>
                  </p:cNvSpPr>
                  <p:nvPr/>
                </p:nvSpPr>
                <p:spPr bwMode="ltGray">
                  <a:xfrm>
                    <a:off x="5097"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73" name="Freeform 62"/>
                  <p:cNvSpPr>
                    <a:spLocks/>
                  </p:cNvSpPr>
                  <p:nvPr/>
                </p:nvSpPr>
                <p:spPr bwMode="ltGray">
                  <a:xfrm>
                    <a:off x="5141"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63" name="Group 63"/>
                <p:cNvGrpSpPr>
                  <a:grpSpLocks/>
                </p:cNvGrpSpPr>
                <p:nvPr/>
              </p:nvGrpSpPr>
              <p:grpSpPr bwMode="auto">
                <a:xfrm>
                  <a:off x="5185" y="3485"/>
                  <a:ext cx="45" cy="17"/>
                  <a:chOff x="5185" y="3485"/>
                  <a:chExt cx="45" cy="17"/>
                </a:xfrm>
              </p:grpSpPr>
              <p:sp>
                <p:nvSpPr>
                  <p:cNvPr id="70" name="Freeform 64"/>
                  <p:cNvSpPr>
                    <a:spLocks/>
                  </p:cNvSpPr>
                  <p:nvPr/>
                </p:nvSpPr>
                <p:spPr bwMode="ltGray">
                  <a:xfrm>
                    <a:off x="5185"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71" name="Freeform 65"/>
                  <p:cNvSpPr>
                    <a:spLocks/>
                  </p:cNvSpPr>
                  <p:nvPr/>
                </p:nvSpPr>
                <p:spPr bwMode="ltGray">
                  <a:xfrm>
                    <a:off x="5229"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64" name="Group 66"/>
                <p:cNvGrpSpPr>
                  <a:grpSpLocks/>
                </p:cNvGrpSpPr>
                <p:nvPr/>
              </p:nvGrpSpPr>
              <p:grpSpPr bwMode="auto">
                <a:xfrm>
                  <a:off x="5271" y="3485"/>
                  <a:ext cx="43" cy="17"/>
                  <a:chOff x="5271" y="3485"/>
                  <a:chExt cx="43" cy="17"/>
                </a:xfrm>
              </p:grpSpPr>
              <p:sp>
                <p:nvSpPr>
                  <p:cNvPr id="68" name="Freeform 67"/>
                  <p:cNvSpPr>
                    <a:spLocks/>
                  </p:cNvSpPr>
                  <p:nvPr/>
                </p:nvSpPr>
                <p:spPr bwMode="ltGray">
                  <a:xfrm>
                    <a:off x="5271"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69" name="Freeform 68"/>
                  <p:cNvSpPr>
                    <a:spLocks/>
                  </p:cNvSpPr>
                  <p:nvPr/>
                </p:nvSpPr>
                <p:spPr bwMode="ltGray">
                  <a:xfrm>
                    <a:off x="5313"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65" name="Group 69"/>
                <p:cNvGrpSpPr>
                  <a:grpSpLocks/>
                </p:cNvGrpSpPr>
                <p:nvPr/>
              </p:nvGrpSpPr>
              <p:grpSpPr bwMode="auto">
                <a:xfrm>
                  <a:off x="5361" y="3485"/>
                  <a:ext cx="44" cy="17"/>
                  <a:chOff x="5361" y="3485"/>
                  <a:chExt cx="44" cy="17"/>
                </a:xfrm>
              </p:grpSpPr>
              <p:sp>
                <p:nvSpPr>
                  <p:cNvPr id="66" name="Freeform 70"/>
                  <p:cNvSpPr>
                    <a:spLocks/>
                  </p:cNvSpPr>
                  <p:nvPr/>
                </p:nvSpPr>
                <p:spPr bwMode="ltGray">
                  <a:xfrm>
                    <a:off x="5361"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67" name="Freeform 71"/>
                  <p:cNvSpPr>
                    <a:spLocks/>
                  </p:cNvSpPr>
                  <p:nvPr/>
                </p:nvSpPr>
                <p:spPr bwMode="ltGray">
                  <a:xfrm>
                    <a:off x="5404" y="348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grpSp>
            <p:nvGrpSpPr>
              <p:cNvPr id="13" name="Group 72"/>
              <p:cNvGrpSpPr>
                <a:grpSpLocks/>
              </p:cNvGrpSpPr>
              <p:nvPr/>
            </p:nvGrpSpPr>
            <p:grpSpPr bwMode="auto">
              <a:xfrm>
                <a:off x="4442" y="3534"/>
                <a:ext cx="973" cy="17"/>
                <a:chOff x="4442" y="3534"/>
                <a:chExt cx="973" cy="17"/>
              </a:xfrm>
            </p:grpSpPr>
            <p:sp>
              <p:nvSpPr>
                <p:cNvPr id="14" name="Freeform 73"/>
                <p:cNvSpPr>
                  <a:spLocks/>
                </p:cNvSpPr>
                <p:nvPr/>
              </p:nvSpPr>
              <p:spPr bwMode="ltGray">
                <a:xfrm>
                  <a:off x="4703" y="3534"/>
                  <a:ext cx="9" cy="17"/>
                </a:xfrm>
                <a:custGeom>
                  <a:avLst/>
                  <a:gdLst/>
                  <a:ahLst/>
                  <a:cxnLst>
                    <a:cxn ang="0">
                      <a:pos x="4" y="0"/>
                    </a:cxn>
                    <a:cxn ang="0">
                      <a:pos x="7" y="0"/>
                    </a:cxn>
                    <a:cxn ang="0">
                      <a:pos x="7" y="9"/>
                    </a:cxn>
                    <a:cxn ang="0">
                      <a:pos x="8" y="9"/>
                    </a:cxn>
                    <a:cxn ang="0">
                      <a:pos x="8" y="12"/>
                    </a:cxn>
                    <a:cxn ang="0">
                      <a:pos x="7" y="12"/>
                    </a:cxn>
                    <a:cxn ang="0">
                      <a:pos x="7" y="16"/>
                    </a:cxn>
                    <a:cxn ang="0">
                      <a:pos x="4" y="16"/>
                    </a:cxn>
                    <a:cxn ang="0">
                      <a:pos x="4" y="12"/>
                    </a:cxn>
                    <a:cxn ang="0">
                      <a:pos x="4" y="9"/>
                    </a:cxn>
                    <a:cxn ang="0">
                      <a:pos x="3" y="9"/>
                    </a:cxn>
                    <a:cxn ang="0">
                      <a:pos x="4" y="5"/>
                    </a:cxn>
                    <a:cxn ang="0">
                      <a:pos x="4" y="9"/>
                    </a:cxn>
                    <a:cxn ang="0">
                      <a:pos x="4" y="12"/>
                    </a:cxn>
                    <a:cxn ang="0">
                      <a:pos x="0" y="12"/>
                    </a:cxn>
                    <a:cxn ang="0">
                      <a:pos x="0" y="9"/>
                    </a:cxn>
                    <a:cxn ang="0">
                      <a:pos x="4" y="0"/>
                    </a:cxn>
                  </a:cxnLst>
                  <a:rect l="0" t="0" r="r" b="b"/>
                  <a:pathLst>
                    <a:path w="9" h="17">
                      <a:moveTo>
                        <a:pt x="4" y="0"/>
                      </a:moveTo>
                      <a:lnTo>
                        <a:pt x="7" y="0"/>
                      </a:lnTo>
                      <a:lnTo>
                        <a:pt x="7" y="9"/>
                      </a:lnTo>
                      <a:lnTo>
                        <a:pt x="8" y="9"/>
                      </a:lnTo>
                      <a:lnTo>
                        <a:pt x="8" y="12"/>
                      </a:lnTo>
                      <a:lnTo>
                        <a:pt x="7" y="12"/>
                      </a:lnTo>
                      <a:lnTo>
                        <a:pt x="7" y="16"/>
                      </a:lnTo>
                      <a:lnTo>
                        <a:pt x="4" y="16"/>
                      </a:lnTo>
                      <a:lnTo>
                        <a:pt x="4" y="12"/>
                      </a:lnTo>
                      <a:lnTo>
                        <a:pt x="4" y="9"/>
                      </a:lnTo>
                      <a:lnTo>
                        <a:pt x="3" y="9"/>
                      </a:lnTo>
                      <a:lnTo>
                        <a:pt x="4" y="5"/>
                      </a:lnTo>
                      <a:lnTo>
                        <a:pt x="4" y="9"/>
                      </a:lnTo>
                      <a:lnTo>
                        <a:pt x="4" y="12"/>
                      </a:lnTo>
                      <a:lnTo>
                        <a:pt x="0" y="12"/>
                      </a:lnTo>
                      <a:lnTo>
                        <a:pt x="0" y="9"/>
                      </a:lnTo>
                      <a:lnTo>
                        <a:pt x="4"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5" name="Freeform 74"/>
                <p:cNvSpPr>
                  <a:spLocks/>
                </p:cNvSpPr>
                <p:nvPr/>
              </p:nvSpPr>
              <p:spPr bwMode="ltGray">
                <a:xfrm>
                  <a:off x="4879" y="3534"/>
                  <a:ext cx="7" cy="17"/>
                </a:xfrm>
                <a:custGeom>
                  <a:avLst/>
                  <a:gdLst/>
                  <a:ahLst/>
                  <a:cxnLst>
                    <a:cxn ang="0">
                      <a:pos x="2" y="0"/>
                    </a:cxn>
                    <a:cxn ang="0">
                      <a:pos x="4" y="0"/>
                    </a:cxn>
                    <a:cxn ang="0">
                      <a:pos x="6" y="1"/>
                    </a:cxn>
                    <a:cxn ang="0">
                      <a:pos x="6" y="4"/>
                    </a:cxn>
                    <a:cxn ang="0">
                      <a:pos x="3" y="4"/>
                    </a:cxn>
                    <a:cxn ang="0">
                      <a:pos x="3" y="3"/>
                    </a:cxn>
                    <a:cxn ang="0">
                      <a:pos x="3" y="3"/>
                    </a:cxn>
                    <a:cxn ang="0">
                      <a:pos x="3" y="5"/>
                    </a:cxn>
                    <a:cxn ang="0">
                      <a:pos x="3" y="9"/>
                    </a:cxn>
                    <a:cxn ang="0">
                      <a:pos x="3" y="9"/>
                    </a:cxn>
                    <a:cxn ang="0">
                      <a:pos x="3" y="12"/>
                    </a:cxn>
                    <a:cxn ang="0">
                      <a:pos x="3" y="12"/>
                    </a:cxn>
                    <a:cxn ang="0">
                      <a:pos x="3" y="9"/>
                    </a:cxn>
                    <a:cxn ang="0">
                      <a:pos x="3" y="5"/>
                    </a:cxn>
                    <a:cxn ang="0">
                      <a:pos x="4" y="5"/>
                    </a:cxn>
                    <a:cxn ang="0">
                      <a:pos x="6" y="8"/>
                    </a:cxn>
                    <a:cxn ang="0">
                      <a:pos x="6" y="13"/>
                    </a:cxn>
                    <a:cxn ang="0">
                      <a:pos x="4" y="16"/>
                    </a:cxn>
                    <a:cxn ang="0">
                      <a:pos x="2" y="16"/>
                    </a:cxn>
                    <a:cxn ang="0">
                      <a:pos x="0" y="13"/>
                    </a:cxn>
                    <a:cxn ang="0">
                      <a:pos x="0" y="1"/>
                    </a:cxn>
                    <a:cxn ang="0">
                      <a:pos x="2" y="0"/>
                    </a:cxn>
                  </a:cxnLst>
                  <a:rect l="0" t="0" r="r" b="b"/>
                  <a:pathLst>
                    <a:path w="7" h="17">
                      <a:moveTo>
                        <a:pt x="2" y="0"/>
                      </a:moveTo>
                      <a:lnTo>
                        <a:pt x="4" y="0"/>
                      </a:lnTo>
                      <a:lnTo>
                        <a:pt x="6" y="1"/>
                      </a:lnTo>
                      <a:lnTo>
                        <a:pt x="6" y="4"/>
                      </a:lnTo>
                      <a:lnTo>
                        <a:pt x="3" y="4"/>
                      </a:lnTo>
                      <a:lnTo>
                        <a:pt x="3" y="3"/>
                      </a:lnTo>
                      <a:lnTo>
                        <a:pt x="3" y="3"/>
                      </a:lnTo>
                      <a:lnTo>
                        <a:pt x="3" y="5"/>
                      </a:lnTo>
                      <a:lnTo>
                        <a:pt x="3" y="9"/>
                      </a:lnTo>
                      <a:lnTo>
                        <a:pt x="3" y="9"/>
                      </a:lnTo>
                      <a:lnTo>
                        <a:pt x="3" y="12"/>
                      </a:lnTo>
                      <a:lnTo>
                        <a:pt x="3" y="12"/>
                      </a:lnTo>
                      <a:lnTo>
                        <a:pt x="3" y="9"/>
                      </a:lnTo>
                      <a:lnTo>
                        <a:pt x="3" y="5"/>
                      </a:lnTo>
                      <a:lnTo>
                        <a:pt x="4" y="5"/>
                      </a:lnTo>
                      <a:lnTo>
                        <a:pt x="6" y="8"/>
                      </a:lnTo>
                      <a:lnTo>
                        <a:pt x="6" y="13"/>
                      </a:lnTo>
                      <a:lnTo>
                        <a:pt x="4" y="16"/>
                      </a:lnTo>
                      <a:lnTo>
                        <a:pt x="2" y="16"/>
                      </a:lnTo>
                      <a:lnTo>
                        <a:pt x="0" y="13"/>
                      </a:lnTo>
                      <a:lnTo>
                        <a:pt x="0" y="1"/>
                      </a:lnTo>
                      <a:lnTo>
                        <a:pt x="2"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6" name="Freeform 75"/>
                <p:cNvSpPr>
                  <a:spLocks/>
                </p:cNvSpPr>
                <p:nvPr/>
              </p:nvSpPr>
              <p:spPr bwMode="ltGray">
                <a:xfrm>
                  <a:off x="5055" y="3534"/>
                  <a:ext cx="7" cy="17"/>
                </a:xfrm>
                <a:custGeom>
                  <a:avLst/>
                  <a:gdLst/>
                  <a:ahLst/>
                  <a:cxnLst>
                    <a:cxn ang="0">
                      <a:pos x="2" y="0"/>
                    </a:cxn>
                    <a:cxn ang="0">
                      <a:pos x="4" y="0"/>
                    </a:cxn>
                    <a:cxn ang="0">
                      <a:pos x="6" y="1"/>
                    </a:cxn>
                    <a:cxn ang="0">
                      <a:pos x="6" y="5"/>
                    </a:cxn>
                    <a:cxn ang="0">
                      <a:pos x="5" y="8"/>
                    </a:cxn>
                    <a:cxn ang="0">
                      <a:pos x="6" y="9"/>
                    </a:cxn>
                    <a:cxn ang="0">
                      <a:pos x="3" y="9"/>
                    </a:cxn>
                    <a:cxn ang="0">
                      <a:pos x="3" y="5"/>
                    </a:cxn>
                    <a:cxn ang="0">
                      <a:pos x="3" y="3"/>
                    </a:cxn>
                    <a:cxn ang="0">
                      <a:pos x="3" y="3"/>
                    </a:cxn>
                    <a:cxn ang="0">
                      <a:pos x="3" y="5"/>
                    </a:cxn>
                    <a:cxn ang="0">
                      <a:pos x="3" y="5"/>
                    </a:cxn>
                    <a:cxn ang="0">
                      <a:pos x="3" y="12"/>
                    </a:cxn>
                    <a:cxn ang="0">
                      <a:pos x="3" y="12"/>
                    </a:cxn>
                    <a:cxn ang="0">
                      <a:pos x="3" y="9"/>
                    </a:cxn>
                    <a:cxn ang="0">
                      <a:pos x="3" y="9"/>
                    </a:cxn>
                    <a:cxn ang="0">
                      <a:pos x="6" y="9"/>
                    </a:cxn>
                    <a:cxn ang="0">
                      <a:pos x="6" y="13"/>
                    </a:cxn>
                    <a:cxn ang="0">
                      <a:pos x="4" y="16"/>
                    </a:cxn>
                    <a:cxn ang="0">
                      <a:pos x="2" y="16"/>
                    </a:cxn>
                    <a:cxn ang="0">
                      <a:pos x="0" y="13"/>
                    </a:cxn>
                    <a:cxn ang="0">
                      <a:pos x="0" y="9"/>
                    </a:cxn>
                    <a:cxn ang="0">
                      <a:pos x="1" y="8"/>
                    </a:cxn>
                    <a:cxn ang="0">
                      <a:pos x="0" y="5"/>
                    </a:cxn>
                    <a:cxn ang="0">
                      <a:pos x="0" y="1"/>
                    </a:cxn>
                    <a:cxn ang="0">
                      <a:pos x="2" y="0"/>
                    </a:cxn>
                  </a:cxnLst>
                  <a:rect l="0" t="0" r="r" b="b"/>
                  <a:pathLst>
                    <a:path w="7" h="17">
                      <a:moveTo>
                        <a:pt x="2" y="0"/>
                      </a:moveTo>
                      <a:lnTo>
                        <a:pt x="4" y="0"/>
                      </a:lnTo>
                      <a:lnTo>
                        <a:pt x="6" y="1"/>
                      </a:lnTo>
                      <a:lnTo>
                        <a:pt x="6" y="5"/>
                      </a:lnTo>
                      <a:lnTo>
                        <a:pt x="5" y="8"/>
                      </a:lnTo>
                      <a:lnTo>
                        <a:pt x="6" y="9"/>
                      </a:lnTo>
                      <a:lnTo>
                        <a:pt x="3" y="9"/>
                      </a:lnTo>
                      <a:lnTo>
                        <a:pt x="3" y="5"/>
                      </a:lnTo>
                      <a:lnTo>
                        <a:pt x="3" y="3"/>
                      </a:lnTo>
                      <a:lnTo>
                        <a:pt x="3" y="3"/>
                      </a:lnTo>
                      <a:lnTo>
                        <a:pt x="3" y="5"/>
                      </a:lnTo>
                      <a:lnTo>
                        <a:pt x="3" y="5"/>
                      </a:lnTo>
                      <a:lnTo>
                        <a:pt x="3" y="12"/>
                      </a:lnTo>
                      <a:lnTo>
                        <a:pt x="3" y="12"/>
                      </a:lnTo>
                      <a:lnTo>
                        <a:pt x="3" y="9"/>
                      </a:lnTo>
                      <a:lnTo>
                        <a:pt x="3" y="9"/>
                      </a:lnTo>
                      <a:lnTo>
                        <a:pt x="6" y="9"/>
                      </a:lnTo>
                      <a:lnTo>
                        <a:pt x="6" y="13"/>
                      </a:lnTo>
                      <a:lnTo>
                        <a:pt x="4" y="16"/>
                      </a:lnTo>
                      <a:lnTo>
                        <a:pt x="2" y="16"/>
                      </a:lnTo>
                      <a:lnTo>
                        <a:pt x="0" y="13"/>
                      </a:lnTo>
                      <a:lnTo>
                        <a:pt x="0" y="9"/>
                      </a:lnTo>
                      <a:lnTo>
                        <a:pt x="1" y="8"/>
                      </a:lnTo>
                      <a:lnTo>
                        <a:pt x="0" y="5"/>
                      </a:lnTo>
                      <a:lnTo>
                        <a:pt x="0" y="1"/>
                      </a:lnTo>
                      <a:lnTo>
                        <a:pt x="2"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7" name="Freeform 76"/>
                <p:cNvSpPr>
                  <a:spLocks/>
                </p:cNvSpPr>
                <p:nvPr/>
              </p:nvSpPr>
              <p:spPr bwMode="ltGray">
                <a:xfrm>
                  <a:off x="5141" y="3534"/>
                  <a:ext cx="7" cy="17"/>
                </a:xfrm>
                <a:custGeom>
                  <a:avLst/>
                  <a:gdLst/>
                  <a:ahLst/>
                  <a:cxnLst>
                    <a:cxn ang="0">
                      <a:pos x="4" y="0"/>
                    </a:cxn>
                    <a:cxn ang="0">
                      <a:pos x="6" y="1"/>
                    </a:cxn>
                    <a:cxn ang="0">
                      <a:pos x="6" y="13"/>
                    </a:cxn>
                    <a:cxn ang="0">
                      <a:pos x="4" y="16"/>
                    </a:cxn>
                    <a:cxn ang="0">
                      <a:pos x="2" y="16"/>
                    </a:cxn>
                    <a:cxn ang="0">
                      <a:pos x="0" y="13"/>
                    </a:cxn>
                    <a:cxn ang="0">
                      <a:pos x="0" y="11"/>
                    </a:cxn>
                    <a:cxn ang="0">
                      <a:pos x="3" y="11"/>
                    </a:cxn>
                    <a:cxn ang="0">
                      <a:pos x="3" y="12"/>
                    </a:cxn>
                    <a:cxn ang="0">
                      <a:pos x="3" y="12"/>
                    </a:cxn>
                    <a:cxn ang="0">
                      <a:pos x="3" y="9"/>
                    </a:cxn>
                    <a:cxn ang="0">
                      <a:pos x="3" y="7"/>
                    </a:cxn>
                    <a:cxn ang="0">
                      <a:pos x="3" y="7"/>
                    </a:cxn>
                    <a:cxn ang="0">
                      <a:pos x="3" y="3"/>
                    </a:cxn>
                    <a:cxn ang="0">
                      <a:pos x="3" y="3"/>
                    </a:cxn>
                    <a:cxn ang="0">
                      <a:pos x="3" y="7"/>
                    </a:cxn>
                    <a:cxn ang="0">
                      <a:pos x="3" y="9"/>
                    </a:cxn>
                    <a:cxn ang="0">
                      <a:pos x="2" y="9"/>
                    </a:cxn>
                    <a:cxn ang="0">
                      <a:pos x="0" y="8"/>
                    </a:cxn>
                    <a:cxn ang="0">
                      <a:pos x="0" y="1"/>
                    </a:cxn>
                    <a:cxn ang="0">
                      <a:pos x="2" y="0"/>
                    </a:cxn>
                    <a:cxn ang="0">
                      <a:pos x="4" y="0"/>
                    </a:cxn>
                  </a:cxnLst>
                  <a:rect l="0" t="0" r="r" b="b"/>
                  <a:pathLst>
                    <a:path w="7" h="17">
                      <a:moveTo>
                        <a:pt x="4" y="0"/>
                      </a:moveTo>
                      <a:lnTo>
                        <a:pt x="6" y="1"/>
                      </a:lnTo>
                      <a:lnTo>
                        <a:pt x="6" y="13"/>
                      </a:lnTo>
                      <a:lnTo>
                        <a:pt x="4" y="16"/>
                      </a:lnTo>
                      <a:lnTo>
                        <a:pt x="2" y="16"/>
                      </a:lnTo>
                      <a:lnTo>
                        <a:pt x="0" y="13"/>
                      </a:lnTo>
                      <a:lnTo>
                        <a:pt x="0" y="11"/>
                      </a:lnTo>
                      <a:lnTo>
                        <a:pt x="3" y="11"/>
                      </a:lnTo>
                      <a:lnTo>
                        <a:pt x="3" y="12"/>
                      </a:lnTo>
                      <a:lnTo>
                        <a:pt x="3" y="12"/>
                      </a:lnTo>
                      <a:lnTo>
                        <a:pt x="3" y="9"/>
                      </a:lnTo>
                      <a:lnTo>
                        <a:pt x="3" y="7"/>
                      </a:lnTo>
                      <a:lnTo>
                        <a:pt x="3" y="7"/>
                      </a:lnTo>
                      <a:lnTo>
                        <a:pt x="3" y="3"/>
                      </a:lnTo>
                      <a:lnTo>
                        <a:pt x="3" y="3"/>
                      </a:lnTo>
                      <a:lnTo>
                        <a:pt x="3" y="7"/>
                      </a:lnTo>
                      <a:lnTo>
                        <a:pt x="3" y="9"/>
                      </a:lnTo>
                      <a:lnTo>
                        <a:pt x="2" y="9"/>
                      </a:lnTo>
                      <a:lnTo>
                        <a:pt x="0" y="8"/>
                      </a:lnTo>
                      <a:lnTo>
                        <a:pt x="0" y="1"/>
                      </a:lnTo>
                      <a:lnTo>
                        <a:pt x="2" y="0"/>
                      </a:lnTo>
                      <a:lnTo>
                        <a:pt x="4"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8" name="Freeform 77"/>
                <p:cNvSpPr>
                  <a:spLocks/>
                </p:cNvSpPr>
                <p:nvPr/>
              </p:nvSpPr>
              <p:spPr bwMode="ltGray">
                <a:xfrm>
                  <a:off x="5231" y="3534"/>
                  <a:ext cx="7" cy="17"/>
                </a:xfrm>
                <a:custGeom>
                  <a:avLst/>
                  <a:gdLst/>
                  <a:ahLst/>
                  <a:cxnLst>
                    <a:cxn ang="0">
                      <a:pos x="2" y="0"/>
                    </a:cxn>
                    <a:cxn ang="0">
                      <a:pos x="4" y="0"/>
                    </a:cxn>
                    <a:cxn ang="0">
                      <a:pos x="6" y="3"/>
                    </a:cxn>
                    <a:cxn ang="0">
                      <a:pos x="6" y="13"/>
                    </a:cxn>
                    <a:cxn ang="0">
                      <a:pos x="4" y="16"/>
                    </a:cxn>
                    <a:cxn ang="0">
                      <a:pos x="2" y="16"/>
                    </a:cxn>
                    <a:cxn ang="0">
                      <a:pos x="0" y="13"/>
                    </a:cxn>
                    <a:cxn ang="0">
                      <a:pos x="0" y="12"/>
                    </a:cxn>
                    <a:cxn ang="0">
                      <a:pos x="3" y="12"/>
                    </a:cxn>
                    <a:cxn ang="0">
                      <a:pos x="3" y="3"/>
                    </a:cxn>
                    <a:cxn ang="0">
                      <a:pos x="3" y="3"/>
                    </a:cxn>
                    <a:cxn ang="0">
                      <a:pos x="3" y="12"/>
                    </a:cxn>
                    <a:cxn ang="0">
                      <a:pos x="3" y="12"/>
                    </a:cxn>
                    <a:cxn ang="0">
                      <a:pos x="0" y="12"/>
                    </a:cxn>
                    <a:cxn ang="0">
                      <a:pos x="0" y="3"/>
                    </a:cxn>
                    <a:cxn ang="0">
                      <a:pos x="2" y="0"/>
                    </a:cxn>
                  </a:cxnLst>
                  <a:rect l="0" t="0" r="r" b="b"/>
                  <a:pathLst>
                    <a:path w="7" h="17">
                      <a:moveTo>
                        <a:pt x="2" y="0"/>
                      </a:moveTo>
                      <a:lnTo>
                        <a:pt x="4" y="0"/>
                      </a:lnTo>
                      <a:lnTo>
                        <a:pt x="6" y="3"/>
                      </a:lnTo>
                      <a:lnTo>
                        <a:pt x="6" y="13"/>
                      </a:lnTo>
                      <a:lnTo>
                        <a:pt x="4" y="16"/>
                      </a:lnTo>
                      <a:lnTo>
                        <a:pt x="2" y="16"/>
                      </a:lnTo>
                      <a:lnTo>
                        <a:pt x="0" y="13"/>
                      </a:lnTo>
                      <a:lnTo>
                        <a:pt x="0" y="12"/>
                      </a:lnTo>
                      <a:lnTo>
                        <a:pt x="3" y="12"/>
                      </a:lnTo>
                      <a:lnTo>
                        <a:pt x="3" y="3"/>
                      </a:lnTo>
                      <a:lnTo>
                        <a:pt x="3" y="3"/>
                      </a:lnTo>
                      <a:lnTo>
                        <a:pt x="3" y="12"/>
                      </a:lnTo>
                      <a:lnTo>
                        <a:pt x="3" y="12"/>
                      </a:lnTo>
                      <a:lnTo>
                        <a:pt x="0" y="12"/>
                      </a:lnTo>
                      <a:lnTo>
                        <a:pt x="0" y="3"/>
                      </a:lnTo>
                      <a:lnTo>
                        <a:pt x="2"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9" name="Freeform 78"/>
                <p:cNvSpPr>
                  <a:spLocks/>
                </p:cNvSpPr>
                <p:nvPr/>
              </p:nvSpPr>
              <p:spPr bwMode="ltGray">
                <a:xfrm>
                  <a:off x="4442" y="3534"/>
                  <a:ext cx="1" cy="17"/>
                </a:xfrm>
                <a:custGeom>
                  <a:avLst/>
                  <a:gdLst/>
                  <a:ahLst/>
                  <a:cxnLst>
                    <a:cxn ang="0">
                      <a:pos x="0" y="16"/>
                    </a:cxn>
                    <a:cxn ang="0">
                      <a:pos x="0" y="16"/>
                    </a:cxn>
                    <a:cxn ang="0">
                      <a:pos x="0" y="0"/>
                    </a:cxn>
                    <a:cxn ang="0">
                      <a:pos x="0" y="0"/>
                    </a:cxn>
                    <a:cxn ang="0">
                      <a:pos x="0" y="3"/>
                    </a:cxn>
                    <a:cxn ang="0">
                      <a:pos x="0" y="3"/>
                    </a:cxn>
                    <a:cxn ang="0">
                      <a:pos x="0" y="16"/>
                    </a:cxn>
                  </a:cxnLst>
                  <a:rect l="0" t="0" r="r" b="b"/>
                  <a:pathLst>
                    <a:path w="1" h="17">
                      <a:moveTo>
                        <a:pt x="0" y="16"/>
                      </a:moveTo>
                      <a:lnTo>
                        <a:pt x="0" y="16"/>
                      </a:lnTo>
                      <a:lnTo>
                        <a:pt x="0" y="0"/>
                      </a:lnTo>
                      <a:lnTo>
                        <a:pt x="0" y="0"/>
                      </a:lnTo>
                      <a:lnTo>
                        <a:pt x="0" y="3"/>
                      </a:lnTo>
                      <a:lnTo>
                        <a:pt x="0" y="3"/>
                      </a:lnTo>
                      <a:lnTo>
                        <a:pt x="0" y="16"/>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0" name="Freeform 79"/>
                <p:cNvSpPr>
                  <a:spLocks/>
                </p:cNvSpPr>
                <p:nvPr/>
              </p:nvSpPr>
              <p:spPr bwMode="ltGray">
                <a:xfrm>
                  <a:off x="4528" y="3534"/>
                  <a:ext cx="7" cy="17"/>
                </a:xfrm>
                <a:custGeom>
                  <a:avLst/>
                  <a:gdLst/>
                  <a:ahLst/>
                  <a:cxnLst>
                    <a:cxn ang="0">
                      <a:pos x="0" y="4"/>
                    </a:cxn>
                    <a:cxn ang="0">
                      <a:pos x="3" y="4"/>
                    </a:cxn>
                    <a:cxn ang="0">
                      <a:pos x="3" y="3"/>
                    </a:cxn>
                    <a:cxn ang="0">
                      <a:pos x="3" y="3"/>
                    </a:cxn>
                    <a:cxn ang="0">
                      <a:pos x="3" y="5"/>
                    </a:cxn>
                    <a:cxn ang="0">
                      <a:pos x="0" y="12"/>
                    </a:cxn>
                    <a:cxn ang="0">
                      <a:pos x="0" y="16"/>
                    </a:cxn>
                    <a:cxn ang="0">
                      <a:pos x="6" y="16"/>
                    </a:cxn>
                    <a:cxn ang="0">
                      <a:pos x="6" y="12"/>
                    </a:cxn>
                    <a:cxn ang="0">
                      <a:pos x="3" y="12"/>
                    </a:cxn>
                    <a:cxn ang="0">
                      <a:pos x="6" y="5"/>
                    </a:cxn>
                    <a:cxn ang="0">
                      <a:pos x="6" y="1"/>
                    </a:cxn>
                    <a:cxn ang="0">
                      <a:pos x="4" y="0"/>
                    </a:cxn>
                    <a:cxn ang="0">
                      <a:pos x="2" y="0"/>
                    </a:cxn>
                    <a:cxn ang="0">
                      <a:pos x="0" y="1"/>
                    </a:cxn>
                    <a:cxn ang="0">
                      <a:pos x="0" y="4"/>
                    </a:cxn>
                  </a:cxnLst>
                  <a:rect l="0" t="0" r="r" b="b"/>
                  <a:pathLst>
                    <a:path w="7" h="17">
                      <a:moveTo>
                        <a:pt x="0" y="4"/>
                      </a:moveTo>
                      <a:lnTo>
                        <a:pt x="3" y="4"/>
                      </a:lnTo>
                      <a:lnTo>
                        <a:pt x="3" y="3"/>
                      </a:lnTo>
                      <a:lnTo>
                        <a:pt x="3" y="3"/>
                      </a:lnTo>
                      <a:lnTo>
                        <a:pt x="3" y="5"/>
                      </a:lnTo>
                      <a:lnTo>
                        <a:pt x="0" y="12"/>
                      </a:lnTo>
                      <a:lnTo>
                        <a:pt x="0" y="16"/>
                      </a:lnTo>
                      <a:lnTo>
                        <a:pt x="6" y="16"/>
                      </a:lnTo>
                      <a:lnTo>
                        <a:pt x="6" y="12"/>
                      </a:lnTo>
                      <a:lnTo>
                        <a:pt x="3" y="12"/>
                      </a:lnTo>
                      <a:lnTo>
                        <a:pt x="6" y="5"/>
                      </a:lnTo>
                      <a:lnTo>
                        <a:pt x="6" y="1"/>
                      </a:lnTo>
                      <a:lnTo>
                        <a:pt x="4" y="0"/>
                      </a:lnTo>
                      <a:lnTo>
                        <a:pt x="2" y="0"/>
                      </a:lnTo>
                      <a:lnTo>
                        <a:pt x="0" y="1"/>
                      </a:lnTo>
                      <a:lnTo>
                        <a:pt x="0"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1" name="Freeform 80"/>
                <p:cNvSpPr>
                  <a:spLocks/>
                </p:cNvSpPr>
                <p:nvPr/>
              </p:nvSpPr>
              <p:spPr bwMode="ltGray">
                <a:xfrm>
                  <a:off x="4616" y="3534"/>
                  <a:ext cx="7" cy="17"/>
                </a:xfrm>
                <a:custGeom>
                  <a:avLst/>
                  <a:gdLst/>
                  <a:ahLst/>
                  <a:cxnLst>
                    <a:cxn ang="0">
                      <a:pos x="2" y="0"/>
                    </a:cxn>
                    <a:cxn ang="0">
                      <a:pos x="4" y="0"/>
                    </a:cxn>
                    <a:cxn ang="0">
                      <a:pos x="6" y="1"/>
                    </a:cxn>
                    <a:cxn ang="0">
                      <a:pos x="6" y="5"/>
                    </a:cxn>
                    <a:cxn ang="0">
                      <a:pos x="5" y="8"/>
                    </a:cxn>
                    <a:cxn ang="0">
                      <a:pos x="6" y="9"/>
                    </a:cxn>
                    <a:cxn ang="0">
                      <a:pos x="6" y="13"/>
                    </a:cxn>
                    <a:cxn ang="0">
                      <a:pos x="4" y="16"/>
                    </a:cxn>
                    <a:cxn ang="0">
                      <a:pos x="2" y="16"/>
                    </a:cxn>
                    <a:cxn ang="0">
                      <a:pos x="0" y="13"/>
                    </a:cxn>
                    <a:cxn ang="0">
                      <a:pos x="0" y="11"/>
                    </a:cxn>
                    <a:cxn ang="0">
                      <a:pos x="2" y="11"/>
                    </a:cxn>
                    <a:cxn ang="0">
                      <a:pos x="2" y="12"/>
                    </a:cxn>
                    <a:cxn ang="0">
                      <a:pos x="3" y="12"/>
                    </a:cxn>
                    <a:cxn ang="0">
                      <a:pos x="3" y="9"/>
                    </a:cxn>
                    <a:cxn ang="0">
                      <a:pos x="2" y="9"/>
                    </a:cxn>
                    <a:cxn ang="0">
                      <a:pos x="2" y="5"/>
                    </a:cxn>
                    <a:cxn ang="0">
                      <a:pos x="3" y="5"/>
                    </a:cxn>
                    <a:cxn ang="0">
                      <a:pos x="3" y="3"/>
                    </a:cxn>
                    <a:cxn ang="0">
                      <a:pos x="2" y="3"/>
                    </a:cxn>
                    <a:cxn ang="0">
                      <a:pos x="2" y="4"/>
                    </a:cxn>
                    <a:cxn ang="0">
                      <a:pos x="0" y="4"/>
                    </a:cxn>
                    <a:cxn ang="0">
                      <a:pos x="0" y="1"/>
                    </a:cxn>
                    <a:cxn ang="0">
                      <a:pos x="2" y="0"/>
                    </a:cxn>
                  </a:cxnLst>
                  <a:rect l="0" t="0" r="r" b="b"/>
                  <a:pathLst>
                    <a:path w="7" h="17">
                      <a:moveTo>
                        <a:pt x="2" y="0"/>
                      </a:moveTo>
                      <a:lnTo>
                        <a:pt x="4" y="0"/>
                      </a:lnTo>
                      <a:lnTo>
                        <a:pt x="6" y="1"/>
                      </a:lnTo>
                      <a:lnTo>
                        <a:pt x="6" y="5"/>
                      </a:lnTo>
                      <a:lnTo>
                        <a:pt x="5" y="8"/>
                      </a:lnTo>
                      <a:lnTo>
                        <a:pt x="6" y="9"/>
                      </a:lnTo>
                      <a:lnTo>
                        <a:pt x="6" y="13"/>
                      </a:lnTo>
                      <a:lnTo>
                        <a:pt x="4" y="16"/>
                      </a:lnTo>
                      <a:lnTo>
                        <a:pt x="2" y="16"/>
                      </a:lnTo>
                      <a:lnTo>
                        <a:pt x="0" y="13"/>
                      </a:lnTo>
                      <a:lnTo>
                        <a:pt x="0" y="11"/>
                      </a:lnTo>
                      <a:lnTo>
                        <a:pt x="2" y="11"/>
                      </a:lnTo>
                      <a:lnTo>
                        <a:pt x="2" y="12"/>
                      </a:lnTo>
                      <a:lnTo>
                        <a:pt x="3" y="12"/>
                      </a:lnTo>
                      <a:lnTo>
                        <a:pt x="3" y="9"/>
                      </a:lnTo>
                      <a:lnTo>
                        <a:pt x="2" y="9"/>
                      </a:lnTo>
                      <a:lnTo>
                        <a:pt x="2" y="5"/>
                      </a:lnTo>
                      <a:lnTo>
                        <a:pt x="3" y="5"/>
                      </a:lnTo>
                      <a:lnTo>
                        <a:pt x="3" y="3"/>
                      </a:lnTo>
                      <a:lnTo>
                        <a:pt x="2" y="3"/>
                      </a:lnTo>
                      <a:lnTo>
                        <a:pt x="2" y="4"/>
                      </a:lnTo>
                      <a:lnTo>
                        <a:pt x="0" y="4"/>
                      </a:lnTo>
                      <a:lnTo>
                        <a:pt x="0" y="1"/>
                      </a:lnTo>
                      <a:lnTo>
                        <a:pt x="2"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2" name="Freeform 81"/>
                <p:cNvSpPr>
                  <a:spLocks/>
                </p:cNvSpPr>
                <p:nvPr/>
              </p:nvSpPr>
              <p:spPr bwMode="ltGray">
                <a:xfrm>
                  <a:off x="4793" y="3534"/>
                  <a:ext cx="7" cy="17"/>
                </a:xfrm>
                <a:custGeom>
                  <a:avLst/>
                  <a:gdLst/>
                  <a:ahLst/>
                  <a:cxnLst>
                    <a:cxn ang="0">
                      <a:pos x="0" y="0"/>
                    </a:cxn>
                    <a:cxn ang="0">
                      <a:pos x="5" y="0"/>
                    </a:cxn>
                    <a:cxn ang="0">
                      <a:pos x="5" y="3"/>
                    </a:cxn>
                    <a:cxn ang="0">
                      <a:pos x="2" y="3"/>
                    </a:cxn>
                    <a:cxn ang="0">
                      <a:pos x="2" y="5"/>
                    </a:cxn>
                    <a:cxn ang="0">
                      <a:pos x="4" y="5"/>
                    </a:cxn>
                    <a:cxn ang="0">
                      <a:pos x="6" y="8"/>
                    </a:cxn>
                    <a:cxn ang="0">
                      <a:pos x="6" y="13"/>
                    </a:cxn>
                    <a:cxn ang="0">
                      <a:pos x="4" y="16"/>
                    </a:cxn>
                    <a:cxn ang="0">
                      <a:pos x="2" y="16"/>
                    </a:cxn>
                    <a:cxn ang="0">
                      <a:pos x="0" y="13"/>
                    </a:cxn>
                    <a:cxn ang="0">
                      <a:pos x="0" y="11"/>
                    </a:cxn>
                    <a:cxn ang="0">
                      <a:pos x="2" y="11"/>
                    </a:cxn>
                    <a:cxn ang="0">
                      <a:pos x="2" y="12"/>
                    </a:cxn>
                    <a:cxn ang="0">
                      <a:pos x="3" y="12"/>
                    </a:cxn>
                    <a:cxn ang="0">
                      <a:pos x="3" y="8"/>
                    </a:cxn>
                    <a:cxn ang="0">
                      <a:pos x="2" y="8"/>
                    </a:cxn>
                    <a:cxn ang="0">
                      <a:pos x="0" y="5"/>
                    </a:cxn>
                    <a:cxn ang="0">
                      <a:pos x="0" y="0"/>
                    </a:cxn>
                  </a:cxnLst>
                  <a:rect l="0" t="0" r="r" b="b"/>
                  <a:pathLst>
                    <a:path w="7" h="17">
                      <a:moveTo>
                        <a:pt x="0" y="0"/>
                      </a:moveTo>
                      <a:lnTo>
                        <a:pt x="5" y="0"/>
                      </a:lnTo>
                      <a:lnTo>
                        <a:pt x="5" y="3"/>
                      </a:lnTo>
                      <a:lnTo>
                        <a:pt x="2" y="3"/>
                      </a:lnTo>
                      <a:lnTo>
                        <a:pt x="2" y="5"/>
                      </a:lnTo>
                      <a:lnTo>
                        <a:pt x="4" y="5"/>
                      </a:lnTo>
                      <a:lnTo>
                        <a:pt x="6" y="8"/>
                      </a:lnTo>
                      <a:lnTo>
                        <a:pt x="6" y="13"/>
                      </a:lnTo>
                      <a:lnTo>
                        <a:pt x="4" y="16"/>
                      </a:lnTo>
                      <a:lnTo>
                        <a:pt x="2" y="16"/>
                      </a:lnTo>
                      <a:lnTo>
                        <a:pt x="0" y="13"/>
                      </a:lnTo>
                      <a:lnTo>
                        <a:pt x="0" y="11"/>
                      </a:lnTo>
                      <a:lnTo>
                        <a:pt x="2" y="11"/>
                      </a:lnTo>
                      <a:lnTo>
                        <a:pt x="2" y="12"/>
                      </a:lnTo>
                      <a:lnTo>
                        <a:pt x="3" y="12"/>
                      </a:lnTo>
                      <a:lnTo>
                        <a:pt x="3" y="8"/>
                      </a:lnTo>
                      <a:lnTo>
                        <a:pt x="2" y="8"/>
                      </a:lnTo>
                      <a:lnTo>
                        <a:pt x="0" y="5"/>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3" name="Freeform 82"/>
                <p:cNvSpPr>
                  <a:spLocks/>
                </p:cNvSpPr>
                <p:nvPr/>
              </p:nvSpPr>
              <p:spPr bwMode="ltGray">
                <a:xfrm>
                  <a:off x="4965" y="3534"/>
                  <a:ext cx="7" cy="17"/>
                </a:xfrm>
                <a:custGeom>
                  <a:avLst/>
                  <a:gdLst/>
                  <a:ahLst/>
                  <a:cxnLst>
                    <a:cxn ang="0">
                      <a:pos x="0" y="0"/>
                    </a:cxn>
                    <a:cxn ang="0">
                      <a:pos x="6" y="0"/>
                    </a:cxn>
                    <a:cxn ang="0">
                      <a:pos x="6" y="3"/>
                    </a:cxn>
                    <a:cxn ang="0">
                      <a:pos x="3" y="16"/>
                    </a:cxn>
                    <a:cxn ang="0">
                      <a:pos x="0" y="16"/>
                    </a:cxn>
                    <a:cxn ang="0">
                      <a:pos x="3" y="3"/>
                    </a:cxn>
                    <a:cxn ang="0">
                      <a:pos x="0" y="3"/>
                    </a:cxn>
                    <a:cxn ang="0">
                      <a:pos x="0" y="0"/>
                    </a:cxn>
                  </a:cxnLst>
                  <a:rect l="0" t="0" r="r" b="b"/>
                  <a:pathLst>
                    <a:path w="7" h="17">
                      <a:moveTo>
                        <a:pt x="0" y="0"/>
                      </a:moveTo>
                      <a:lnTo>
                        <a:pt x="6" y="0"/>
                      </a:lnTo>
                      <a:lnTo>
                        <a:pt x="6" y="3"/>
                      </a:lnTo>
                      <a:lnTo>
                        <a:pt x="3" y="16"/>
                      </a:lnTo>
                      <a:lnTo>
                        <a:pt x="0" y="16"/>
                      </a:lnTo>
                      <a:lnTo>
                        <a:pt x="3" y="3"/>
                      </a:lnTo>
                      <a:lnTo>
                        <a:pt x="0" y="3"/>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4" name="Freeform 83"/>
                <p:cNvSpPr>
                  <a:spLocks/>
                </p:cNvSpPr>
                <p:nvPr/>
              </p:nvSpPr>
              <p:spPr bwMode="ltGray">
                <a:xfrm>
                  <a:off x="5408" y="3534"/>
                  <a:ext cx="7" cy="17"/>
                </a:xfrm>
                <a:custGeom>
                  <a:avLst/>
                  <a:gdLst/>
                  <a:ahLst/>
                  <a:cxnLst>
                    <a:cxn ang="0">
                      <a:pos x="0" y="4"/>
                    </a:cxn>
                    <a:cxn ang="0">
                      <a:pos x="3" y="4"/>
                    </a:cxn>
                    <a:cxn ang="0">
                      <a:pos x="3" y="3"/>
                    </a:cxn>
                    <a:cxn ang="0">
                      <a:pos x="3" y="3"/>
                    </a:cxn>
                    <a:cxn ang="0">
                      <a:pos x="3" y="5"/>
                    </a:cxn>
                    <a:cxn ang="0">
                      <a:pos x="0" y="12"/>
                    </a:cxn>
                    <a:cxn ang="0">
                      <a:pos x="0" y="16"/>
                    </a:cxn>
                    <a:cxn ang="0">
                      <a:pos x="6" y="16"/>
                    </a:cxn>
                    <a:cxn ang="0">
                      <a:pos x="6" y="12"/>
                    </a:cxn>
                    <a:cxn ang="0">
                      <a:pos x="3" y="12"/>
                    </a:cxn>
                    <a:cxn ang="0">
                      <a:pos x="6" y="5"/>
                    </a:cxn>
                    <a:cxn ang="0">
                      <a:pos x="6" y="1"/>
                    </a:cxn>
                    <a:cxn ang="0">
                      <a:pos x="4" y="0"/>
                    </a:cxn>
                    <a:cxn ang="0">
                      <a:pos x="2" y="0"/>
                    </a:cxn>
                    <a:cxn ang="0">
                      <a:pos x="0" y="1"/>
                    </a:cxn>
                    <a:cxn ang="0">
                      <a:pos x="0" y="4"/>
                    </a:cxn>
                  </a:cxnLst>
                  <a:rect l="0" t="0" r="r" b="b"/>
                  <a:pathLst>
                    <a:path w="7" h="17">
                      <a:moveTo>
                        <a:pt x="0" y="4"/>
                      </a:moveTo>
                      <a:lnTo>
                        <a:pt x="3" y="4"/>
                      </a:lnTo>
                      <a:lnTo>
                        <a:pt x="3" y="3"/>
                      </a:lnTo>
                      <a:lnTo>
                        <a:pt x="3" y="3"/>
                      </a:lnTo>
                      <a:lnTo>
                        <a:pt x="3" y="5"/>
                      </a:lnTo>
                      <a:lnTo>
                        <a:pt x="0" y="12"/>
                      </a:lnTo>
                      <a:lnTo>
                        <a:pt x="0" y="16"/>
                      </a:lnTo>
                      <a:lnTo>
                        <a:pt x="6" y="16"/>
                      </a:lnTo>
                      <a:lnTo>
                        <a:pt x="6" y="12"/>
                      </a:lnTo>
                      <a:lnTo>
                        <a:pt x="3" y="12"/>
                      </a:lnTo>
                      <a:lnTo>
                        <a:pt x="6" y="5"/>
                      </a:lnTo>
                      <a:lnTo>
                        <a:pt x="6" y="1"/>
                      </a:lnTo>
                      <a:lnTo>
                        <a:pt x="4" y="0"/>
                      </a:lnTo>
                      <a:lnTo>
                        <a:pt x="2" y="0"/>
                      </a:lnTo>
                      <a:lnTo>
                        <a:pt x="0" y="1"/>
                      </a:lnTo>
                      <a:lnTo>
                        <a:pt x="0"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5" name="Freeform 84"/>
                <p:cNvSpPr>
                  <a:spLocks/>
                </p:cNvSpPr>
                <p:nvPr/>
              </p:nvSpPr>
              <p:spPr bwMode="ltGray">
                <a:xfrm>
                  <a:off x="5219" y="3534"/>
                  <a:ext cx="1" cy="17"/>
                </a:xfrm>
                <a:custGeom>
                  <a:avLst/>
                  <a:gdLst/>
                  <a:ahLst/>
                  <a:cxnLst>
                    <a:cxn ang="0">
                      <a:pos x="0" y="16"/>
                    </a:cxn>
                    <a:cxn ang="0">
                      <a:pos x="0" y="16"/>
                    </a:cxn>
                    <a:cxn ang="0">
                      <a:pos x="0" y="0"/>
                    </a:cxn>
                    <a:cxn ang="0">
                      <a:pos x="0" y="0"/>
                    </a:cxn>
                    <a:cxn ang="0">
                      <a:pos x="0" y="3"/>
                    </a:cxn>
                    <a:cxn ang="0">
                      <a:pos x="0" y="3"/>
                    </a:cxn>
                    <a:cxn ang="0">
                      <a:pos x="0" y="16"/>
                    </a:cxn>
                  </a:cxnLst>
                  <a:rect l="0" t="0" r="r" b="b"/>
                  <a:pathLst>
                    <a:path w="1" h="17">
                      <a:moveTo>
                        <a:pt x="0" y="16"/>
                      </a:moveTo>
                      <a:lnTo>
                        <a:pt x="0" y="16"/>
                      </a:lnTo>
                      <a:lnTo>
                        <a:pt x="0" y="0"/>
                      </a:lnTo>
                      <a:lnTo>
                        <a:pt x="0" y="0"/>
                      </a:lnTo>
                      <a:lnTo>
                        <a:pt x="0" y="3"/>
                      </a:lnTo>
                      <a:lnTo>
                        <a:pt x="0" y="3"/>
                      </a:lnTo>
                      <a:lnTo>
                        <a:pt x="0" y="16"/>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6" name="Freeform 85"/>
                <p:cNvSpPr>
                  <a:spLocks/>
                </p:cNvSpPr>
                <p:nvPr/>
              </p:nvSpPr>
              <p:spPr bwMode="ltGray">
                <a:xfrm>
                  <a:off x="5323" y="3534"/>
                  <a:ext cx="3" cy="17"/>
                </a:xfrm>
                <a:custGeom>
                  <a:avLst/>
                  <a:gdLst/>
                  <a:ahLst/>
                  <a:cxnLst>
                    <a:cxn ang="0">
                      <a:pos x="1" y="16"/>
                    </a:cxn>
                    <a:cxn ang="0">
                      <a:pos x="2" y="16"/>
                    </a:cxn>
                    <a:cxn ang="0">
                      <a:pos x="2" y="0"/>
                    </a:cxn>
                    <a:cxn ang="0">
                      <a:pos x="0" y="0"/>
                    </a:cxn>
                    <a:cxn ang="0">
                      <a:pos x="0" y="3"/>
                    </a:cxn>
                    <a:cxn ang="0">
                      <a:pos x="1" y="3"/>
                    </a:cxn>
                    <a:cxn ang="0">
                      <a:pos x="1" y="16"/>
                    </a:cxn>
                  </a:cxnLst>
                  <a:rect l="0" t="0" r="r" b="b"/>
                  <a:pathLst>
                    <a:path w="3" h="17">
                      <a:moveTo>
                        <a:pt x="1" y="16"/>
                      </a:moveTo>
                      <a:lnTo>
                        <a:pt x="2" y="16"/>
                      </a:lnTo>
                      <a:lnTo>
                        <a:pt x="2" y="0"/>
                      </a:lnTo>
                      <a:lnTo>
                        <a:pt x="0" y="0"/>
                      </a:lnTo>
                      <a:lnTo>
                        <a:pt x="0" y="3"/>
                      </a:lnTo>
                      <a:lnTo>
                        <a:pt x="1" y="3"/>
                      </a:lnTo>
                      <a:lnTo>
                        <a:pt x="1" y="16"/>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7" name="Freeform 86"/>
                <p:cNvSpPr>
                  <a:spLocks/>
                </p:cNvSpPr>
                <p:nvPr/>
              </p:nvSpPr>
              <p:spPr bwMode="ltGray">
                <a:xfrm>
                  <a:off x="5393" y="3534"/>
                  <a:ext cx="1" cy="17"/>
                </a:xfrm>
                <a:custGeom>
                  <a:avLst/>
                  <a:gdLst/>
                  <a:ahLst/>
                  <a:cxnLst>
                    <a:cxn ang="0">
                      <a:pos x="0" y="16"/>
                    </a:cxn>
                    <a:cxn ang="0">
                      <a:pos x="0" y="16"/>
                    </a:cxn>
                    <a:cxn ang="0">
                      <a:pos x="0" y="0"/>
                    </a:cxn>
                    <a:cxn ang="0">
                      <a:pos x="0" y="0"/>
                    </a:cxn>
                    <a:cxn ang="0">
                      <a:pos x="0" y="3"/>
                    </a:cxn>
                    <a:cxn ang="0">
                      <a:pos x="0" y="3"/>
                    </a:cxn>
                    <a:cxn ang="0">
                      <a:pos x="0" y="16"/>
                    </a:cxn>
                  </a:cxnLst>
                  <a:rect l="0" t="0" r="r" b="b"/>
                  <a:pathLst>
                    <a:path w="1" h="17">
                      <a:moveTo>
                        <a:pt x="0" y="16"/>
                      </a:moveTo>
                      <a:lnTo>
                        <a:pt x="0" y="16"/>
                      </a:lnTo>
                      <a:lnTo>
                        <a:pt x="0" y="0"/>
                      </a:lnTo>
                      <a:lnTo>
                        <a:pt x="0" y="0"/>
                      </a:lnTo>
                      <a:lnTo>
                        <a:pt x="0" y="3"/>
                      </a:lnTo>
                      <a:lnTo>
                        <a:pt x="0" y="3"/>
                      </a:lnTo>
                      <a:lnTo>
                        <a:pt x="0" y="16"/>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8" name="Freeform 87"/>
                <p:cNvSpPr>
                  <a:spLocks/>
                </p:cNvSpPr>
                <p:nvPr/>
              </p:nvSpPr>
              <p:spPr bwMode="ltGray">
                <a:xfrm>
                  <a:off x="5311" y="3534"/>
                  <a:ext cx="1" cy="17"/>
                </a:xfrm>
                <a:custGeom>
                  <a:avLst/>
                  <a:gdLst/>
                  <a:ahLst/>
                  <a:cxnLst>
                    <a:cxn ang="0">
                      <a:pos x="0" y="16"/>
                    </a:cxn>
                    <a:cxn ang="0">
                      <a:pos x="0" y="16"/>
                    </a:cxn>
                    <a:cxn ang="0">
                      <a:pos x="0" y="0"/>
                    </a:cxn>
                    <a:cxn ang="0">
                      <a:pos x="0" y="0"/>
                    </a:cxn>
                    <a:cxn ang="0">
                      <a:pos x="0" y="3"/>
                    </a:cxn>
                    <a:cxn ang="0">
                      <a:pos x="0" y="3"/>
                    </a:cxn>
                    <a:cxn ang="0">
                      <a:pos x="0" y="16"/>
                    </a:cxn>
                  </a:cxnLst>
                  <a:rect l="0" t="0" r="r" b="b"/>
                  <a:pathLst>
                    <a:path w="1" h="17">
                      <a:moveTo>
                        <a:pt x="0" y="16"/>
                      </a:moveTo>
                      <a:lnTo>
                        <a:pt x="0" y="16"/>
                      </a:lnTo>
                      <a:lnTo>
                        <a:pt x="0" y="0"/>
                      </a:lnTo>
                      <a:lnTo>
                        <a:pt x="0" y="0"/>
                      </a:lnTo>
                      <a:lnTo>
                        <a:pt x="0" y="3"/>
                      </a:lnTo>
                      <a:lnTo>
                        <a:pt x="0" y="3"/>
                      </a:lnTo>
                      <a:lnTo>
                        <a:pt x="0" y="16"/>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grpSp>
          <p:nvGrpSpPr>
            <p:cNvPr id="93" name="Group 88"/>
            <p:cNvGrpSpPr>
              <a:grpSpLocks/>
            </p:cNvGrpSpPr>
            <p:nvPr/>
          </p:nvGrpSpPr>
          <p:grpSpPr bwMode="auto">
            <a:xfrm>
              <a:off x="3205032" y="5944393"/>
              <a:ext cx="1798638" cy="201613"/>
              <a:chOff x="4332" y="3243"/>
              <a:chExt cx="1135" cy="127"/>
            </a:xfrm>
          </p:grpSpPr>
          <p:grpSp>
            <p:nvGrpSpPr>
              <p:cNvPr id="94" name="Group 89"/>
              <p:cNvGrpSpPr>
                <a:grpSpLocks/>
              </p:cNvGrpSpPr>
              <p:nvPr/>
            </p:nvGrpSpPr>
            <p:grpSpPr bwMode="auto">
              <a:xfrm>
                <a:off x="4332" y="3243"/>
                <a:ext cx="1135" cy="127"/>
                <a:chOff x="4332" y="3243"/>
                <a:chExt cx="1135" cy="127"/>
              </a:xfrm>
            </p:grpSpPr>
            <p:sp>
              <p:nvSpPr>
                <p:cNvPr id="396" name="Freeform 90"/>
                <p:cNvSpPr>
                  <a:spLocks/>
                </p:cNvSpPr>
                <p:nvPr/>
              </p:nvSpPr>
              <p:spPr bwMode="ltGray">
                <a:xfrm>
                  <a:off x="4332" y="3243"/>
                  <a:ext cx="1135" cy="5"/>
                </a:xfrm>
                <a:custGeom>
                  <a:avLst/>
                  <a:gdLst/>
                  <a:ahLst/>
                  <a:cxnLst>
                    <a:cxn ang="0">
                      <a:pos x="0" y="0"/>
                    </a:cxn>
                    <a:cxn ang="0">
                      <a:pos x="1134" y="0"/>
                    </a:cxn>
                    <a:cxn ang="0">
                      <a:pos x="1134" y="4"/>
                    </a:cxn>
                    <a:cxn ang="0">
                      <a:pos x="0" y="4"/>
                    </a:cxn>
                    <a:cxn ang="0">
                      <a:pos x="0" y="0"/>
                    </a:cxn>
                  </a:cxnLst>
                  <a:rect l="0" t="0" r="r" b="b"/>
                  <a:pathLst>
                    <a:path w="1135" h="5">
                      <a:moveTo>
                        <a:pt x="0" y="0"/>
                      </a:moveTo>
                      <a:lnTo>
                        <a:pt x="1134" y="0"/>
                      </a:lnTo>
                      <a:lnTo>
                        <a:pt x="1134" y="4"/>
                      </a:lnTo>
                      <a:lnTo>
                        <a:pt x="0" y="4"/>
                      </a:lnTo>
                      <a:lnTo>
                        <a:pt x="0" y="0"/>
                      </a:lnTo>
                    </a:path>
                  </a:pathLst>
                </a:custGeom>
                <a:solidFill>
                  <a:srgbClr val="A0A0A0"/>
                </a:solidFill>
                <a:ln w="12700" cap="rnd" cmpd="sng">
                  <a:solidFill>
                    <a:srgbClr val="60606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97" name="Freeform 91"/>
                <p:cNvSpPr>
                  <a:spLocks/>
                </p:cNvSpPr>
                <p:nvPr/>
              </p:nvSpPr>
              <p:spPr bwMode="ltGray">
                <a:xfrm>
                  <a:off x="4332" y="3247"/>
                  <a:ext cx="1135" cy="123"/>
                </a:xfrm>
                <a:custGeom>
                  <a:avLst/>
                  <a:gdLst/>
                  <a:ahLst/>
                  <a:cxnLst>
                    <a:cxn ang="0">
                      <a:pos x="0" y="0"/>
                    </a:cxn>
                    <a:cxn ang="0">
                      <a:pos x="1134" y="0"/>
                    </a:cxn>
                    <a:cxn ang="0">
                      <a:pos x="1134" y="122"/>
                    </a:cxn>
                    <a:cxn ang="0">
                      <a:pos x="0" y="122"/>
                    </a:cxn>
                    <a:cxn ang="0">
                      <a:pos x="0" y="0"/>
                    </a:cxn>
                  </a:cxnLst>
                  <a:rect l="0" t="0" r="r" b="b"/>
                  <a:pathLst>
                    <a:path w="1135" h="123">
                      <a:moveTo>
                        <a:pt x="0" y="0"/>
                      </a:moveTo>
                      <a:lnTo>
                        <a:pt x="1134" y="0"/>
                      </a:lnTo>
                      <a:lnTo>
                        <a:pt x="1134" y="122"/>
                      </a:lnTo>
                      <a:lnTo>
                        <a:pt x="0" y="122"/>
                      </a:lnTo>
                      <a:lnTo>
                        <a:pt x="0" y="0"/>
                      </a:lnTo>
                    </a:path>
                  </a:pathLst>
                </a:custGeom>
                <a:solidFill>
                  <a:srgbClr val="FFA040"/>
                </a:solidFill>
                <a:ln w="12700" cap="rnd" cmpd="sng">
                  <a:solidFill>
                    <a:srgbClr val="FFA04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98" name="Freeform 92"/>
                <p:cNvSpPr>
                  <a:spLocks/>
                </p:cNvSpPr>
                <p:nvPr/>
              </p:nvSpPr>
              <p:spPr bwMode="ltGray">
                <a:xfrm>
                  <a:off x="4332" y="3325"/>
                  <a:ext cx="1135" cy="45"/>
                </a:xfrm>
                <a:custGeom>
                  <a:avLst/>
                  <a:gdLst/>
                  <a:ahLst/>
                  <a:cxnLst>
                    <a:cxn ang="0">
                      <a:pos x="0" y="0"/>
                    </a:cxn>
                    <a:cxn ang="0">
                      <a:pos x="1134" y="0"/>
                    </a:cxn>
                    <a:cxn ang="0">
                      <a:pos x="1134" y="44"/>
                    </a:cxn>
                    <a:cxn ang="0">
                      <a:pos x="0" y="44"/>
                    </a:cxn>
                    <a:cxn ang="0">
                      <a:pos x="0" y="0"/>
                    </a:cxn>
                  </a:cxnLst>
                  <a:rect l="0" t="0" r="r" b="b"/>
                  <a:pathLst>
                    <a:path w="1135" h="45">
                      <a:moveTo>
                        <a:pt x="0" y="0"/>
                      </a:moveTo>
                      <a:lnTo>
                        <a:pt x="1134" y="0"/>
                      </a:lnTo>
                      <a:lnTo>
                        <a:pt x="1134" y="44"/>
                      </a:lnTo>
                      <a:lnTo>
                        <a:pt x="0" y="44"/>
                      </a:lnTo>
                      <a:lnTo>
                        <a:pt x="0" y="0"/>
                      </a:lnTo>
                    </a:path>
                  </a:pathLst>
                </a:custGeom>
                <a:solidFill>
                  <a:srgbClr val="C06000"/>
                </a:solidFill>
                <a:ln w="12700" cap="rnd" cmpd="sng">
                  <a:solidFill>
                    <a:srgbClr val="FFA04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95" name="Group 93"/>
              <p:cNvGrpSpPr>
                <a:grpSpLocks/>
              </p:cNvGrpSpPr>
              <p:nvPr/>
            </p:nvGrpSpPr>
            <p:grpSpPr bwMode="auto">
              <a:xfrm>
                <a:off x="4376" y="3247"/>
                <a:ext cx="1053" cy="53"/>
                <a:chOff x="4376" y="3247"/>
                <a:chExt cx="1053" cy="53"/>
              </a:xfrm>
            </p:grpSpPr>
            <p:sp>
              <p:nvSpPr>
                <p:cNvPr id="215" name="Freeform 94"/>
                <p:cNvSpPr>
                  <a:spLocks/>
                </p:cNvSpPr>
                <p:nvPr/>
              </p:nvSpPr>
              <p:spPr bwMode="ltGray">
                <a:xfrm>
                  <a:off x="4376" y="3249"/>
                  <a:ext cx="1" cy="51"/>
                </a:xfrm>
                <a:custGeom>
                  <a:avLst/>
                  <a:gdLst/>
                  <a:ahLst/>
                  <a:cxnLst>
                    <a:cxn ang="0">
                      <a:pos x="0" y="50"/>
                    </a:cxn>
                    <a:cxn ang="0">
                      <a:pos x="0" y="0"/>
                    </a:cxn>
                    <a:cxn ang="0">
                      <a:pos x="0" y="50"/>
                    </a:cxn>
                  </a:cxnLst>
                  <a:rect l="0" t="0" r="r" b="b"/>
                  <a:pathLst>
                    <a:path w="1" h="51">
                      <a:moveTo>
                        <a:pt x="0" y="50"/>
                      </a:moveTo>
                      <a:lnTo>
                        <a:pt x="0" y="0"/>
                      </a:lnTo>
                      <a:lnTo>
                        <a:pt x="0" y="5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16" name="Freeform 95"/>
                <p:cNvSpPr>
                  <a:spLocks/>
                </p:cNvSpPr>
                <p:nvPr/>
              </p:nvSpPr>
              <p:spPr bwMode="ltGray">
                <a:xfrm>
                  <a:off x="4444" y="3247"/>
                  <a:ext cx="1" cy="53"/>
                </a:xfrm>
                <a:custGeom>
                  <a:avLst/>
                  <a:gdLst/>
                  <a:ahLst/>
                  <a:cxnLst>
                    <a:cxn ang="0">
                      <a:pos x="0" y="0"/>
                    </a:cxn>
                    <a:cxn ang="0">
                      <a:pos x="0" y="52"/>
                    </a:cxn>
                    <a:cxn ang="0">
                      <a:pos x="0" y="0"/>
                    </a:cxn>
                  </a:cxnLst>
                  <a:rect l="0" t="0" r="r" b="b"/>
                  <a:pathLst>
                    <a:path w="1" h="53">
                      <a:moveTo>
                        <a:pt x="0" y="0"/>
                      </a:moveTo>
                      <a:lnTo>
                        <a:pt x="0" y="52"/>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17" name="Freeform 96"/>
                <p:cNvSpPr>
                  <a:spLocks/>
                </p:cNvSpPr>
                <p:nvPr/>
              </p:nvSpPr>
              <p:spPr bwMode="ltGray">
                <a:xfrm>
                  <a:off x="4516" y="3249"/>
                  <a:ext cx="1" cy="51"/>
                </a:xfrm>
                <a:custGeom>
                  <a:avLst/>
                  <a:gdLst/>
                  <a:ahLst/>
                  <a:cxnLst>
                    <a:cxn ang="0">
                      <a:pos x="0" y="0"/>
                    </a:cxn>
                    <a:cxn ang="0">
                      <a:pos x="0" y="50"/>
                    </a:cxn>
                    <a:cxn ang="0">
                      <a:pos x="0" y="0"/>
                    </a:cxn>
                  </a:cxnLst>
                  <a:rect l="0" t="0" r="r" b="b"/>
                  <a:pathLst>
                    <a:path w="1" h="51">
                      <a:moveTo>
                        <a:pt x="0" y="0"/>
                      </a:moveTo>
                      <a:lnTo>
                        <a:pt x="0" y="50"/>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18" name="Freeform 97"/>
                <p:cNvSpPr>
                  <a:spLocks/>
                </p:cNvSpPr>
                <p:nvPr/>
              </p:nvSpPr>
              <p:spPr bwMode="ltGray">
                <a:xfrm>
                  <a:off x="4586" y="3249"/>
                  <a:ext cx="1" cy="49"/>
                </a:xfrm>
                <a:custGeom>
                  <a:avLst/>
                  <a:gdLst/>
                  <a:ahLst/>
                  <a:cxnLst>
                    <a:cxn ang="0">
                      <a:pos x="0" y="0"/>
                    </a:cxn>
                    <a:cxn ang="0">
                      <a:pos x="0" y="48"/>
                    </a:cxn>
                    <a:cxn ang="0">
                      <a:pos x="0" y="0"/>
                    </a:cxn>
                  </a:cxnLst>
                  <a:rect l="0" t="0" r="r" b="b"/>
                  <a:pathLst>
                    <a:path w="1" h="49">
                      <a:moveTo>
                        <a:pt x="0" y="0"/>
                      </a:moveTo>
                      <a:lnTo>
                        <a:pt x="0" y="4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19" name="Freeform 98"/>
                <p:cNvSpPr>
                  <a:spLocks/>
                </p:cNvSpPr>
                <p:nvPr/>
              </p:nvSpPr>
              <p:spPr bwMode="ltGray">
                <a:xfrm>
                  <a:off x="4656" y="3249"/>
                  <a:ext cx="1" cy="51"/>
                </a:xfrm>
                <a:custGeom>
                  <a:avLst/>
                  <a:gdLst/>
                  <a:ahLst/>
                  <a:cxnLst>
                    <a:cxn ang="0">
                      <a:pos x="0" y="0"/>
                    </a:cxn>
                    <a:cxn ang="0">
                      <a:pos x="0" y="50"/>
                    </a:cxn>
                    <a:cxn ang="0">
                      <a:pos x="0" y="0"/>
                    </a:cxn>
                  </a:cxnLst>
                  <a:rect l="0" t="0" r="r" b="b"/>
                  <a:pathLst>
                    <a:path w="1" h="51">
                      <a:moveTo>
                        <a:pt x="0" y="0"/>
                      </a:moveTo>
                      <a:lnTo>
                        <a:pt x="0" y="50"/>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20" name="Freeform 99"/>
                <p:cNvSpPr>
                  <a:spLocks/>
                </p:cNvSpPr>
                <p:nvPr/>
              </p:nvSpPr>
              <p:spPr bwMode="ltGray">
                <a:xfrm>
                  <a:off x="4727" y="3247"/>
                  <a:ext cx="1" cy="53"/>
                </a:xfrm>
                <a:custGeom>
                  <a:avLst/>
                  <a:gdLst/>
                  <a:ahLst/>
                  <a:cxnLst>
                    <a:cxn ang="0">
                      <a:pos x="0" y="0"/>
                    </a:cxn>
                    <a:cxn ang="0">
                      <a:pos x="0" y="52"/>
                    </a:cxn>
                    <a:cxn ang="0">
                      <a:pos x="0" y="0"/>
                    </a:cxn>
                  </a:cxnLst>
                  <a:rect l="0" t="0" r="r" b="b"/>
                  <a:pathLst>
                    <a:path w="1" h="53">
                      <a:moveTo>
                        <a:pt x="0" y="0"/>
                      </a:moveTo>
                      <a:lnTo>
                        <a:pt x="0" y="52"/>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21" name="Freeform 100"/>
                <p:cNvSpPr>
                  <a:spLocks/>
                </p:cNvSpPr>
                <p:nvPr/>
              </p:nvSpPr>
              <p:spPr bwMode="ltGray">
                <a:xfrm>
                  <a:off x="4797" y="3249"/>
                  <a:ext cx="1" cy="51"/>
                </a:xfrm>
                <a:custGeom>
                  <a:avLst/>
                  <a:gdLst/>
                  <a:ahLst/>
                  <a:cxnLst>
                    <a:cxn ang="0">
                      <a:pos x="0" y="0"/>
                    </a:cxn>
                    <a:cxn ang="0">
                      <a:pos x="0" y="50"/>
                    </a:cxn>
                    <a:cxn ang="0">
                      <a:pos x="0" y="0"/>
                    </a:cxn>
                  </a:cxnLst>
                  <a:rect l="0" t="0" r="r" b="b"/>
                  <a:pathLst>
                    <a:path w="1" h="51">
                      <a:moveTo>
                        <a:pt x="0" y="0"/>
                      </a:moveTo>
                      <a:lnTo>
                        <a:pt x="0" y="50"/>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22" name="Freeform 101"/>
                <p:cNvSpPr>
                  <a:spLocks/>
                </p:cNvSpPr>
                <p:nvPr/>
              </p:nvSpPr>
              <p:spPr bwMode="ltGray">
                <a:xfrm>
                  <a:off x="4867" y="3247"/>
                  <a:ext cx="1" cy="53"/>
                </a:xfrm>
                <a:custGeom>
                  <a:avLst/>
                  <a:gdLst/>
                  <a:ahLst/>
                  <a:cxnLst>
                    <a:cxn ang="0">
                      <a:pos x="0" y="0"/>
                    </a:cxn>
                    <a:cxn ang="0">
                      <a:pos x="0" y="52"/>
                    </a:cxn>
                    <a:cxn ang="0">
                      <a:pos x="0" y="0"/>
                    </a:cxn>
                  </a:cxnLst>
                  <a:rect l="0" t="0" r="r" b="b"/>
                  <a:pathLst>
                    <a:path w="1" h="53">
                      <a:moveTo>
                        <a:pt x="0" y="0"/>
                      </a:moveTo>
                      <a:lnTo>
                        <a:pt x="0" y="52"/>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23" name="Freeform 102"/>
                <p:cNvSpPr>
                  <a:spLocks/>
                </p:cNvSpPr>
                <p:nvPr/>
              </p:nvSpPr>
              <p:spPr bwMode="ltGray">
                <a:xfrm>
                  <a:off x="4937" y="3249"/>
                  <a:ext cx="1" cy="51"/>
                </a:xfrm>
                <a:custGeom>
                  <a:avLst/>
                  <a:gdLst/>
                  <a:ahLst/>
                  <a:cxnLst>
                    <a:cxn ang="0">
                      <a:pos x="0" y="0"/>
                    </a:cxn>
                    <a:cxn ang="0">
                      <a:pos x="0" y="50"/>
                    </a:cxn>
                    <a:cxn ang="0">
                      <a:pos x="0" y="0"/>
                    </a:cxn>
                  </a:cxnLst>
                  <a:rect l="0" t="0" r="r" b="b"/>
                  <a:pathLst>
                    <a:path w="1" h="51">
                      <a:moveTo>
                        <a:pt x="0" y="0"/>
                      </a:moveTo>
                      <a:lnTo>
                        <a:pt x="0" y="50"/>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24" name="Group 103"/>
                <p:cNvGrpSpPr>
                  <a:grpSpLocks/>
                </p:cNvGrpSpPr>
                <p:nvPr/>
              </p:nvGrpSpPr>
              <p:grpSpPr bwMode="auto">
                <a:xfrm>
                  <a:off x="4382" y="3247"/>
                  <a:ext cx="21" cy="17"/>
                  <a:chOff x="4382" y="3247"/>
                  <a:chExt cx="21" cy="17"/>
                </a:xfrm>
              </p:grpSpPr>
              <p:sp>
                <p:nvSpPr>
                  <p:cNvPr id="392" name="Freeform 104"/>
                  <p:cNvSpPr>
                    <a:spLocks/>
                  </p:cNvSpPr>
                  <p:nvPr/>
                </p:nvSpPr>
                <p:spPr bwMode="ltGray">
                  <a:xfrm>
                    <a:off x="4382"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93" name="Freeform 105"/>
                  <p:cNvSpPr>
                    <a:spLocks/>
                  </p:cNvSpPr>
                  <p:nvPr/>
                </p:nvSpPr>
                <p:spPr bwMode="ltGray">
                  <a:xfrm>
                    <a:off x="4388"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94" name="Freeform 106"/>
                  <p:cNvSpPr>
                    <a:spLocks/>
                  </p:cNvSpPr>
                  <p:nvPr/>
                </p:nvSpPr>
                <p:spPr bwMode="ltGray">
                  <a:xfrm>
                    <a:off x="4396"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95" name="Freeform 107"/>
                  <p:cNvSpPr>
                    <a:spLocks/>
                  </p:cNvSpPr>
                  <p:nvPr/>
                </p:nvSpPr>
                <p:spPr bwMode="ltGray">
                  <a:xfrm>
                    <a:off x="4402"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25" name="Freeform 108"/>
                <p:cNvSpPr>
                  <a:spLocks/>
                </p:cNvSpPr>
                <p:nvPr/>
              </p:nvSpPr>
              <p:spPr bwMode="ltGray">
                <a:xfrm>
                  <a:off x="4410"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26" name="Group 109"/>
                <p:cNvGrpSpPr>
                  <a:grpSpLocks/>
                </p:cNvGrpSpPr>
                <p:nvPr/>
              </p:nvGrpSpPr>
              <p:grpSpPr bwMode="auto">
                <a:xfrm>
                  <a:off x="4416" y="3247"/>
                  <a:ext cx="23" cy="17"/>
                  <a:chOff x="4416" y="3247"/>
                  <a:chExt cx="23" cy="17"/>
                </a:xfrm>
              </p:grpSpPr>
              <p:sp>
                <p:nvSpPr>
                  <p:cNvPr id="388" name="Freeform 110"/>
                  <p:cNvSpPr>
                    <a:spLocks/>
                  </p:cNvSpPr>
                  <p:nvPr/>
                </p:nvSpPr>
                <p:spPr bwMode="ltGray">
                  <a:xfrm>
                    <a:off x="4416"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89" name="Freeform 111"/>
                  <p:cNvSpPr>
                    <a:spLocks/>
                  </p:cNvSpPr>
                  <p:nvPr/>
                </p:nvSpPr>
                <p:spPr bwMode="ltGray">
                  <a:xfrm>
                    <a:off x="4424"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90" name="Freeform 112"/>
                  <p:cNvSpPr>
                    <a:spLocks/>
                  </p:cNvSpPr>
                  <p:nvPr/>
                </p:nvSpPr>
                <p:spPr bwMode="ltGray">
                  <a:xfrm>
                    <a:off x="4430"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91" name="Freeform 113"/>
                  <p:cNvSpPr>
                    <a:spLocks/>
                  </p:cNvSpPr>
                  <p:nvPr/>
                </p:nvSpPr>
                <p:spPr bwMode="ltGray">
                  <a:xfrm>
                    <a:off x="4438"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27" name="Group 114"/>
                <p:cNvGrpSpPr>
                  <a:grpSpLocks/>
                </p:cNvGrpSpPr>
                <p:nvPr/>
              </p:nvGrpSpPr>
              <p:grpSpPr bwMode="auto">
                <a:xfrm>
                  <a:off x="4452" y="3247"/>
                  <a:ext cx="21" cy="17"/>
                  <a:chOff x="4452" y="3247"/>
                  <a:chExt cx="21" cy="17"/>
                </a:xfrm>
              </p:grpSpPr>
              <p:sp>
                <p:nvSpPr>
                  <p:cNvPr id="384" name="Freeform 115"/>
                  <p:cNvSpPr>
                    <a:spLocks/>
                  </p:cNvSpPr>
                  <p:nvPr/>
                </p:nvSpPr>
                <p:spPr bwMode="ltGray">
                  <a:xfrm>
                    <a:off x="4452"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85" name="Freeform 116"/>
                  <p:cNvSpPr>
                    <a:spLocks/>
                  </p:cNvSpPr>
                  <p:nvPr/>
                </p:nvSpPr>
                <p:spPr bwMode="ltGray">
                  <a:xfrm>
                    <a:off x="4458"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86" name="Freeform 117"/>
                  <p:cNvSpPr>
                    <a:spLocks/>
                  </p:cNvSpPr>
                  <p:nvPr/>
                </p:nvSpPr>
                <p:spPr bwMode="ltGray">
                  <a:xfrm>
                    <a:off x="4466"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87" name="Freeform 118"/>
                  <p:cNvSpPr>
                    <a:spLocks/>
                  </p:cNvSpPr>
                  <p:nvPr/>
                </p:nvSpPr>
                <p:spPr bwMode="ltGray">
                  <a:xfrm>
                    <a:off x="4472"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28" name="Freeform 119"/>
                <p:cNvSpPr>
                  <a:spLocks/>
                </p:cNvSpPr>
                <p:nvPr/>
              </p:nvSpPr>
              <p:spPr bwMode="ltGray">
                <a:xfrm>
                  <a:off x="4480"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29" name="Group 120"/>
                <p:cNvGrpSpPr>
                  <a:grpSpLocks/>
                </p:cNvGrpSpPr>
                <p:nvPr/>
              </p:nvGrpSpPr>
              <p:grpSpPr bwMode="auto">
                <a:xfrm>
                  <a:off x="4488" y="3247"/>
                  <a:ext cx="21" cy="17"/>
                  <a:chOff x="4488" y="3247"/>
                  <a:chExt cx="21" cy="17"/>
                </a:xfrm>
              </p:grpSpPr>
              <p:sp>
                <p:nvSpPr>
                  <p:cNvPr id="380" name="Freeform 121"/>
                  <p:cNvSpPr>
                    <a:spLocks/>
                  </p:cNvSpPr>
                  <p:nvPr/>
                </p:nvSpPr>
                <p:spPr bwMode="ltGray">
                  <a:xfrm>
                    <a:off x="4488"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81" name="Freeform 122"/>
                  <p:cNvSpPr>
                    <a:spLocks/>
                  </p:cNvSpPr>
                  <p:nvPr/>
                </p:nvSpPr>
                <p:spPr bwMode="ltGray">
                  <a:xfrm>
                    <a:off x="4494"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82" name="Freeform 123"/>
                  <p:cNvSpPr>
                    <a:spLocks/>
                  </p:cNvSpPr>
                  <p:nvPr/>
                </p:nvSpPr>
                <p:spPr bwMode="ltGray">
                  <a:xfrm>
                    <a:off x="4502"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83" name="Freeform 124"/>
                  <p:cNvSpPr>
                    <a:spLocks/>
                  </p:cNvSpPr>
                  <p:nvPr/>
                </p:nvSpPr>
                <p:spPr bwMode="ltGray">
                  <a:xfrm>
                    <a:off x="4508"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30" name="Freeform 125"/>
                <p:cNvSpPr>
                  <a:spLocks/>
                </p:cNvSpPr>
                <p:nvPr/>
              </p:nvSpPr>
              <p:spPr bwMode="ltGray">
                <a:xfrm>
                  <a:off x="4550" y="3247"/>
                  <a:ext cx="1" cy="53"/>
                </a:xfrm>
                <a:custGeom>
                  <a:avLst/>
                  <a:gdLst/>
                  <a:ahLst/>
                  <a:cxnLst>
                    <a:cxn ang="0">
                      <a:pos x="0" y="0"/>
                    </a:cxn>
                    <a:cxn ang="0">
                      <a:pos x="0" y="52"/>
                    </a:cxn>
                    <a:cxn ang="0">
                      <a:pos x="0" y="0"/>
                    </a:cxn>
                  </a:cxnLst>
                  <a:rect l="0" t="0" r="r" b="b"/>
                  <a:pathLst>
                    <a:path w="1" h="53">
                      <a:moveTo>
                        <a:pt x="0" y="0"/>
                      </a:moveTo>
                      <a:lnTo>
                        <a:pt x="0" y="52"/>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31" name="Group 126"/>
                <p:cNvGrpSpPr>
                  <a:grpSpLocks/>
                </p:cNvGrpSpPr>
                <p:nvPr/>
              </p:nvGrpSpPr>
              <p:grpSpPr bwMode="auto">
                <a:xfrm>
                  <a:off x="4558" y="3247"/>
                  <a:ext cx="21" cy="17"/>
                  <a:chOff x="4558" y="3247"/>
                  <a:chExt cx="21" cy="17"/>
                </a:xfrm>
              </p:grpSpPr>
              <p:sp>
                <p:nvSpPr>
                  <p:cNvPr id="376" name="Freeform 127"/>
                  <p:cNvSpPr>
                    <a:spLocks/>
                  </p:cNvSpPr>
                  <p:nvPr/>
                </p:nvSpPr>
                <p:spPr bwMode="ltGray">
                  <a:xfrm>
                    <a:off x="4558"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7" name="Freeform 128"/>
                  <p:cNvSpPr>
                    <a:spLocks/>
                  </p:cNvSpPr>
                  <p:nvPr/>
                </p:nvSpPr>
                <p:spPr bwMode="ltGray">
                  <a:xfrm>
                    <a:off x="4564"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8" name="Freeform 129"/>
                  <p:cNvSpPr>
                    <a:spLocks/>
                  </p:cNvSpPr>
                  <p:nvPr/>
                </p:nvSpPr>
                <p:spPr bwMode="ltGray">
                  <a:xfrm>
                    <a:off x="4572"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9" name="Freeform 130"/>
                  <p:cNvSpPr>
                    <a:spLocks/>
                  </p:cNvSpPr>
                  <p:nvPr/>
                </p:nvSpPr>
                <p:spPr bwMode="ltGray">
                  <a:xfrm>
                    <a:off x="4578"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32" name="Group 131"/>
                <p:cNvGrpSpPr>
                  <a:grpSpLocks/>
                </p:cNvGrpSpPr>
                <p:nvPr/>
              </p:nvGrpSpPr>
              <p:grpSpPr bwMode="auto">
                <a:xfrm>
                  <a:off x="4592" y="3247"/>
                  <a:ext cx="23" cy="17"/>
                  <a:chOff x="4592" y="3247"/>
                  <a:chExt cx="23" cy="17"/>
                </a:xfrm>
              </p:grpSpPr>
              <p:sp>
                <p:nvSpPr>
                  <p:cNvPr id="372" name="Freeform 132"/>
                  <p:cNvSpPr>
                    <a:spLocks/>
                  </p:cNvSpPr>
                  <p:nvPr/>
                </p:nvSpPr>
                <p:spPr bwMode="ltGray">
                  <a:xfrm>
                    <a:off x="4592"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3" name="Freeform 133"/>
                  <p:cNvSpPr>
                    <a:spLocks/>
                  </p:cNvSpPr>
                  <p:nvPr/>
                </p:nvSpPr>
                <p:spPr bwMode="ltGray">
                  <a:xfrm>
                    <a:off x="4600"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4" name="Freeform 134"/>
                  <p:cNvSpPr>
                    <a:spLocks/>
                  </p:cNvSpPr>
                  <p:nvPr/>
                </p:nvSpPr>
                <p:spPr bwMode="ltGray">
                  <a:xfrm>
                    <a:off x="4606"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5" name="Freeform 135"/>
                  <p:cNvSpPr>
                    <a:spLocks/>
                  </p:cNvSpPr>
                  <p:nvPr/>
                </p:nvSpPr>
                <p:spPr bwMode="ltGray">
                  <a:xfrm>
                    <a:off x="4614"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33" name="Freeform 136"/>
                <p:cNvSpPr>
                  <a:spLocks/>
                </p:cNvSpPr>
                <p:nvPr/>
              </p:nvSpPr>
              <p:spPr bwMode="ltGray">
                <a:xfrm>
                  <a:off x="4620"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34" name="Group 137"/>
                <p:cNvGrpSpPr>
                  <a:grpSpLocks/>
                </p:cNvGrpSpPr>
                <p:nvPr/>
              </p:nvGrpSpPr>
              <p:grpSpPr bwMode="auto">
                <a:xfrm>
                  <a:off x="4628" y="3247"/>
                  <a:ext cx="21" cy="17"/>
                  <a:chOff x="4628" y="3247"/>
                  <a:chExt cx="21" cy="17"/>
                </a:xfrm>
              </p:grpSpPr>
              <p:sp>
                <p:nvSpPr>
                  <p:cNvPr id="368" name="Freeform 138"/>
                  <p:cNvSpPr>
                    <a:spLocks/>
                  </p:cNvSpPr>
                  <p:nvPr/>
                </p:nvSpPr>
                <p:spPr bwMode="ltGray">
                  <a:xfrm>
                    <a:off x="4628"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69" name="Freeform 139"/>
                  <p:cNvSpPr>
                    <a:spLocks/>
                  </p:cNvSpPr>
                  <p:nvPr/>
                </p:nvSpPr>
                <p:spPr bwMode="ltGray">
                  <a:xfrm>
                    <a:off x="4634"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0" name="Freeform 140"/>
                  <p:cNvSpPr>
                    <a:spLocks/>
                  </p:cNvSpPr>
                  <p:nvPr/>
                </p:nvSpPr>
                <p:spPr bwMode="ltGray">
                  <a:xfrm>
                    <a:off x="4642"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71" name="Freeform 141"/>
                  <p:cNvSpPr>
                    <a:spLocks/>
                  </p:cNvSpPr>
                  <p:nvPr/>
                </p:nvSpPr>
                <p:spPr bwMode="ltGray">
                  <a:xfrm>
                    <a:off x="4648"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35" name="Group 142"/>
                <p:cNvGrpSpPr>
                  <a:grpSpLocks/>
                </p:cNvGrpSpPr>
                <p:nvPr/>
              </p:nvGrpSpPr>
              <p:grpSpPr bwMode="auto">
                <a:xfrm>
                  <a:off x="4664" y="3247"/>
                  <a:ext cx="22" cy="17"/>
                  <a:chOff x="4664" y="3247"/>
                  <a:chExt cx="22" cy="17"/>
                </a:xfrm>
              </p:grpSpPr>
              <p:sp>
                <p:nvSpPr>
                  <p:cNvPr id="364" name="Freeform 143"/>
                  <p:cNvSpPr>
                    <a:spLocks/>
                  </p:cNvSpPr>
                  <p:nvPr/>
                </p:nvSpPr>
                <p:spPr bwMode="ltGray">
                  <a:xfrm>
                    <a:off x="4664"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65" name="Freeform 144"/>
                  <p:cNvSpPr>
                    <a:spLocks/>
                  </p:cNvSpPr>
                  <p:nvPr/>
                </p:nvSpPr>
                <p:spPr bwMode="ltGray">
                  <a:xfrm>
                    <a:off x="4670"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66" name="Freeform 145"/>
                  <p:cNvSpPr>
                    <a:spLocks/>
                  </p:cNvSpPr>
                  <p:nvPr/>
                </p:nvSpPr>
                <p:spPr bwMode="ltGray">
                  <a:xfrm>
                    <a:off x="4678"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67" name="Freeform 146"/>
                  <p:cNvSpPr>
                    <a:spLocks/>
                  </p:cNvSpPr>
                  <p:nvPr/>
                </p:nvSpPr>
                <p:spPr bwMode="ltGray">
                  <a:xfrm>
                    <a:off x="4685"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36" name="Freeform 147"/>
                <p:cNvSpPr>
                  <a:spLocks/>
                </p:cNvSpPr>
                <p:nvPr/>
              </p:nvSpPr>
              <p:spPr bwMode="ltGray">
                <a:xfrm>
                  <a:off x="4691" y="3247"/>
                  <a:ext cx="1" cy="53"/>
                </a:xfrm>
                <a:custGeom>
                  <a:avLst/>
                  <a:gdLst/>
                  <a:ahLst/>
                  <a:cxnLst>
                    <a:cxn ang="0">
                      <a:pos x="0" y="0"/>
                    </a:cxn>
                    <a:cxn ang="0">
                      <a:pos x="0" y="52"/>
                    </a:cxn>
                    <a:cxn ang="0">
                      <a:pos x="0" y="0"/>
                    </a:cxn>
                  </a:cxnLst>
                  <a:rect l="0" t="0" r="r" b="b"/>
                  <a:pathLst>
                    <a:path w="1" h="53">
                      <a:moveTo>
                        <a:pt x="0" y="0"/>
                      </a:moveTo>
                      <a:lnTo>
                        <a:pt x="0" y="52"/>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37" name="Group 148"/>
                <p:cNvGrpSpPr>
                  <a:grpSpLocks/>
                </p:cNvGrpSpPr>
                <p:nvPr/>
              </p:nvGrpSpPr>
              <p:grpSpPr bwMode="auto">
                <a:xfrm>
                  <a:off x="4699" y="3247"/>
                  <a:ext cx="21" cy="17"/>
                  <a:chOff x="4699" y="3247"/>
                  <a:chExt cx="21" cy="17"/>
                </a:xfrm>
              </p:grpSpPr>
              <p:sp>
                <p:nvSpPr>
                  <p:cNvPr id="360" name="Freeform 149"/>
                  <p:cNvSpPr>
                    <a:spLocks/>
                  </p:cNvSpPr>
                  <p:nvPr/>
                </p:nvSpPr>
                <p:spPr bwMode="ltGray">
                  <a:xfrm>
                    <a:off x="4699"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61" name="Freeform 150"/>
                  <p:cNvSpPr>
                    <a:spLocks/>
                  </p:cNvSpPr>
                  <p:nvPr/>
                </p:nvSpPr>
                <p:spPr bwMode="ltGray">
                  <a:xfrm>
                    <a:off x="4705"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62" name="Freeform 151"/>
                  <p:cNvSpPr>
                    <a:spLocks/>
                  </p:cNvSpPr>
                  <p:nvPr/>
                </p:nvSpPr>
                <p:spPr bwMode="ltGray">
                  <a:xfrm>
                    <a:off x="4713"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63" name="Freeform 152"/>
                  <p:cNvSpPr>
                    <a:spLocks/>
                  </p:cNvSpPr>
                  <p:nvPr/>
                </p:nvSpPr>
                <p:spPr bwMode="ltGray">
                  <a:xfrm>
                    <a:off x="4719"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38" name="Group 153"/>
                <p:cNvGrpSpPr>
                  <a:grpSpLocks/>
                </p:cNvGrpSpPr>
                <p:nvPr/>
              </p:nvGrpSpPr>
              <p:grpSpPr bwMode="auto">
                <a:xfrm>
                  <a:off x="4733" y="3247"/>
                  <a:ext cx="23" cy="17"/>
                  <a:chOff x="4733" y="3247"/>
                  <a:chExt cx="23" cy="17"/>
                </a:xfrm>
              </p:grpSpPr>
              <p:sp>
                <p:nvSpPr>
                  <p:cNvPr id="356" name="Freeform 154"/>
                  <p:cNvSpPr>
                    <a:spLocks/>
                  </p:cNvSpPr>
                  <p:nvPr/>
                </p:nvSpPr>
                <p:spPr bwMode="ltGray">
                  <a:xfrm>
                    <a:off x="4733"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7" name="Freeform 155"/>
                  <p:cNvSpPr>
                    <a:spLocks/>
                  </p:cNvSpPr>
                  <p:nvPr/>
                </p:nvSpPr>
                <p:spPr bwMode="ltGray">
                  <a:xfrm>
                    <a:off x="4741"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8" name="Freeform 156"/>
                  <p:cNvSpPr>
                    <a:spLocks/>
                  </p:cNvSpPr>
                  <p:nvPr/>
                </p:nvSpPr>
                <p:spPr bwMode="ltGray">
                  <a:xfrm>
                    <a:off x="4747"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9" name="Freeform 157"/>
                  <p:cNvSpPr>
                    <a:spLocks/>
                  </p:cNvSpPr>
                  <p:nvPr/>
                </p:nvSpPr>
                <p:spPr bwMode="ltGray">
                  <a:xfrm>
                    <a:off x="4755"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39" name="Freeform 158"/>
                <p:cNvSpPr>
                  <a:spLocks/>
                </p:cNvSpPr>
                <p:nvPr/>
              </p:nvSpPr>
              <p:spPr bwMode="ltGray">
                <a:xfrm>
                  <a:off x="4761"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40" name="Group 159"/>
                <p:cNvGrpSpPr>
                  <a:grpSpLocks/>
                </p:cNvGrpSpPr>
                <p:nvPr/>
              </p:nvGrpSpPr>
              <p:grpSpPr bwMode="auto">
                <a:xfrm>
                  <a:off x="4769" y="3247"/>
                  <a:ext cx="21" cy="17"/>
                  <a:chOff x="4769" y="3247"/>
                  <a:chExt cx="21" cy="17"/>
                </a:xfrm>
              </p:grpSpPr>
              <p:sp>
                <p:nvSpPr>
                  <p:cNvPr id="352" name="Freeform 160"/>
                  <p:cNvSpPr>
                    <a:spLocks/>
                  </p:cNvSpPr>
                  <p:nvPr/>
                </p:nvSpPr>
                <p:spPr bwMode="ltGray">
                  <a:xfrm>
                    <a:off x="4769"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3" name="Freeform 161"/>
                  <p:cNvSpPr>
                    <a:spLocks/>
                  </p:cNvSpPr>
                  <p:nvPr/>
                </p:nvSpPr>
                <p:spPr bwMode="ltGray">
                  <a:xfrm>
                    <a:off x="4775"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4" name="Freeform 162"/>
                  <p:cNvSpPr>
                    <a:spLocks/>
                  </p:cNvSpPr>
                  <p:nvPr/>
                </p:nvSpPr>
                <p:spPr bwMode="ltGray">
                  <a:xfrm>
                    <a:off x="4783"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5" name="Freeform 163"/>
                  <p:cNvSpPr>
                    <a:spLocks/>
                  </p:cNvSpPr>
                  <p:nvPr/>
                </p:nvSpPr>
                <p:spPr bwMode="ltGray">
                  <a:xfrm>
                    <a:off x="4789"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41" name="Group 164"/>
                <p:cNvGrpSpPr>
                  <a:grpSpLocks/>
                </p:cNvGrpSpPr>
                <p:nvPr/>
              </p:nvGrpSpPr>
              <p:grpSpPr bwMode="auto">
                <a:xfrm>
                  <a:off x="4803" y="3247"/>
                  <a:ext cx="23" cy="17"/>
                  <a:chOff x="4803" y="3247"/>
                  <a:chExt cx="23" cy="17"/>
                </a:xfrm>
              </p:grpSpPr>
              <p:sp>
                <p:nvSpPr>
                  <p:cNvPr id="348" name="Freeform 165"/>
                  <p:cNvSpPr>
                    <a:spLocks/>
                  </p:cNvSpPr>
                  <p:nvPr/>
                </p:nvSpPr>
                <p:spPr bwMode="ltGray">
                  <a:xfrm>
                    <a:off x="4803"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49" name="Freeform 166"/>
                  <p:cNvSpPr>
                    <a:spLocks/>
                  </p:cNvSpPr>
                  <p:nvPr/>
                </p:nvSpPr>
                <p:spPr bwMode="ltGray">
                  <a:xfrm>
                    <a:off x="4811"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0" name="Freeform 167"/>
                  <p:cNvSpPr>
                    <a:spLocks/>
                  </p:cNvSpPr>
                  <p:nvPr/>
                </p:nvSpPr>
                <p:spPr bwMode="ltGray">
                  <a:xfrm>
                    <a:off x="4817"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51" name="Freeform 168"/>
                  <p:cNvSpPr>
                    <a:spLocks/>
                  </p:cNvSpPr>
                  <p:nvPr/>
                </p:nvSpPr>
                <p:spPr bwMode="ltGray">
                  <a:xfrm>
                    <a:off x="4825"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42" name="Freeform 169"/>
                <p:cNvSpPr>
                  <a:spLocks/>
                </p:cNvSpPr>
                <p:nvPr/>
              </p:nvSpPr>
              <p:spPr bwMode="ltGray">
                <a:xfrm>
                  <a:off x="4831"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43" name="Group 170"/>
                <p:cNvGrpSpPr>
                  <a:grpSpLocks/>
                </p:cNvGrpSpPr>
                <p:nvPr/>
              </p:nvGrpSpPr>
              <p:grpSpPr bwMode="auto">
                <a:xfrm>
                  <a:off x="4839" y="3247"/>
                  <a:ext cx="23" cy="17"/>
                  <a:chOff x="4839" y="3247"/>
                  <a:chExt cx="23" cy="17"/>
                </a:xfrm>
              </p:grpSpPr>
              <p:sp>
                <p:nvSpPr>
                  <p:cNvPr id="344" name="Freeform 171"/>
                  <p:cNvSpPr>
                    <a:spLocks/>
                  </p:cNvSpPr>
                  <p:nvPr/>
                </p:nvSpPr>
                <p:spPr bwMode="ltGray">
                  <a:xfrm>
                    <a:off x="4839"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45" name="Freeform 172"/>
                  <p:cNvSpPr>
                    <a:spLocks/>
                  </p:cNvSpPr>
                  <p:nvPr/>
                </p:nvSpPr>
                <p:spPr bwMode="ltGray">
                  <a:xfrm>
                    <a:off x="4845"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46" name="Freeform 173"/>
                  <p:cNvSpPr>
                    <a:spLocks/>
                  </p:cNvSpPr>
                  <p:nvPr/>
                </p:nvSpPr>
                <p:spPr bwMode="ltGray">
                  <a:xfrm>
                    <a:off x="4853"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47" name="Freeform 174"/>
                  <p:cNvSpPr>
                    <a:spLocks/>
                  </p:cNvSpPr>
                  <p:nvPr/>
                </p:nvSpPr>
                <p:spPr bwMode="ltGray">
                  <a:xfrm>
                    <a:off x="4861"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44" name="Group 175"/>
                <p:cNvGrpSpPr>
                  <a:grpSpLocks/>
                </p:cNvGrpSpPr>
                <p:nvPr/>
              </p:nvGrpSpPr>
              <p:grpSpPr bwMode="auto">
                <a:xfrm>
                  <a:off x="4875" y="3247"/>
                  <a:ext cx="21" cy="17"/>
                  <a:chOff x="4875" y="3247"/>
                  <a:chExt cx="21" cy="17"/>
                </a:xfrm>
              </p:grpSpPr>
              <p:sp>
                <p:nvSpPr>
                  <p:cNvPr id="340" name="Freeform 176"/>
                  <p:cNvSpPr>
                    <a:spLocks/>
                  </p:cNvSpPr>
                  <p:nvPr/>
                </p:nvSpPr>
                <p:spPr bwMode="ltGray">
                  <a:xfrm>
                    <a:off x="4875"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41" name="Freeform 177"/>
                  <p:cNvSpPr>
                    <a:spLocks/>
                  </p:cNvSpPr>
                  <p:nvPr/>
                </p:nvSpPr>
                <p:spPr bwMode="ltGray">
                  <a:xfrm>
                    <a:off x="4881"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42" name="Freeform 178"/>
                  <p:cNvSpPr>
                    <a:spLocks/>
                  </p:cNvSpPr>
                  <p:nvPr/>
                </p:nvSpPr>
                <p:spPr bwMode="ltGray">
                  <a:xfrm>
                    <a:off x="4889"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43" name="Freeform 179"/>
                  <p:cNvSpPr>
                    <a:spLocks/>
                  </p:cNvSpPr>
                  <p:nvPr/>
                </p:nvSpPr>
                <p:spPr bwMode="ltGray">
                  <a:xfrm>
                    <a:off x="4895"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45" name="Freeform 180"/>
                <p:cNvSpPr>
                  <a:spLocks/>
                </p:cNvSpPr>
                <p:nvPr/>
              </p:nvSpPr>
              <p:spPr bwMode="ltGray">
                <a:xfrm>
                  <a:off x="4903"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46" name="Group 181"/>
                <p:cNvGrpSpPr>
                  <a:grpSpLocks/>
                </p:cNvGrpSpPr>
                <p:nvPr/>
              </p:nvGrpSpPr>
              <p:grpSpPr bwMode="auto">
                <a:xfrm>
                  <a:off x="4909" y="3247"/>
                  <a:ext cx="23" cy="17"/>
                  <a:chOff x="4909" y="3247"/>
                  <a:chExt cx="23" cy="17"/>
                </a:xfrm>
              </p:grpSpPr>
              <p:sp>
                <p:nvSpPr>
                  <p:cNvPr id="336" name="Freeform 182"/>
                  <p:cNvSpPr>
                    <a:spLocks/>
                  </p:cNvSpPr>
                  <p:nvPr/>
                </p:nvSpPr>
                <p:spPr bwMode="ltGray">
                  <a:xfrm>
                    <a:off x="4909"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7" name="Freeform 183"/>
                  <p:cNvSpPr>
                    <a:spLocks/>
                  </p:cNvSpPr>
                  <p:nvPr/>
                </p:nvSpPr>
                <p:spPr bwMode="ltGray">
                  <a:xfrm>
                    <a:off x="4917"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8" name="Freeform 184"/>
                  <p:cNvSpPr>
                    <a:spLocks/>
                  </p:cNvSpPr>
                  <p:nvPr/>
                </p:nvSpPr>
                <p:spPr bwMode="ltGray">
                  <a:xfrm>
                    <a:off x="4923"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9" name="Freeform 185"/>
                  <p:cNvSpPr>
                    <a:spLocks/>
                  </p:cNvSpPr>
                  <p:nvPr/>
                </p:nvSpPr>
                <p:spPr bwMode="ltGray">
                  <a:xfrm>
                    <a:off x="4931"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47" name="Group 186"/>
                <p:cNvGrpSpPr>
                  <a:grpSpLocks/>
                </p:cNvGrpSpPr>
                <p:nvPr/>
              </p:nvGrpSpPr>
              <p:grpSpPr bwMode="auto">
                <a:xfrm>
                  <a:off x="4943" y="3247"/>
                  <a:ext cx="23" cy="17"/>
                  <a:chOff x="4943" y="3247"/>
                  <a:chExt cx="23" cy="17"/>
                </a:xfrm>
              </p:grpSpPr>
              <p:sp>
                <p:nvSpPr>
                  <p:cNvPr id="332" name="Freeform 187"/>
                  <p:cNvSpPr>
                    <a:spLocks/>
                  </p:cNvSpPr>
                  <p:nvPr/>
                </p:nvSpPr>
                <p:spPr bwMode="ltGray">
                  <a:xfrm>
                    <a:off x="4943"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3" name="Freeform 188"/>
                  <p:cNvSpPr>
                    <a:spLocks/>
                  </p:cNvSpPr>
                  <p:nvPr/>
                </p:nvSpPr>
                <p:spPr bwMode="ltGray">
                  <a:xfrm>
                    <a:off x="4951"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4" name="Freeform 189"/>
                  <p:cNvSpPr>
                    <a:spLocks/>
                  </p:cNvSpPr>
                  <p:nvPr/>
                </p:nvSpPr>
                <p:spPr bwMode="ltGray">
                  <a:xfrm>
                    <a:off x="4957"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5" name="Freeform 190"/>
                  <p:cNvSpPr>
                    <a:spLocks/>
                  </p:cNvSpPr>
                  <p:nvPr/>
                </p:nvSpPr>
                <p:spPr bwMode="ltGray">
                  <a:xfrm>
                    <a:off x="4965"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48" name="Freeform 191"/>
                <p:cNvSpPr>
                  <a:spLocks/>
                </p:cNvSpPr>
                <p:nvPr/>
              </p:nvSpPr>
              <p:spPr bwMode="ltGray">
                <a:xfrm>
                  <a:off x="4973"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49" name="Group 192"/>
                <p:cNvGrpSpPr>
                  <a:grpSpLocks/>
                </p:cNvGrpSpPr>
                <p:nvPr/>
              </p:nvGrpSpPr>
              <p:grpSpPr bwMode="auto">
                <a:xfrm>
                  <a:off x="4979" y="3247"/>
                  <a:ext cx="23" cy="17"/>
                  <a:chOff x="4979" y="3247"/>
                  <a:chExt cx="23" cy="17"/>
                </a:xfrm>
              </p:grpSpPr>
              <p:sp>
                <p:nvSpPr>
                  <p:cNvPr id="328" name="Freeform 193"/>
                  <p:cNvSpPr>
                    <a:spLocks/>
                  </p:cNvSpPr>
                  <p:nvPr/>
                </p:nvSpPr>
                <p:spPr bwMode="ltGray">
                  <a:xfrm>
                    <a:off x="4979"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29" name="Freeform 194"/>
                  <p:cNvSpPr>
                    <a:spLocks/>
                  </p:cNvSpPr>
                  <p:nvPr/>
                </p:nvSpPr>
                <p:spPr bwMode="ltGray">
                  <a:xfrm>
                    <a:off x="4987"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0" name="Freeform 195"/>
                  <p:cNvSpPr>
                    <a:spLocks/>
                  </p:cNvSpPr>
                  <p:nvPr/>
                </p:nvSpPr>
                <p:spPr bwMode="ltGray">
                  <a:xfrm>
                    <a:off x="4993"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31" name="Freeform 196"/>
                  <p:cNvSpPr>
                    <a:spLocks/>
                  </p:cNvSpPr>
                  <p:nvPr/>
                </p:nvSpPr>
                <p:spPr bwMode="ltGray">
                  <a:xfrm>
                    <a:off x="5001"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50" name="Freeform 197"/>
                <p:cNvSpPr>
                  <a:spLocks/>
                </p:cNvSpPr>
                <p:nvPr/>
              </p:nvSpPr>
              <p:spPr bwMode="ltGray">
                <a:xfrm>
                  <a:off x="5007" y="3247"/>
                  <a:ext cx="1" cy="53"/>
                </a:xfrm>
                <a:custGeom>
                  <a:avLst/>
                  <a:gdLst/>
                  <a:ahLst/>
                  <a:cxnLst>
                    <a:cxn ang="0">
                      <a:pos x="0" y="0"/>
                    </a:cxn>
                    <a:cxn ang="0">
                      <a:pos x="0" y="52"/>
                    </a:cxn>
                    <a:cxn ang="0">
                      <a:pos x="0" y="0"/>
                    </a:cxn>
                  </a:cxnLst>
                  <a:rect l="0" t="0" r="r" b="b"/>
                  <a:pathLst>
                    <a:path w="1" h="53">
                      <a:moveTo>
                        <a:pt x="0" y="0"/>
                      </a:moveTo>
                      <a:lnTo>
                        <a:pt x="0" y="52"/>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51" name="Freeform 198"/>
                <p:cNvSpPr>
                  <a:spLocks/>
                </p:cNvSpPr>
                <p:nvPr/>
              </p:nvSpPr>
              <p:spPr bwMode="ltGray">
                <a:xfrm>
                  <a:off x="5077" y="3249"/>
                  <a:ext cx="1" cy="49"/>
                </a:xfrm>
                <a:custGeom>
                  <a:avLst/>
                  <a:gdLst/>
                  <a:ahLst/>
                  <a:cxnLst>
                    <a:cxn ang="0">
                      <a:pos x="0" y="0"/>
                    </a:cxn>
                    <a:cxn ang="0">
                      <a:pos x="0" y="48"/>
                    </a:cxn>
                    <a:cxn ang="0">
                      <a:pos x="0" y="0"/>
                    </a:cxn>
                  </a:cxnLst>
                  <a:rect l="0" t="0" r="r" b="b"/>
                  <a:pathLst>
                    <a:path w="1" h="49">
                      <a:moveTo>
                        <a:pt x="0" y="0"/>
                      </a:moveTo>
                      <a:lnTo>
                        <a:pt x="0" y="4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52" name="Freeform 199"/>
                <p:cNvSpPr>
                  <a:spLocks/>
                </p:cNvSpPr>
                <p:nvPr/>
              </p:nvSpPr>
              <p:spPr bwMode="ltGray">
                <a:xfrm>
                  <a:off x="5147" y="3249"/>
                  <a:ext cx="1" cy="51"/>
                </a:xfrm>
                <a:custGeom>
                  <a:avLst/>
                  <a:gdLst/>
                  <a:ahLst/>
                  <a:cxnLst>
                    <a:cxn ang="0">
                      <a:pos x="0" y="0"/>
                    </a:cxn>
                    <a:cxn ang="0">
                      <a:pos x="0" y="50"/>
                    </a:cxn>
                    <a:cxn ang="0">
                      <a:pos x="0" y="0"/>
                    </a:cxn>
                  </a:cxnLst>
                  <a:rect l="0" t="0" r="r" b="b"/>
                  <a:pathLst>
                    <a:path w="1" h="51">
                      <a:moveTo>
                        <a:pt x="0" y="0"/>
                      </a:moveTo>
                      <a:lnTo>
                        <a:pt x="0" y="50"/>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53" name="Freeform 200"/>
                <p:cNvSpPr>
                  <a:spLocks/>
                </p:cNvSpPr>
                <p:nvPr/>
              </p:nvSpPr>
              <p:spPr bwMode="ltGray">
                <a:xfrm>
                  <a:off x="5217" y="3247"/>
                  <a:ext cx="1" cy="53"/>
                </a:xfrm>
                <a:custGeom>
                  <a:avLst/>
                  <a:gdLst/>
                  <a:ahLst/>
                  <a:cxnLst>
                    <a:cxn ang="0">
                      <a:pos x="0" y="0"/>
                    </a:cxn>
                    <a:cxn ang="0">
                      <a:pos x="0" y="52"/>
                    </a:cxn>
                    <a:cxn ang="0">
                      <a:pos x="0" y="0"/>
                    </a:cxn>
                  </a:cxnLst>
                  <a:rect l="0" t="0" r="r" b="b"/>
                  <a:pathLst>
                    <a:path w="1" h="53">
                      <a:moveTo>
                        <a:pt x="0" y="0"/>
                      </a:moveTo>
                      <a:lnTo>
                        <a:pt x="0" y="52"/>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54" name="Freeform 201"/>
                <p:cNvSpPr>
                  <a:spLocks/>
                </p:cNvSpPr>
                <p:nvPr/>
              </p:nvSpPr>
              <p:spPr bwMode="ltGray">
                <a:xfrm>
                  <a:off x="5287" y="3249"/>
                  <a:ext cx="1" cy="51"/>
                </a:xfrm>
                <a:custGeom>
                  <a:avLst/>
                  <a:gdLst/>
                  <a:ahLst/>
                  <a:cxnLst>
                    <a:cxn ang="0">
                      <a:pos x="0" y="0"/>
                    </a:cxn>
                    <a:cxn ang="0">
                      <a:pos x="0" y="50"/>
                    </a:cxn>
                    <a:cxn ang="0">
                      <a:pos x="0" y="0"/>
                    </a:cxn>
                  </a:cxnLst>
                  <a:rect l="0" t="0" r="r" b="b"/>
                  <a:pathLst>
                    <a:path w="1" h="51">
                      <a:moveTo>
                        <a:pt x="0" y="0"/>
                      </a:moveTo>
                      <a:lnTo>
                        <a:pt x="0" y="50"/>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55" name="Freeform 202"/>
                <p:cNvSpPr>
                  <a:spLocks/>
                </p:cNvSpPr>
                <p:nvPr/>
              </p:nvSpPr>
              <p:spPr bwMode="ltGray">
                <a:xfrm>
                  <a:off x="5357" y="3249"/>
                  <a:ext cx="1" cy="49"/>
                </a:xfrm>
                <a:custGeom>
                  <a:avLst/>
                  <a:gdLst/>
                  <a:ahLst/>
                  <a:cxnLst>
                    <a:cxn ang="0">
                      <a:pos x="0" y="0"/>
                    </a:cxn>
                    <a:cxn ang="0">
                      <a:pos x="0" y="48"/>
                    </a:cxn>
                    <a:cxn ang="0">
                      <a:pos x="0" y="0"/>
                    </a:cxn>
                  </a:cxnLst>
                  <a:rect l="0" t="0" r="r" b="b"/>
                  <a:pathLst>
                    <a:path w="1" h="49">
                      <a:moveTo>
                        <a:pt x="0" y="0"/>
                      </a:moveTo>
                      <a:lnTo>
                        <a:pt x="0" y="48"/>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56" name="Group 203"/>
                <p:cNvGrpSpPr>
                  <a:grpSpLocks/>
                </p:cNvGrpSpPr>
                <p:nvPr/>
              </p:nvGrpSpPr>
              <p:grpSpPr bwMode="auto">
                <a:xfrm>
                  <a:off x="5013" y="3247"/>
                  <a:ext cx="23" cy="17"/>
                  <a:chOff x="5013" y="3247"/>
                  <a:chExt cx="23" cy="17"/>
                </a:xfrm>
              </p:grpSpPr>
              <p:sp>
                <p:nvSpPr>
                  <p:cNvPr id="324" name="Freeform 204"/>
                  <p:cNvSpPr>
                    <a:spLocks/>
                  </p:cNvSpPr>
                  <p:nvPr/>
                </p:nvSpPr>
                <p:spPr bwMode="ltGray">
                  <a:xfrm>
                    <a:off x="5013"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25" name="Freeform 205"/>
                  <p:cNvSpPr>
                    <a:spLocks/>
                  </p:cNvSpPr>
                  <p:nvPr/>
                </p:nvSpPr>
                <p:spPr bwMode="ltGray">
                  <a:xfrm>
                    <a:off x="5021"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26" name="Freeform 206"/>
                  <p:cNvSpPr>
                    <a:spLocks/>
                  </p:cNvSpPr>
                  <p:nvPr/>
                </p:nvSpPr>
                <p:spPr bwMode="ltGray">
                  <a:xfrm>
                    <a:off x="5027"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27" name="Freeform 207"/>
                  <p:cNvSpPr>
                    <a:spLocks/>
                  </p:cNvSpPr>
                  <p:nvPr/>
                </p:nvSpPr>
                <p:spPr bwMode="ltGray">
                  <a:xfrm>
                    <a:off x="5035"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57" name="Freeform 208"/>
                <p:cNvSpPr>
                  <a:spLocks/>
                </p:cNvSpPr>
                <p:nvPr/>
              </p:nvSpPr>
              <p:spPr bwMode="ltGray">
                <a:xfrm>
                  <a:off x="5041"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58" name="Group 209"/>
                <p:cNvGrpSpPr>
                  <a:grpSpLocks/>
                </p:cNvGrpSpPr>
                <p:nvPr/>
              </p:nvGrpSpPr>
              <p:grpSpPr bwMode="auto">
                <a:xfrm>
                  <a:off x="5049" y="3247"/>
                  <a:ext cx="23" cy="17"/>
                  <a:chOff x="5049" y="3247"/>
                  <a:chExt cx="23" cy="17"/>
                </a:xfrm>
              </p:grpSpPr>
              <p:sp>
                <p:nvSpPr>
                  <p:cNvPr id="320" name="Freeform 210"/>
                  <p:cNvSpPr>
                    <a:spLocks/>
                  </p:cNvSpPr>
                  <p:nvPr/>
                </p:nvSpPr>
                <p:spPr bwMode="ltGray">
                  <a:xfrm>
                    <a:off x="5049"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21" name="Freeform 211"/>
                  <p:cNvSpPr>
                    <a:spLocks/>
                  </p:cNvSpPr>
                  <p:nvPr/>
                </p:nvSpPr>
                <p:spPr bwMode="ltGray">
                  <a:xfrm>
                    <a:off x="5057"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22" name="Freeform 212"/>
                  <p:cNvSpPr>
                    <a:spLocks/>
                  </p:cNvSpPr>
                  <p:nvPr/>
                </p:nvSpPr>
                <p:spPr bwMode="ltGray">
                  <a:xfrm>
                    <a:off x="5063"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23" name="Freeform 213"/>
                  <p:cNvSpPr>
                    <a:spLocks/>
                  </p:cNvSpPr>
                  <p:nvPr/>
                </p:nvSpPr>
                <p:spPr bwMode="ltGray">
                  <a:xfrm>
                    <a:off x="5071"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59" name="Group 214"/>
                <p:cNvGrpSpPr>
                  <a:grpSpLocks/>
                </p:cNvGrpSpPr>
                <p:nvPr/>
              </p:nvGrpSpPr>
              <p:grpSpPr bwMode="auto">
                <a:xfrm>
                  <a:off x="5085" y="3247"/>
                  <a:ext cx="21" cy="17"/>
                  <a:chOff x="5085" y="3247"/>
                  <a:chExt cx="21" cy="17"/>
                </a:xfrm>
              </p:grpSpPr>
              <p:sp>
                <p:nvSpPr>
                  <p:cNvPr id="316" name="Freeform 215"/>
                  <p:cNvSpPr>
                    <a:spLocks/>
                  </p:cNvSpPr>
                  <p:nvPr/>
                </p:nvSpPr>
                <p:spPr bwMode="ltGray">
                  <a:xfrm>
                    <a:off x="5085"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7" name="Freeform 216"/>
                  <p:cNvSpPr>
                    <a:spLocks/>
                  </p:cNvSpPr>
                  <p:nvPr/>
                </p:nvSpPr>
                <p:spPr bwMode="ltGray">
                  <a:xfrm>
                    <a:off x="5091"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8" name="Freeform 217"/>
                  <p:cNvSpPr>
                    <a:spLocks/>
                  </p:cNvSpPr>
                  <p:nvPr/>
                </p:nvSpPr>
                <p:spPr bwMode="ltGray">
                  <a:xfrm>
                    <a:off x="5099"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9" name="Freeform 218"/>
                  <p:cNvSpPr>
                    <a:spLocks/>
                  </p:cNvSpPr>
                  <p:nvPr/>
                </p:nvSpPr>
                <p:spPr bwMode="ltGray">
                  <a:xfrm>
                    <a:off x="5105" y="3247"/>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60" name="Freeform 219"/>
                <p:cNvSpPr>
                  <a:spLocks/>
                </p:cNvSpPr>
                <p:nvPr/>
              </p:nvSpPr>
              <p:spPr bwMode="ltGray">
                <a:xfrm>
                  <a:off x="5113" y="3247"/>
                  <a:ext cx="1" cy="53"/>
                </a:xfrm>
                <a:custGeom>
                  <a:avLst/>
                  <a:gdLst/>
                  <a:ahLst/>
                  <a:cxnLst>
                    <a:cxn ang="0">
                      <a:pos x="0" y="52"/>
                    </a:cxn>
                    <a:cxn ang="0">
                      <a:pos x="0" y="0"/>
                    </a:cxn>
                    <a:cxn ang="0">
                      <a:pos x="0" y="52"/>
                    </a:cxn>
                  </a:cxnLst>
                  <a:rect l="0" t="0" r="r" b="b"/>
                  <a:pathLst>
                    <a:path w="1" h="53">
                      <a:moveTo>
                        <a:pt x="0" y="52"/>
                      </a:moveTo>
                      <a:lnTo>
                        <a:pt x="0" y="0"/>
                      </a:lnTo>
                      <a:lnTo>
                        <a:pt x="0" y="52"/>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61" name="Group 220"/>
                <p:cNvGrpSpPr>
                  <a:grpSpLocks/>
                </p:cNvGrpSpPr>
                <p:nvPr/>
              </p:nvGrpSpPr>
              <p:grpSpPr bwMode="auto">
                <a:xfrm>
                  <a:off x="5119" y="3247"/>
                  <a:ext cx="21" cy="17"/>
                  <a:chOff x="5119" y="3247"/>
                  <a:chExt cx="21" cy="17"/>
                </a:xfrm>
              </p:grpSpPr>
              <p:sp>
                <p:nvSpPr>
                  <p:cNvPr id="312" name="Freeform 221"/>
                  <p:cNvSpPr>
                    <a:spLocks/>
                  </p:cNvSpPr>
                  <p:nvPr/>
                </p:nvSpPr>
                <p:spPr bwMode="ltGray">
                  <a:xfrm>
                    <a:off x="5119"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3" name="Freeform 222"/>
                  <p:cNvSpPr>
                    <a:spLocks/>
                  </p:cNvSpPr>
                  <p:nvPr/>
                </p:nvSpPr>
                <p:spPr bwMode="ltGray">
                  <a:xfrm>
                    <a:off x="5125"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4" name="Freeform 223"/>
                  <p:cNvSpPr>
                    <a:spLocks/>
                  </p:cNvSpPr>
                  <p:nvPr/>
                </p:nvSpPr>
                <p:spPr bwMode="ltGray">
                  <a:xfrm>
                    <a:off x="5133"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5" name="Freeform 224"/>
                  <p:cNvSpPr>
                    <a:spLocks/>
                  </p:cNvSpPr>
                  <p:nvPr/>
                </p:nvSpPr>
                <p:spPr bwMode="ltGray">
                  <a:xfrm>
                    <a:off x="5139" y="3247"/>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62" name="Group 225"/>
                <p:cNvGrpSpPr>
                  <a:grpSpLocks/>
                </p:cNvGrpSpPr>
                <p:nvPr/>
              </p:nvGrpSpPr>
              <p:grpSpPr bwMode="auto">
                <a:xfrm>
                  <a:off x="5153" y="3247"/>
                  <a:ext cx="21" cy="17"/>
                  <a:chOff x="5153" y="3247"/>
                  <a:chExt cx="21" cy="17"/>
                </a:xfrm>
              </p:grpSpPr>
              <p:sp>
                <p:nvSpPr>
                  <p:cNvPr id="308" name="Freeform 226"/>
                  <p:cNvSpPr>
                    <a:spLocks/>
                  </p:cNvSpPr>
                  <p:nvPr/>
                </p:nvSpPr>
                <p:spPr bwMode="ltGray">
                  <a:xfrm>
                    <a:off x="5153"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09" name="Freeform 227"/>
                  <p:cNvSpPr>
                    <a:spLocks/>
                  </p:cNvSpPr>
                  <p:nvPr/>
                </p:nvSpPr>
                <p:spPr bwMode="ltGray">
                  <a:xfrm>
                    <a:off x="5159"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0" name="Freeform 228"/>
                  <p:cNvSpPr>
                    <a:spLocks/>
                  </p:cNvSpPr>
                  <p:nvPr/>
                </p:nvSpPr>
                <p:spPr bwMode="ltGray">
                  <a:xfrm>
                    <a:off x="5167"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11" name="Freeform 229"/>
                  <p:cNvSpPr>
                    <a:spLocks/>
                  </p:cNvSpPr>
                  <p:nvPr/>
                </p:nvSpPr>
                <p:spPr bwMode="ltGray">
                  <a:xfrm>
                    <a:off x="5173"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63" name="Freeform 230"/>
                <p:cNvSpPr>
                  <a:spLocks/>
                </p:cNvSpPr>
                <p:nvPr/>
              </p:nvSpPr>
              <p:spPr bwMode="ltGray">
                <a:xfrm>
                  <a:off x="5181" y="3247"/>
                  <a:ext cx="1" cy="53"/>
                </a:xfrm>
                <a:custGeom>
                  <a:avLst/>
                  <a:gdLst/>
                  <a:ahLst/>
                  <a:cxnLst>
                    <a:cxn ang="0">
                      <a:pos x="0" y="52"/>
                    </a:cxn>
                    <a:cxn ang="0">
                      <a:pos x="0" y="0"/>
                    </a:cxn>
                  </a:cxnLst>
                  <a:rect l="0" t="0" r="r" b="b"/>
                  <a:pathLst>
                    <a:path w="1" h="53">
                      <a:moveTo>
                        <a:pt x="0" y="52"/>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64" name="Group 231"/>
                <p:cNvGrpSpPr>
                  <a:grpSpLocks/>
                </p:cNvGrpSpPr>
                <p:nvPr/>
              </p:nvGrpSpPr>
              <p:grpSpPr bwMode="auto">
                <a:xfrm>
                  <a:off x="5189" y="3247"/>
                  <a:ext cx="21" cy="17"/>
                  <a:chOff x="5189" y="3247"/>
                  <a:chExt cx="21" cy="17"/>
                </a:xfrm>
              </p:grpSpPr>
              <p:sp>
                <p:nvSpPr>
                  <p:cNvPr id="304" name="Freeform 232"/>
                  <p:cNvSpPr>
                    <a:spLocks/>
                  </p:cNvSpPr>
                  <p:nvPr/>
                </p:nvSpPr>
                <p:spPr bwMode="ltGray">
                  <a:xfrm>
                    <a:off x="5189"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05" name="Freeform 233"/>
                  <p:cNvSpPr>
                    <a:spLocks/>
                  </p:cNvSpPr>
                  <p:nvPr/>
                </p:nvSpPr>
                <p:spPr bwMode="ltGray">
                  <a:xfrm>
                    <a:off x="5195"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06" name="Freeform 234"/>
                  <p:cNvSpPr>
                    <a:spLocks/>
                  </p:cNvSpPr>
                  <p:nvPr/>
                </p:nvSpPr>
                <p:spPr bwMode="ltGray">
                  <a:xfrm>
                    <a:off x="5203"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07" name="Freeform 235"/>
                  <p:cNvSpPr>
                    <a:spLocks/>
                  </p:cNvSpPr>
                  <p:nvPr/>
                </p:nvSpPr>
                <p:spPr bwMode="ltGray">
                  <a:xfrm>
                    <a:off x="5209"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65" name="Group 236"/>
                <p:cNvGrpSpPr>
                  <a:grpSpLocks/>
                </p:cNvGrpSpPr>
                <p:nvPr/>
              </p:nvGrpSpPr>
              <p:grpSpPr bwMode="auto">
                <a:xfrm>
                  <a:off x="5223" y="3247"/>
                  <a:ext cx="23" cy="17"/>
                  <a:chOff x="5223" y="3247"/>
                  <a:chExt cx="23" cy="17"/>
                </a:xfrm>
              </p:grpSpPr>
              <p:sp>
                <p:nvSpPr>
                  <p:cNvPr id="300" name="Freeform 237"/>
                  <p:cNvSpPr>
                    <a:spLocks/>
                  </p:cNvSpPr>
                  <p:nvPr/>
                </p:nvSpPr>
                <p:spPr bwMode="ltGray">
                  <a:xfrm>
                    <a:off x="5223"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01" name="Freeform 238"/>
                  <p:cNvSpPr>
                    <a:spLocks/>
                  </p:cNvSpPr>
                  <p:nvPr/>
                </p:nvSpPr>
                <p:spPr bwMode="ltGray">
                  <a:xfrm>
                    <a:off x="5231"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02" name="Freeform 239"/>
                  <p:cNvSpPr>
                    <a:spLocks/>
                  </p:cNvSpPr>
                  <p:nvPr/>
                </p:nvSpPr>
                <p:spPr bwMode="ltGray">
                  <a:xfrm>
                    <a:off x="5237"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303" name="Freeform 240"/>
                  <p:cNvSpPr>
                    <a:spLocks/>
                  </p:cNvSpPr>
                  <p:nvPr/>
                </p:nvSpPr>
                <p:spPr bwMode="ltGray">
                  <a:xfrm>
                    <a:off x="5245"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66" name="Freeform 241"/>
                <p:cNvSpPr>
                  <a:spLocks/>
                </p:cNvSpPr>
                <p:nvPr/>
              </p:nvSpPr>
              <p:spPr bwMode="ltGray">
                <a:xfrm>
                  <a:off x="5251" y="3247"/>
                  <a:ext cx="1" cy="53"/>
                </a:xfrm>
                <a:custGeom>
                  <a:avLst/>
                  <a:gdLst/>
                  <a:ahLst/>
                  <a:cxnLst>
                    <a:cxn ang="0">
                      <a:pos x="0" y="52"/>
                    </a:cxn>
                    <a:cxn ang="0">
                      <a:pos x="0" y="0"/>
                    </a:cxn>
                  </a:cxnLst>
                  <a:rect l="0" t="0" r="r" b="b"/>
                  <a:pathLst>
                    <a:path w="1" h="53">
                      <a:moveTo>
                        <a:pt x="0" y="52"/>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67" name="Group 242"/>
                <p:cNvGrpSpPr>
                  <a:grpSpLocks/>
                </p:cNvGrpSpPr>
                <p:nvPr/>
              </p:nvGrpSpPr>
              <p:grpSpPr bwMode="auto">
                <a:xfrm>
                  <a:off x="5259" y="3247"/>
                  <a:ext cx="21" cy="17"/>
                  <a:chOff x="5259" y="3247"/>
                  <a:chExt cx="21" cy="17"/>
                </a:xfrm>
              </p:grpSpPr>
              <p:sp>
                <p:nvSpPr>
                  <p:cNvPr id="296" name="Freeform 243"/>
                  <p:cNvSpPr>
                    <a:spLocks/>
                  </p:cNvSpPr>
                  <p:nvPr/>
                </p:nvSpPr>
                <p:spPr bwMode="ltGray">
                  <a:xfrm>
                    <a:off x="5259"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97" name="Freeform 244"/>
                  <p:cNvSpPr>
                    <a:spLocks/>
                  </p:cNvSpPr>
                  <p:nvPr/>
                </p:nvSpPr>
                <p:spPr bwMode="ltGray">
                  <a:xfrm>
                    <a:off x="5265"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98" name="Freeform 245"/>
                  <p:cNvSpPr>
                    <a:spLocks/>
                  </p:cNvSpPr>
                  <p:nvPr/>
                </p:nvSpPr>
                <p:spPr bwMode="ltGray">
                  <a:xfrm>
                    <a:off x="5273"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99" name="Freeform 246"/>
                  <p:cNvSpPr>
                    <a:spLocks/>
                  </p:cNvSpPr>
                  <p:nvPr/>
                </p:nvSpPr>
                <p:spPr bwMode="ltGray">
                  <a:xfrm>
                    <a:off x="5279"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68" name="Freeform 247"/>
                <p:cNvSpPr>
                  <a:spLocks/>
                </p:cNvSpPr>
                <p:nvPr/>
              </p:nvSpPr>
              <p:spPr bwMode="ltGray">
                <a:xfrm>
                  <a:off x="5323" y="3247"/>
                  <a:ext cx="1" cy="53"/>
                </a:xfrm>
                <a:custGeom>
                  <a:avLst/>
                  <a:gdLst/>
                  <a:ahLst/>
                  <a:cxnLst>
                    <a:cxn ang="0">
                      <a:pos x="0" y="52"/>
                    </a:cxn>
                    <a:cxn ang="0">
                      <a:pos x="0" y="0"/>
                    </a:cxn>
                  </a:cxnLst>
                  <a:rect l="0" t="0" r="r" b="b"/>
                  <a:pathLst>
                    <a:path w="1" h="53">
                      <a:moveTo>
                        <a:pt x="0" y="52"/>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69" name="Group 248"/>
                <p:cNvGrpSpPr>
                  <a:grpSpLocks/>
                </p:cNvGrpSpPr>
                <p:nvPr/>
              </p:nvGrpSpPr>
              <p:grpSpPr bwMode="auto">
                <a:xfrm>
                  <a:off x="5293" y="3247"/>
                  <a:ext cx="23" cy="17"/>
                  <a:chOff x="5293" y="3247"/>
                  <a:chExt cx="23" cy="17"/>
                </a:xfrm>
              </p:grpSpPr>
              <p:sp>
                <p:nvSpPr>
                  <p:cNvPr id="292" name="Freeform 249"/>
                  <p:cNvSpPr>
                    <a:spLocks/>
                  </p:cNvSpPr>
                  <p:nvPr/>
                </p:nvSpPr>
                <p:spPr bwMode="ltGray">
                  <a:xfrm>
                    <a:off x="5293"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93" name="Freeform 250"/>
                  <p:cNvSpPr>
                    <a:spLocks/>
                  </p:cNvSpPr>
                  <p:nvPr/>
                </p:nvSpPr>
                <p:spPr bwMode="ltGray">
                  <a:xfrm>
                    <a:off x="5301"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94" name="Freeform 251"/>
                  <p:cNvSpPr>
                    <a:spLocks/>
                  </p:cNvSpPr>
                  <p:nvPr/>
                </p:nvSpPr>
                <p:spPr bwMode="ltGray">
                  <a:xfrm>
                    <a:off x="5309"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95" name="Freeform 252"/>
                  <p:cNvSpPr>
                    <a:spLocks/>
                  </p:cNvSpPr>
                  <p:nvPr/>
                </p:nvSpPr>
                <p:spPr bwMode="ltGray">
                  <a:xfrm>
                    <a:off x="5315"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70" name="Group 253"/>
                <p:cNvGrpSpPr>
                  <a:grpSpLocks/>
                </p:cNvGrpSpPr>
                <p:nvPr/>
              </p:nvGrpSpPr>
              <p:grpSpPr bwMode="auto">
                <a:xfrm>
                  <a:off x="5329" y="3247"/>
                  <a:ext cx="21" cy="17"/>
                  <a:chOff x="5329" y="3247"/>
                  <a:chExt cx="21" cy="17"/>
                </a:xfrm>
              </p:grpSpPr>
              <p:sp>
                <p:nvSpPr>
                  <p:cNvPr id="288" name="Freeform 254"/>
                  <p:cNvSpPr>
                    <a:spLocks/>
                  </p:cNvSpPr>
                  <p:nvPr/>
                </p:nvSpPr>
                <p:spPr bwMode="ltGray">
                  <a:xfrm>
                    <a:off x="5329"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89" name="Freeform 255"/>
                  <p:cNvSpPr>
                    <a:spLocks/>
                  </p:cNvSpPr>
                  <p:nvPr/>
                </p:nvSpPr>
                <p:spPr bwMode="ltGray">
                  <a:xfrm>
                    <a:off x="5335"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90" name="Freeform 256"/>
                  <p:cNvSpPr>
                    <a:spLocks/>
                  </p:cNvSpPr>
                  <p:nvPr/>
                </p:nvSpPr>
                <p:spPr bwMode="ltGray">
                  <a:xfrm>
                    <a:off x="5343"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91" name="Freeform 257"/>
                  <p:cNvSpPr>
                    <a:spLocks/>
                  </p:cNvSpPr>
                  <p:nvPr/>
                </p:nvSpPr>
                <p:spPr bwMode="ltGray">
                  <a:xfrm>
                    <a:off x="5349"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71" name="Group 258"/>
                <p:cNvGrpSpPr>
                  <a:grpSpLocks/>
                </p:cNvGrpSpPr>
                <p:nvPr/>
              </p:nvGrpSpPr>
              <p:grpSpPr bwMode="auto">
                <a:xfrm>
                  <a:off x="5363" y="3247"/>
                  <a:ext cx="23" cy="17"/>
                  <a:chOff x="5363" y="3247"/>
                  <a:chExt cx="23" cy="17"/>
                </a:xfrm>
              </p:grpSpPr>
              <p:sp>
                <p:nvSpPr>
                  <p:cNvPr id="284" name="Freeform 259"/>
                  <p:cNvSpPr>
                    <a:spLocks/>
                  </p:cNvSpPr>
                  <p:nvPr/>
                </p:nvSpPr>
                <p:spPr bwMode="ltGray">
                  <a:xfrm>
                    <a:off x="5363"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85" name="Freeform 260"/>
                  <p:cNvSpPr>
                    <a:spLocks/>
                  </p:cNvSpPr>
                  <p:nvPr/>
                </p:nvSpPr>
                <p:spPr bwMode="ltGray">
                  <a:xfrm>
                    <a:off x="5371"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86" name="Freeform 261"/>
                  <p:cNvSpPr>
                    <a:spLocks/>
                  </p:cNvSpPr>
                  <p:nvPr/>
                </p:nvSpPr>
                <p:spPr bwMode="ltGray">
                  <a:xfrm>
                    <a:off x="5379"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87" name="Freeform 262"/>
                  <p:cNvSpPr>
                    <a:spLocks/>
                  </p:cNvSpPr>
                  <p:nvPr/>
                </p:nvSpPr>
                <p:spPr bwMode="ltGray">
                  <a:xfrm>
                    <a:off x="5385"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sp>
              <p:nvSpPr>
                <p:cNvPr id="272" name="Freeform 263"/>
                <p:cNvSpPr>
                  <a:spLocks/>
                </p:cNvSpPr>
                <p:nvPr/>
              </p:nvSpPr>
              <p:spPr bwMode="ltGray">
                <a:xfrm>
                  <a:off x="5393" y="3247"/>
                  <a:ext cx="1" cy="53"/>
                </a:xfrm>
                <a:custGeom>
                  <a:avLst/>
                  <a:gdLst/>
                  <a:ahLst/>
                  <a:cxnLst>
                    <a:cxn ang="0">
                      <a:pos x="0" y="52"/>
                    </a:cxn>
                    <a:cxn ang="0">
                      <a:pos x="0" y="0"/>
                    </a:cxn>
                  </a:cxnLst>
                  <a:rect l="0" t="0" r="r" b="b"/>
                  <a:pathLst>
                    <a:path w="1" h="53">
                      <a:moveTo>
                        <a:pt x="0" y="52"/>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73" name="Freeform 264"/>
                <p:cNvSpPr>
                  <a:spLocks/>
                </p:cNvSpPr>
                <p:nvPr/>
              </p:nvSpPr>
              <p:spPr bwMode="ltGray">
                <a:xfrm>
                  <a:off x="5428" y="3249"/>
                  <a:ext cx="1" cy="51"/>
                </a:xfrm>
                <a:custGeom>
                  <a:avLst/>
                  <a:gdLst/>
                  <a:ahLst/>
                  <a:cxnLst>
                    <a:cxn ang="0">
                      <a:pos x="0" y="0"/>
                    </a:cxn>
                    <a:cxn ang="0">
                      <a:pos x="0" y="50"/>
                    </a:cxn>
                  </a:cxnLst>
                  <a:rect l="0" t="0" r="r" b="b"/>
                  <a:pathLst>
                    <a:path w="1" h="51">
                      <a:moveTo>
                        <a:pt x="0" y="0"/>
                      </a:moveTo>
                      <a:lnTo>
                        <a:pt x="0" y="5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nvGrpSpPr>
                <p:cNvPr id="274" name="Group 265"/>
                <p:cNvGrpSpPr>
                  <a:grpSpLocks/>
                </p:cNvGrpSpPr>
                <p:nvPr/>
              </p:nvGrpSpPr>
              <p:grpSpPr bwMode="auto">
                <a:xfrm>
                  <a:off x="5399" y="3247"/>
                  <a:ext cx="24" cy="17"/>
                  <a:chOff x="5399" y="3247"/>
                  <a:chExt cx="24" cy="17"/>
                </a:xfrm>
              </p:grpSpPr>
              <p:sp>
                <p:nvSpPr>
                  <p:cNvPr id="280" name="Freeform 266"/>
                  <p:cNvSpPr>
                    <a:spLocks/>
                  </p:cNvSpPr>
                  <p:nvPr/>
                </p:nvSpPr>
                <p:spPr bwMode="ltGray">
                  <a:xfrm>
                    <a:off x="5399"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81" name="Freeform 267"/>
                  <p:cNvSpPr>
                    <a:spLocks/>
                  </p:cNvSpPr>
                  <p:nvPr/>
                </p:nvSpPr>
                <p:spPr bwMode="ltGray">
                  <a:xfrm>
                    <a:off x="5408"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82" name="Freeform 268"/>
                  <p:cNvSpPr>
                    <a:spLocks/>
                  </p:cNvSpPr>
                  <p:nvPr/>
                </p:nvSpPr>
                <p:spPr bwMode="ltGray">
                  <a:xfrm>
                    <a:off x="5414"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83" name="Freeform 269"/>
                  <p:cNvSpPr>
                    <a:spLocks/>
                  </p:cNvSpPr>
                  <p:nvPr/>
                </p:nvSpPr>
                <p:spPr bwMode="ltGray">
                  <a:xfrm>
                    <a:off x="5422"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nvGrpSpPr>
                <p:cNvPr id="275" name="Group 270"/>
                <p:cNvGrpSpPr>
                  <a:grpSpLocks/>
                </p:cNvGrpSpPr>
                <p:nvPr/>
              </p:nvGrpSpPr>
              <p:grpSpPr bwMode="auto">
                <a:xfrm>
                  <a:off x="4522" y="3247"/>
                  <a:ext cx="23" cy="17"/>
                  <a:chOff x="4522" y="3247"/>
                  <a:chExt cx="23" cy="17"/>
                </a:xfrm>
              </p:grpSpPr>
              <p:sp>
                <p:nvSpPr>
                  <p:cNvPr id="276" name="Freeform 271"/>
                  <p:cNvSpPr>
                    <a:spLocks/>
                  </p:cNvSpPr>
                  <p:nvPr/>
                </p:nvSpPr>
                <p:spPr bwMode="ltGray">
                  <a:xfrm>
                    <a:off x="4522"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77" name="Freeform 272"/>
                  <p:cNvSpPr>
                    <a:spLocks/>
                  </p:cNvSpPr>
                  <p:nvPr/>
                </p:nvSpPr>
                <p:spPr bwMode="ltGray">
                  <a:xfrm>
                    <a:off x="4530" y="3247"/>
                    <a:ext cx="1" cy="17"/>
                  </a:xfrm>
                  <a:custGeom>
                    <a:avLst/>
                    <a:gdLst/>
                    <a:ahLst/>
                    <a:cxnLst>
                      <a:cxn ang="0">
                        <a:pos x="0" y="16"/>
                      </a:cxn>
                      <a:cxn ang="0">
                        <a:pos x="0" y="0"/>
                      </a:cxn>
                    </a:cxnLst>
                    <a:rect l="0" t="0" r="r" b="b"/>
                    <a:pathLst>
                      <a:path w="1" h="17">
                        <a:moveTo>
                          <a:pt x="0" y="16"/>
                        </a:moveTo>
                        <a:lnTo>
                          <a:pt x="0" y="0"/>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78" name="Freeform 273"/>
                  <p:cNvSpPr>
                    <a:spLocks/>
                  </p:cNvSpPr>
                  <p:nvPr/>
                </p:nvSpPr>
                <p:spPr bwMode="ltGray">
                  <a:xfrm>
                    <a:off x="4536"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sp>
                <p:nvSpPr>
                  <p:cNvPr id="279" name="Freeform 274"/>
                  <p:cNvSpPr>
                    <a:spLocks/>
                  </p:cNvSpPr>
                  <p:nvPr/>
                </p:nvSpPr>
                <p:spPr bwMode="ltGray">
                  <a:xfrm>
                    <a:off x="4544" y="3247"/>
                    <a:ext cx="1" cy="17"/>
                  </a:xfrm>
                  <a:custGeom>
                    <a:avLst/>
                    <a:gdLst/>
                    <a:ahLst/>
                    <a:cxnLst>
                      <a:cxn ang="0">
                        <a:pos x="0" y="0"/>
                      </a:cxn>
                      <a:cxn ang="0">
                        <a:pos x="0" y="16"/>
                      </a:cxn>
                    </a:cxnLst>
                    <a:rect l="0" t="0" r="r" b="b"/>
                    <a:pathLst>
                      <a:path w="1" h="17">
                        <a:moveTo>
                          <a:pt x="0" y="0"/>
                        </a:moveTo>
                        <a:lnTo>
                          <a:pt x="0" y="16"/>
                        </a:lnTo>
                      </a:path>
                    </a:pathLst>
                  </a:custGeom>
                  <a:noFill/>
                  <a:ln w="12700" cap="rnd" cmpd="sng">
                    <a:solidFill>
                      <a:srgbClr val="000000"/>
                    </a:solidFill>
                    <a:prstDash val="solid"/>
                    <a:round/>
                    <a:headEnd type="none" w="med" len="med"/>
                    <a:tailEnd type="none" w="med" len="med"/>
                  </a:ln>
                  <a:effectLst/>
                </p:spPr>
                <p:txBody>
                  <a:bodyPr wrap="none" lIns="91294" tIns="45647" rIns="91294" bIns="45647">
                    <a:spAutoFit/>
                  </a:bodyPr>
                  <a:lstStyle/>
                  <a:p>
                    <a:endParaRPr lang="en-US" dirty="0"/>
                  </a:p>
                </p:txBody>
              </p:sp>
            </p:grpSp>
          </p:grpSp>
          <p:grpSp>
            <p:nvGrpSpPr>
              <p:cNvPr id="96" name="Group 275"/>
              <p:cNvGrpSpPr>
                <a:grpSpLocks/>
              </p:cNvGrpSpPr>
              <p:nvPr/>
            </p:nvGrpSpPr>
            <p:grpSpPr bwMode="auto">
              <a:xfrm>
                <a:off x="4366" y="3305"/>
                <a:ext cx="1067" cy="5"/>
                <a:chOff x="4366" y="3305"/>
                <a:chExt cx="1067" cy="5"/>
              </a:xfrm>
            </p:grpSpPr>
            <p:grpSp>
              <p:nvGrpSpPr>
                <p:cNvPr id="100" name="Group 276"/>
                <p:cNvGrpSpPr>
                  <a:grpSpLocks/>
                </p:cNvGrpSpPr>
                <p:nvPr/>
              </p:nvGrpSpPr>
              <p:grpSpPr bwMode="auto">
                <a:xfrm>
                  <a:off x="4366" y="3305"/>
                  <a:ext cx="11" cy="5"/>
                  <a:chOff x="4366" y="3305"/>
                  <a:chExt cx="11" cy="5"/>
                </a:xfrm>
              </p:grpSpPr>
              <p:sp>
                <p:nvSpPr>
                  <p:cNvPr id="213" name="Freeform 277"/>
                  <p:cNvSpPr>
                    <a:spLocks/>
                  </p:cNvSpPr>
                  <p:nvPr/>
                </p:nvSpPr>
                <p:spPr bwMode="ltGray">
                  <a:xfrm>
                    <a:off x="4374"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14" name="Freeform 278"/>
                  <p:cNvSpPr>
                    <a:spLocks/>
                  </p:cNvSpPr>
                  <p:nvPr/>
                </p:nvSpPr>
                <p:spPr bwMode="ltGray">
                  <a:xfrm>
                    <a:off x="4366" y="3305"/>
                    <a:ext cx="5" cy="5"/>
                  </a:xfrm>
                  <a:custGeom>
                    <a:avLst/>
                    <a:gdLst/>
                    <a:ahLst/>
                    <a:cxnLst>
                      <a:cxn ang="0">
                        <a:pos x="0" y="4"/>
                      </a:cxn>
                      <a:cxn ang="0">
                        <a:pos x="4" y="4"/>
                      </a:cxn>
                      <a:cxn ang="0">
                        <a:pos x="4" y="0"/>
                      </a:cxn>
                      <a:cxn ang="0">
                        <a:pos x="0" y="0"/>
                      </a:cxn>
                      <a:cxn ang="0">
                        <a:pos x="0" y="1"/>
                      </a:cxn>
                      <a:cxn ang="0">
                        <a:pos x="0" y="4"/>
                      </a:cxn>
                    </a:cxnLst>
                    <a:rect l="0" t="0" r="r" b="b"/>
                    <a:pathLst>
                      <a:path w="5" h="5">
                        <a:moveTo>
                          <a:pt x="0" y="4"/>
                        </a:moveTo>
                        <a:lnTo>
                          <a:pt x="4" y="4"/>
                        </a:lnTo>
                        <a:lnTo>
                          <a:pt x="4" y="0"/>
                        </a:lnTo>
                        <a:lnTo>
                          <a:pt x="0" y="0"/>
                        </a:lnTo>
                        <a:lnTo>
                          <a:pt x="0" y="1"/>
                        </a:lnTo>
                        <a:lnTo>
                          <a:pt x="0"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1" name="Group 279"/>
                <p:cNvGrpSpPr>
                  <a:grpSpLocks/>
                </p:cNvGrpSpPr>
                <p:nvPr/>
              </p:nvGrpSpPr>
              <p:grpSpPr bwMode="auto">
                <a:xfrm>
                  <a:off x="4402" y="3305"/>
                  <a:ext cx="9" cy="5"/>
                  <a:chOff x="4402" y="3305"/>
                  <a:chExt cx="9" cy="5"/>
                </a:xfrm>
              </p:grpSpPr>
              <p:sp>
                <p:nvSpPr>
                  <p:cNvPr id="211" name="Freeform 280"/>
                  <p:cNvSpPr>
                    <a:spLocks/>
                  </p:cNvSpPr>
                  <p:nvPr/>
                </p:nvSpPr>
                <p:spPr bwMode="ltGray">
                  <a:xfrm>
                    <a:off x="4402"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12" name="Freeform 281"/>
                  <p:cNvSpPr>
                    <a:spLocks/>
                  </p:cNvSpPr>
                  <p:nvPr/>
                </p:nvSpPr>
                <p:spPr bwMode="ltGray">
                  <a:xfrm>
                    <a:off x="4410"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2" name="Group 282"/>
                <p:cNvGrpSpPr>
                  <a:grpSpLocks/>
                </p:cNvGrpSpPr>
                <p:nvPr/>
              </p:nvGrpSpPr>
              <p:grpSpPr bwMode="auto">
                <a:xfrm>
                  <a:off x="4436" y="3305"/>
                  <a:ext cx="11" cy="5"/>
                  <a:chOff x="4436" y="3305"/>
                  <a:chExt cx="11" cy="5"/>
                </a:xfrm>
              </p:grpSpPr>
              <p:sp>
                <p:nvSpPr>
                  <p:cNvPr id="209" name="Freeform 283"/>
                  <p:cNvSpPr>
                    <a:spLocks/>
                  </p:cNvSpPr>
                  <p:nvPr/>
                </p:nvSpPr>
                <p:spPr bwMode="ltGray">
                  <a:xfrm>
                    <a:off x="4436" y="3305"/>
                    <a:ext cx="3" cy="5"/>
                  </a:xfrm>
                  <a:custGeom>
                    <a:avLst/>
                    <a:gdLst/>
                    <a:ahLst/>
                    <a:cxnLst>
                      <a:cxn ang="0">
                        <a:pos x="1" y="0"/>
                      </a:cxn>
                      <a:cxn ang="0">
                        <a:pos x="1" y="0"/>
                      </a:cxn>
                      <a:cxn ang="0">
                        <a:pos x="2" y="1"/>
                      </a:cxn>
                      <a:cxn ang="0">
                        <a:pos x="2" y="1"/>
                      </a:cxn>
                      <a:cxn ang="0">
                        <a:pos x="2" y="2"/>
                      </a:cxn>
                      <a:cxn ang="0">
                        <a:pos x="2" y="3"/>
                      </a:cxn>
                      <a:cxn ang="0">
                        <a:pos x="2" y="3"/>
                      </a:cxn>
                      <a:cxn ang="0">
                        <a:pos x="1" y="4"/>
                      </a:cxn>
                      <a:cxn ang="0">
                        <a:pos x="1" y="4"/>
                      </a:cxn>
                      <a:cxn ang="0">
                        <a:pos x="0" y="3"/>
                      </a:cxn>
                      <a:cxn ang="0">
                        <a:pos x="0" y="3"/>
                      </a:cxn>
                      <a:cxn ang="0">
                        <a:pos x="1" y="3"/>
                      </a:cxn>
                      <a:cxn ang="0">
                        <a:pos x="1" y="3"/>
                      </a:cxn>
                      <a:cxn ang="0">
                        <a:pos x="1" y="3"/>
                      </a:cxn>
                      <a:cxn ang="0">
                        <a:pos x="1" y="3"/>
                      </a:cxn>
                      <a:cxn ang="0">
                        <a:pos x="1" y="3"/>
                      </a:cxn>
                      <a:cxn ang="0">
                        <a:pos x="1" y="1"/>
                      </a:cxn>
                      <a:cxn ang="0">
                        <a:pos x="1" y="1"/>
                      </a:cxn>
                      <a:cxn ang="0">
                        <a:pos x="1" y="1"/>
                      </a:cxn>
                      <a:cxn ang="0">
                        <a:pos x="1" y="1"/>
                      </a:cxn>
                      <a:cxn ang="0">
                        <a:pos x="1" y="1"/>
                      </a:cxn>
                      <a:cxn ang="0">
                        <a:pos x="0" y="1"/>
                      </a:cxn>
                      <a:cxn ang="0">
                        <a:pos x="0" y="1"/>
                      </a:cxn>
                      <a:cxn ang="0">
                        <a:pos x="1" y="0"/>
                      </a:cxn>
                    </a:cxnLst>
                    <a:rect l="0" t="0" r="r" b="b"/>
                    <a:pathLst>
                      <a:path w="3" h="5">
                        <a:moveTo>
                          <a:pt x="1" y="0"/>
                        </a:moveTo>
                        <a:lnTo>
                          <a:pt x="1" y="0"/>
                        </a:lnTo>
                        <a:lnTo>
                          <a:pt x="2" y="1"/>
                        </a:lnTo>
                        <a:lnTo>
                          <a:pt x="2" y="1"/>
                        </a:lnTo>
                        <a:lnTo>
                          <a:pt x="2" y="2"/>
                        </a:lnTo>
                        <a:lnTo>
                          <a:pt x="2" y="3"/>
                        </a:lnTo>
                        <a:lnTo>
                          <a:pt x="2" y="3"/>
                        </a:lnTo>
                        <a:lnTo>
                          <a:pt x="1" y="4"/>
                        </a:lnTo>
                        <a:lnTo>
                          <a:pt x="1" y="4"/>
                        </a:lnTo>
                        <a:lnTo>
                          <a:pt x="0" y="3"/>
                        </a:lnTo>
                        <a:lnTo>
                          <a:pt x="0" y="3"/>
                        </a:lnTo>
                        <a:lnTo>
                          <a:pt x="1" y="3"/>
                        </a:lnTo>
                        <a:lnTo>
                          <a:pt x="1" y="3"/>
                        </a:lnTo>
                        <a:lnTo>
                          <a:pt x="1" y="3"/>
                        </a:lnTo>
                        <a:lnTo>
                          <a:pt x="1" y="3"/>
                        </a:lnTo>
                        <a:lnTo>
                          <a:pt x="1" y="3"/>
                        </a:lnTo>
                        <a:lnTo>
                          <a:pt x="1" y="1"/>
                        </a:lnTo>
                        <a:lnTo>
                          <a:pt x="1" y="1"/>
                        </a:lnTo>
                        <a:lnTo>
                          <a:pt x="1" y="1"/>
                        </a:lnTo>
                        <a:lnTo>
                          <a:pt x="1" y="1"/>
                        </a:lnTo>
                        <a:lnTo>
                          <a:pt x="1" y="1"/>
                        </a:lnTo>
                        <a:lnTo>
                          <a:pt x="0" y="1"/>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10" name="Freeform 284"/>
                  <p:cNvSpPr>
                    <a:spLocks/>
                  </p:cNvSpPr>
                  <p:nvPr/>
                </p:nvSpPr>
                <p:spPr bwMode="ltGray">
                  <a:xfrm>
                    <a:off x="4444"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3" name="Group 285"/>
                <p:cNvGrpSpPr>
                  <a:grpSpLocks/>
                </p:cNvGrpSpPr>
                <p:nvPr/>
              </p:nvGrpSpPr>
              <p:grpSpPr bwMode="auto">
                <a:xfrm>
                  <a:off x="4472" y="3305"/>
                  <a:ext cx="11" cy="5"/>
                  <a:chOff x="4472" y="3305"/>
                  <a:chExt cx="11" cy="5"/>
                </a:xfrm>
              </p:grpSpPr>
              <p:sp>
                <p:nvSpPr>
                  <p:cNvPr id="207" name="Freeform 286"/>
                  <p:cNvSpPr>
                    <a:spLocks/>
                  </p:cNvSpPr>
                  <p:nvPr/>
                </p:nvSpPr>
                <p:spPr bwMode="ltGray">
                  <a:xfrm>
                    <a:off x="4472" y="3305"/>
                    <a:ext cx="1" cy="5"/>
                  </a:xfrm>
                  <a:custGeom>
                    <a:avLst/>
                    <a:gdLst/>
                    <a:ahLst/>
                    <a:cxnLst>
                      <a:cxn ang="0">
                        <a:pos x="0" y="0"/>
                      </a:cxn>
                      <a:cxn ang="0">
                        <a:pos x="0" y="0"/>
                      </a:cxn>
                      <a:cxn ang="0">
                        <a:pos x="0" y="3"/>
                      </a:cxn>
                      <a:cxn ang="0">
                        <a:pos x="0" y="3"/>
                      </a:cxn>
                      <a:cxn ang="0">
                        <a:pos x="0" y="4"/>
                      </a:cxn>
                      <a:cxn ang="0">
                        <a:pos x="0" y="4"/>
                      </a:cxn>
                      <a:cxn ang="0">
                        <a:pos x="0" y="3"/>
                      </a:cxn>
                      <a:cxn ang="0">
                        <a:pos x="0" y="3"/>
                      </a:cxn>
                      <a:cxn ang="0">
                        <a:pos x="0" y="3"/>
                      </a:cxn>
                      <a:cxn ang="0">
                        <a:pos x="0" y="1"/>
                      </a:cxn>
                      <a:cxn ang="0">
                        <a:pos x="0" y="3"/>
                      </a:cxn>
                      <a:cxn ang="0">
                        <a:pos x="0" y="3"/>
                      </a:cxn>
                      <a:cxn ang="0">
                        <a:pos x="0" y="3"/>
                      </a:cxn>
                      <a:cxn ang="0">
                        <a:pos x="0" y="3"/>
                      </a:cxn>
                      <a:cxn ang="0">
                        <a:pos x="0" y="0"/>
                      </a:cxn>
                    </a:cxnLst>
                    <a:rect l="0" t="0" r="r" b="b"/>
                    <a:pathLst>
                      <a:path w="1" h="5">
                        <a:moveTo>
                          <a:pt x="0" y="0"/>
                        </a:moveTo>
                        <a:lnTo>
                          <a:pt x="0" y="0"/>
                        </a:lnTo>
                        <a:lnTo>
                          <a:pt x="0" y="3"/>
                        </a:lnTo>
                        <a:lnTo>
                          <a:pt x="0" y="3"/>
                        </a:lnTo>
                        <a:lnTo>
                          <a:pt x="0" y="4"/>
                        </a:lnTo>
                        <a:lnTo>
                          <a:pt x="0" y="4"/>
                        </a:lnTo>
                        <a:lnTo>
                          <a:pt x="0" y="3"/>
                        </a:lnTo>
                        <a:lnTo>
                          <a:pt x="0" y="3"/>
                        </a:lnTo>
                        <a:lnTo>
                          <a:pt x="0" y="3"/>
                        </a:lnTo>
                        <a:lnTo>
                          <a:pt x="0" y="1"/>
                        </a:lnTo>
                        <a:lnTo>
                          <a:pt x="0" y="3"/>
                        </a:lnTo>
                        <a:lnTo>
                          <a:pt x="0" y="3"/>
                        </a:lnTo>
                        <a:lnTo>
                          <a:pt x="0" y="3"/>
                        </a:lnTo>
                        <a:lnTo>
                          <a:pt x="0" y="3"/>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08" name="Freeform 287"/>
                  <p:cNvSpPr>
                    <a:spLocks/>
                  </p:cNvSpPr>
                  <p:nvPr/>
                </p:nvSpPr>
                <p:spPr bwMode="ltGray">
                  <a:xfrm>
                    <a:off x="4480"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4" name="Group 288"/>
                <p:cNvGrpSpPr>
                  <a:grpSpLocks/>
                </p:cNvGrpSpPr>
                <p:nvPr/>
              </p:nvGrpSpPr>
              <p:grpSpPr bwMode="auto">
                <a:xfrm>
                  <a:off x="4506" y="3305"/>
                  <a:ext cx="11" cy="5"/>
                  <a:chOff x="4506" y="3305"/>
                  <a:chExt cx="11" cy="5"/>
                </a:xfrm>
              </p:grpSpPr>
              <p:sp>
                <p:nvSpPr>
                  <p:cNvPr id="205" name="Freeform 289"/>
                  <p:cNvSpPr>
                    <a:spLocks/>
                  </p:cNvSpPr>
                  <p:nvPr/>
                </p:nvSpPr>
                <p:spPr bwMode="ltGray">
                  <a:xfrm>
                    <a:off x="4506" y="3305"/>
                    <a:ext cx="3" cy="5"/>
                  </a:xfrm>
                  <a:custGeom>
                    <a:avLst/>
                    <a:gdLst/>
                    <a:ahLst/>
                    <a:cxnLst>
                      <a:cxn ang="0">
                        <a:pos x="0" y="0"/>
                      </a:cxn>
                      <a:cxn ang="0">
                        <a:pos x="2" y="0"/>
                      </a:cxn>
                      <a:cxn ang="0">
                        <a:pos x="2" y="1"/>
                      </a:cxn>
                      <a:cxn ang="0">
                        <a:pos x="1" y="1"/>
                      </a:cxn>
                      <a:cxn ang="0">
                        <a:pos x="2" y="1"/>
                      </a:cxn>
                      <a:cxn ang="0">
                        <a:pos x="2" y="2"/>
                      </a:cxn>
                      <a:cxn ang="0">
                        <a:pos x="2" y="3"/>
                      </a:cxn>
                      <a:cxn ang="0">
                        <a:pos x="2" y="4"/>
                      </a:cxn>
                      <a:cxn ang="0">
                        <a:pos x="1" y="4"/>
                      </a:cxn>
                      <a:cxn ang="0">
                        <a:pos x="0" y="3"/>
                      </a:cxn>
                      <a:cxn ang="0">
                        <a:pos x="0" y="3"/>
                      </a:cxn>
                      <a:cxn ang="0">
                        <a:pos x="1" y="3"/>
                      </a:cxn>
                      <a:cxn ang="0">
                        <a:pos x="1" y="3"/>
                      </a:cxn>
                      <a:cxn ang="0">
                        <a:pos x="1" y="3"/>
                      </a:cxn>
                      <a:cxn ang="0">
                        <a:pos x="1" y="2"/>
                      </a:cxn>
                      <a:cxn ang="0">
                        <a:pos x="1" y="2"/>
                      </a:cxn>
                      <a:cxn ang="0">
                        <a:pos x="0" y="1"/>
                      </a:cxn>
                      <a:cxn ang="0">
                        <a:pos x="0" y="0"/>
                      </a:cxn>
                    </a:cxnLst>
                    <a:rect l="0" t="0" r="r" b="b"/>
                    <a:pathLst>
                      <a:path w="3" h="5">
                        <a:moveTo>
                          <a:pt x="0" y="0"/>
                        </a:moveTo>
                        <a:lnTo>
                          <a:pt x="2" y="0"/>
                        </a:lnTo>
                        <a:lnTo>
                          <a:pt x="2" y="1"/>
                        </a:lnTo>
                        <a:lnTo>
                          <a:pt x="1" y="1"/>
                        </a:lnTo>
                        <a:lnTo>
                          <a:pt x="2" y="1"/>
                        </a:lnTo>
                        <a:lnTo>
                          <a:pt x="2" y="2"/>
                        </a:lnTo>
                        <a:lnTo>
                          <a:pt x="2" y="3"/>
                        </a:lnTo>
                        <a:lnTo>
                          <a:pt x="2" y="4"/>
                        </a:lnTo>
                        <a:lnTo>
                          <a:pt x="1" y="4"/>
                        </a:lnTo>
                        <a:lnTo>
                          <a:pt x="0" y="3"/>
                        </a:lnTo>
                        <a:lnTo>
                          <a:pt x="0" y="3"/>
                        </a:lnTo>
                        <a:lnTo>
                          <a:pt x="1" y="3"/>
                        </a:lnTo>
                        <a:lnTo>
                          <a:pt x="1" y="3"/>
                        </a:lnTo>
                        <a:lnTo>
                          <a:pt x="1" y="3"/>
                        </a:lnTo>
                        <a:lnTo>
                          <a:pt x="1" y="2"/>
                        </a:lnTo>
                        <a:lnTo>
                          <a:pt x="1" y="2"/>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06" name="Freeform 290"/>
                  <p:cNvSpPr>
                    <a:spLocks/>
                  </p:cNvSpPr>
                  <p:nvPr/>
                </p:nvSpPr>
                <p:spPr bwMode="ltGray">
                  <a:xfrm>
                    <a:off x="4514"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5" name="Group 291"/>
                <p:cNvGrpSpPr>
                  <a:grpSpLocks/>
                </p:cNvGrpSpPr>
                <p:nvPr/>
              </p:nvGrpSpPr>
              <p:grpSpPr bwMode="auto">
                <a:xfrm>
                  <a:off x="4542" y="3305"/>
                  <a:ext cx="9" cy="5"/>
                  <a:chOff x="4542" y="3305"/>
                  <a:chExt cx="9" cy="5"/>
                </a:xfrm>
              </p:grpSpPr>
              <p:sp>
                <p:nvSpPr>
                  <p:cNvPr id="203" name="Freeform 292"/>
                  <p:cNvSpPr>
                    <a:spLocks/>
                  </p:cNvSpPr>
                  <p:nvPr/>
                </p:nvSpPr>
                <p:spPr bwMode="ltGray">
                  <a:xfrm>
                    <a:off x="4542" y="3305"/>
                    <a:ext cx="3" cy="5"/>
                  </a:xfrm>
                  <a:custGeom>
                    <a:avLst/>
                    <a:gdLst/>
                    <a:ahLst/>
                    <a:cxnLst>
                      <a:cxn ang="0">
                        <a:pos x="1" y="0"/>
                      </a:cxn>
                      <a:cxn ang="0">
                        <a:pos x="1" y="0"/>
                      </a:cxn>
                      <a:cxn ang="0">
                        <a:pos x="2" y="1"/>
                      </a:cxn>
                      <a:cxn ang="0">
                        <a:pos x="2" y="1"/>
                      </a:cxn>
                      <a:cxn ang="0">
                        <a:pos x="1" y="1"/>
                      </a:cxn>
                      <a:cxn ang="0">
                        <a:pos x="1" y="1"/>
                      </a:cxn>
                      <a:cxn ang="0">
                        <a:pos x="1" y="2"/>
                      </a:cxn>
                      <a:cxn ang="0">
                        <a:pos x="1" y="2"/>
                      </a:cxn>
                      <a:cxn ang="0">
                        <a:pos x="1" y="3"/>
                      </a:cxn>
                      <a:cxn ang="0">
                        <a:pos x="1" y="3"/>
                      </a:cxn>
                      <a:cxn ang="0">
                        <a:pos x="1" y="2"/>
                      </a:cxn>
                      <a:cxn ang="0">
                        <a:pos x="1" y="1"/>
                      </a:cxn>
                      <a:cxn ang="0">
                        <a:pos x="1" y="1"/>
                      </a:cxn>
                      <a:cxn ang="0">
                        <a:pos x="2" y="2"/>
                      </a:cxn>
                      <a:cxn ang="0">
                        <a:pos x="2" y="3"/>
                      </a:cxn>
                      <a:cxn ang="0">
                        <a:pos x="1" y="4"/>
                      </a:cxn>
                      <a:cxn ang="0">
                        <a:pos x="1" y="4"/>
                      </a:cxn>
                      <a:cxn ang="0">
                        <a:pos x="0" y="3"/>
                      </a:cxn>
                      <a:cxn ang="0">
                        <a:pos x="0" y="1"/>
                      </a:cxn>
                      <a:cxn ang="0">
                        <a:pos x="1" y="0"/>
                      </a:cxn>
                    </a:cxnLst>
                    <a:rect l="0" t="0" r="r" b="b"/>
                    <a:pathLst>
                      <a:path w="3" h="5">
                        <a:moveTo>
                          <a:pt x="1" y="0"/>
                        </a:moveTo>
                        <a:lnTo>
                          <a:pt x="1" y="0"/>
                        </a:lnTo>
                        <a:lnTo>
                          <a:pt x="2" y="1"/>
                        </a:lnTo>
                        <a:lnTo>
                          <a:pt x="2" y="1"/>
                        </a:lnTo>
                        <a:lnTo>
                          <a:pt x="1" y="1"/>
                        </a:lnTo>
                        <a:lnTo>
                          <a:pt x="1" y="1"/>
                        </a:lnTo>
                        <a:lnTo>
                          <a:pt x="1" y="2"/>
                        </a:lnTo>
                        <a:lnTo>
                          <a:pt x="1" y="2"/>
                        </a:lnTo>
                        <a:lnTo>
                          <a:pt x="1" y="3"/>
                        </a:lnTo>
                        <a:lnTo>
                          <a:pt x="1" y="3"/>
                        </a:lnTo>
                        <a:lnTo>
                          <a:pt x="1" y="2"/>
                        </a:lnTo>
                        <a:lnTo>
                          <a:pt x="1" y="1"/>
                        </a:lnTo>
                        <a:lnTo>
                          <a:pt x="1" y="1"/>
                        </a:lnTo>
                        <a:lnTo>
                          <a:pt x="2" y="2"/>
                        </a:lnTo>
                        <a:lnTo>
                          <a:pt x="2" y="3"/>
                        </a:lnTo>
                        <a:lnTo>
                          <a:pt x="1" y="4"/>
                        </a:lnTo>
                        <a:lnTo>
                          <a:pt x="1" y="4"/>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04" name="Freeform 293"/>
                  <p:cNvSpPr>
                    <a:spLocks/>
                  </p:cNvSpPr>
                  <p:nvPr/>
                </p:nvSpPr>
                <p:spPr bwMode="ltGray">
                  <a:xfrm>
                    <a:off x="4550"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1"/>
                      </a:cxn>
                      <a:cxn ang="0">
                        <a:pos x="0" y="3"/>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1"/>
                        </a:lnTo>
                        <a:lnTo>
                          <a:pt x="0" y="3"/>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6" name="Group 294"/>
                <p:cNvGrpSpPr>
                  <a:grpSpLocks/>
                </p:cNvGrpSpPr>
                <p:nvPr/>
              </p:nvGrpSpPr>
              <p:grpSpPr bwMode="auto">
                <a:xfrm>
                  <a:off x="4578" y="3305"/>
                  <a:ext cx="9" cy="5"/>
                  <a:chOff x="4578" y="3305"/>
                  <a:chExt cx="9" cy="5"/>
                </a:xfrm>
              </p:grpSpPr>
              <p:sp>
                <p:nvSpPr>
                  <p:cNvPr id="201" name="Freeform 295"/>
                  <p:cNvSpPr>
                    <a:spLocks/>
                  </p:cNvSpPr>
                  <p:nvPr/>
                </p:nvSpPr>
                <p:spPr bwMode="ltGray">
                  <a:xfrm>
                    <a:off x="4578" y="3305"/>
                    <a:ext cx="1" cy="5"/>
                  </a:xfrm>
                  <a:custGeom>
                    <a:avLst/>
                    <a:gdLst/>
                    <a:ahLst/>
                    <a:cxnLst>
                      <a:cxn ang="0">
                        <a:pos x="0" y="0"/>
                      </a:cxn>
                      <a:cxn ang="0">
                        <a:pos x="0" y="0"/>
                      </a:cxn>
                      <a:cxn ang="0">
                        <a:pos x="0" y="1"/>
                      </a:cxn>
                      <a:cxn ang="0">
                        <a:pos x="0" y="4"/>
                      </a:cxn>
                      <a:cxn ang="0">
                        <a:pos x="0" y="4"/>
                      </a:cxn>
                      <a:cxn ang="0">
                        <a:pos x="0" y="1"/>
                      </a:cxn>
                      <a:cxn ang="0">
                        <a:pos x="0" y="1"/>
                      </a:cxn>
                      <a:cxn ang="0">
                        <a:pos x="0" y="0"/>
                      </a:cxn>
                    </a:cxnLst>
                    <a:rect l="0" t="0" r="r" b="b"/>
                    <a:pathLst>
                      <a:path w="1" h="5">
                        <a:moveTo>
                          <a:pt x="0" y="0"/>
                        </a:moveTo>
                        <a:lnTo>
                          <a:pt x="0" y="0"/>
                        </a:lnTo>
                        <a:lnTo>
                          <a:pt x="0" y="1"/>
                        </a:lnTo>
                        <a:lnTo>
                          <a:pt x="0" y="4"/>
                        </a:lnTo>
                        <a:lnTo>
                          <a:pt x="0" y="4"/>
                        </a:lnTo>
                        <a:lnTo>
                          <a:pt x="0" y="1"/>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02" name="Freeform 296"/>
                  <p:cNvSpPr>
                    <a:spLocks/>
                  </p:cNvSpPr>
                  <p:nvPr/>
                </p:nvSpPr>
                <p:spPr bwMode="ltGray">
                  <a:xfrm>
                    <a:off x="4586"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1"/>
                      </a:cxn>
                      <a:cxn ang="0">
                        <a:pos x="0" y="3"/>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1"/>
                        </a:lnTo>
                        <a:lnTo>
                          <a:pt x="0" y="3"/>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7" name="Group 297"/>
                <p:cNvGrpSpPr>
                  <a:grpSpLocks/>
                </p:cNvGrpSpPr>
                <p:nvPr/>
              </p:nvGrpSpPr>
              <p:grpSpPr bwMode="auto">
                <a:xfrm>
                  <a:off x="4612" y="3305"/>
                  <a:ext cx="11" cy="5"/>
                  <a:chOff x="4612" y="3305"/>
                  <a:chExt cx="11" cy="5"/>
                </a:xfrm>
              </p:grpSpPr>
              <p:sp>
                <p:nvSpPr>
                  <p:cNvPr id="199" name="Freeform 298"/>
                  <p:cNvSpPr>
                    <a:spLocks/>
                  </p:cNvSpPr>
                  <p:nvPr/>
                </p:nvSpPr>
                <p:spPr bwMode="ltGray">
                  <a:xfrm>
                    <a:off x="4612" y="3305"/>
                    <a:ext cx="3" cy="5"/>
                  </a:xfrm>
                  <a:custGeom>
                    <a:avLst/>
                    <a:gdLst/>
                    <a:ahLst/>
                    <a:cxnLst>
                      <a:cxn ang="0">
                        <a:pos x="1" y="0"/>
                      </a:cxn>
                      <a:cxn ang="0">
                        <a:pos x="1" y="0"/>
                      </a:cxn>
                      <a:cxn ang="0">
                        <a:pos x="2" y="1"/>
                      </a:cxn>
                      <a:cxn ang="0">
                        <a:pos x="2" y="1"/>
                      </a:cxn>
                      <a:cxn ang="0">
                        <a:pos x="2" y="2"/>
                      </a:cxn>
                      <a:cxn ang="0">
                        <a:pos x="2" y="3"/>
                      </a:cxn>
                      <a:cxn ang="0">
                        <a:pos x="1" y="3"/>
                      </a:cxn>
                      <a:cxn ang="0">
                        <a:pos x="1" y="1"/>
                      </a:cxn>
                      <a:cxn ang="0">
                        <a:pos x="1" y="1"/>
                      </a:cxn>
                      <a:cxn ang="0">
                        <a:pos x="1" y="1"/>
                      </a:cxn>
                      <a:cxn ang="0">
                        <a:pos x="1" y="1"/>
                      </a:cxn>
                      <a:cxn ang="0">
                        <a:pos x="1" y="1"/>
                      </a:cxn>
                      <a:cxn ang="0">
                        <a:pos x="1" y="3"/>
                      </a:cxn>
                      <a:cxn ang="0">
                        <a:pos x="1" y="3"/>
                      </a:cxn>
                      <a:cxn ang="0">
                        <a:pos x="1" y="3"/>
                      </a:cxn>
                      <a:cxn ang="0">
                        <a:pos x="1" y="3"/>
                      </a:cxn>
                      <a:cxn ang="0">
                        <a:pos x="2" y="3"/>
                      </a:cxn>
                      <a:cxn ang="0">
                        <a:pos x="2" y="3"/>
                      </a:cxn>
                      <a:cxn ang="0">
                        <a:pos x="1" y="4"/>
                      </a:cxn>
                      <a:cxn ang="0">
                        <a:pos x="1" y="4"/>
                      </a:cxn>
                      <a:cxn ang="0">
                        <a:pos x="0" y="3"/>
                      </a:cxn>
                      <a:cxn ang="0">
                        <a:pos x="0" y="3"/>
                      </a:cxn>
                      <a:cxn ang="0">
                        <a:pos x="1" y="2"/>
                      </a:cxn>
                      <a:cxn ang="0">
                        <a:pos x="0" y="1"/>
                      </a:cxn>
                      <a:cxn ang="0">
                        <a:pos x="0" y="1"/>
                      </a:cxn>
                      <a:cxn ang="0">
                        <a:pos x="1" y="0"/>
                      </a:cxn>
                    </a:cxnLst>
                    <a:rect l="0" t="0" r="r" b="b"/>
                    <a:pathLst>
                      <a:path w="3" h="5">
                        <a:moveTo>
                          <a:pt x="1" y="0"/>
                        </a:moveTo>
                        <a:lnTo>
                          <a:pt x="1" y="0"/>
                        </a:lnTo>
                        <a:lnTo>
                          <a:pt x="2" y="1"/>
                        </a:lnTo>
                        <a:lnTo>
                          <a:pt x="2" y="1"/>
                        </a:lnTo>
                        <a:lnTo>
                          <a:pt x="2" y="2"/>
                        </a:lnTo>
                        <a:lnTo>
                          <a:pt x="2" y="3"/>
                        </a:lnTo>
                        <a:lnTo>
                          <a:pt x="1" y="3"/>
                        </a:lnTo>
                        <a:lnTo>
                          <a:pt x="1" y="1"/>
                        </a:lnTo>
                        <a:lnTo>
                          <a:pt x="1" y="1"/>
                        </a:lnTo>
                        <a:lnTo>
                          <a:pt x="1" y="1"/>
                        </a:lnTo>
                        <a:lnTo>
                          <a:pt x="1" y="1"/>
                        </a:lnTo>
                        <a:lnTo>
                          <a:pt x="1" y="1"/>
                        </a:lnTo>
                        <a:lnTo>
                          <a:pt x="1" y="3"/>
                        </a:lnTo>
                        <a:lnTo>
                          <a:pt x="1" y="3"/>
                        </a:lnTo>
                        <a:lnTo>
                          <a:pt x="1" y="3"/>
                        </a:lnTo>
                        <a:lnTo>
                          <a:pt x="1" y="3"/>
                        </a:lnTo>
                        <a:lnTo>
                          <a:pt x="2" y="3"/>
                        </a:lnTo>
                        <a:lnTo>
                          <a:pt x="2" y="3"/>
                        </a:lnTo>
                        <a:lnTo>
                          <a:pt x="1" y="4"/>
                        </a:lnTo>
                        <a:lnTo>
                          <a:pt x="1" y="4"/>
                        </a:lnTo>
                        <a:lnTo>
                          <a:pt x="0" y="3"/>
                        </a:lnTo>
                        <a:lnTo>
                          <a:pt x="0" y="3"/>
                        </a:lnTo>
                        <a:lnTo>
                          <a:pt x="1" y="2"/>
                        </a:lnTo>
                        <a:lnTo>
                          <a:pt x="0" y="1"/>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200" name="Freeform 299"/>
                  <p:cNvSpPr>
                    <a:spLocks/>
                  </p:cNvSpPr>
                  <p:nvPr/>
                </p:nvSpPr>
                <p:spPr bwMode="ltGray">
                  <a:xfrm>
                    <a:off x="4620"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8" name="Group 300"/>
                <p:cNvGrpSpPr>
                  <a:grpSpLocks/>
                </p:cNvGrpSpPr>
                <p:nvPr/>
              </p:nvGrpSpPr>
              <p:grpSpPr bwMode="auto">
                <a:xfrm>
                  <a:off x="4648" y="3305"/>
                  <a:ext cx="9" cy="5"/>
                  <a:chOff x="4648" y="3305"/>
                  <a:chExt cx="9" cy="5"/>
                </a:xfrm>
              </p:grpSpPr>
              <p:sp>
                <p:nvSpPr>
                  <p:cNvPr id="197" name="Freeform 301"/>
                  <p:cNvSpPr>
                    <a:spLocks/>
                  </p:cNvSpPr>
                  <p:nvPr/>
                </p:nvSpPr>
                <p:spPr bwMode="ltGray">
                  <a:xfrm>
                    <a:off x="4648" y="3305"/>
                    <a:ext cx="3" cy="5"/>
                  </a:xfrm>
                  <a:custGeom>
                    <a:avLst/>
                    <a:gdLst/>
                    <a:ahLst/>
                    <a:cxnLst>
                      <a:cxn ang="0">
                        <a:pos x="1" y="0"/>
                      </a:cxn>
                      <a:cxn ang="0">
                        <a:pos x="2" y="1"/>
                      </a:cxn>
                      <a:cxn ang="0">
                        <a:pos x="2" y="3"/>
                      </a:cxn>
                      <a:cxn ang="0">
                        <a:pos x="1" y="4"/>
                      </a:cxn>
                      <a:cxn ang="0">
                        <a:pos x="1" y="4"/>
                      </a:cxn>
                      <a:cxn ang="0">
                        <a:pos x="0" y="3"/>
                      </a:cxn>
                      <a:cxn ang="0">
                        <a:pos x="0" y="3"/>
                      </a:cxn>
                      <a:cxn ang="0">
                        <a:pos x="1" y="3"/>
                      </a:cxn>
                      <a:cxn ang="0">
                        <a:pos x="1" y="3"/>
                      </a:cxn>
                      <a:cxn ang="0">
                        <a:pos x="1" y="3"/>
                      </a:cxn>
                      <a:cxn ang="0">
                        <a:pos x="1" y="3"/>
                      </a:cxn>
                      <a:cxn ang="0">
                        <a:pos x="1" y="2"/>
                      </a:cxn>
                      <a:cxn ang="0">
                        <a:pos x="1" y="2"/>
                      </a:cxn>
                      <a:cxn ang="0">
                        <a:pos x="1" y="1"/>
                      </a:cxn>
                      <a:cxn ang="0">
                        <a:pos x="1" y="1"/>
                      </a:cxn>
                      <a:cxn ang="0">
                        <a:pos x="1" y="2"/>
                      </a:cxn>
                      <a:cxn ang="0">
                        <a:pos x="1" y="3"/>
                      </a:cxn>
                      <a:cxn ang="0">
                        <a:pos x="1" y="3"/>
                      </a:cxn>
                      <a:cxn ang="0">
                        <a:pos x="0" y="2"/>
                      </a:cxn>
                      <a:cxn ang="0">
                        <a:pos x="0" y="1"/>
                      </a:cxn>
                      <a:cxn ang="0">
                        <a:pos x="1" y="0"/>
                      </a:cxn>
                      <a:cxn ang="0">
                        <a:pos x="1" y="0"/>
                      </a:cxn>
                    </a:cxnLst>
                    <a:rect l="0" t="0" r="r" b="b"/>
                    <a:pathLst>
                      <a:path w="3" h="5">
                        <a:moveTo>
                          <a:pt x="1" y="0"/>
                        </a:moveTo>
                        <a:lnTo>
                          <a:pt x="2" y="1"/>
                        </a:lnTo>
                        <a:lnTo>
                          <a:pt x="2" y="3"/>
                        </a:lnTo>
                        <a:lnTo>
                          <a:pt x="1" y="4"/>
                        </a:lnTo>
                        <a:lnTo>
                          <a:pt x="1" y="4"/>
                        </a:lnTo>
                        <a:lnTo>
                          <a:pt x="0" y="3"/>
                        </a:lnTo>
                        <a:lnTo>
                          <a:pt x="0" y="3"/>
                        </a:lnTo>
                        <a:lnTo>
                          <a:pt x="1" y="3"/>
                        </a:lnTo>
                        <a:lnTo>
                          <a:pt x="1" y="3"/>
                        </a:lnTo>
                        <a:lnTo>
                          <a:pt x="1" y="3"/>
                        </a:lnTo>
                        <a:lnTo>
                          <a:pt x="1" y="3"/>
                        </a:lnTo>
                        <a:lnTo>
                          <a:pt x="1" y="2"/>
                        </a:lnTo>
                        <a:lnTo>
                          <a:pt x="1" y="2"/>
                        </a:lnTo>
                        <a:lnTo>
                          <a:pt x="1" y="1"/>
                        </a:lnTo>
                        <a:lnTo>
                          <a:pt x="1" y="1"/>
                        </a:lnTo>
                        <a:lnTo>
                          <a:pt x="1" y="2"/>
                        </a:lnTo>
                        <a:lnTo>
                          <a:pt x="1" y="3"/>
                        </a:lnTo>
                        <a:lnTo>
                          <a:pt x="1" y="3"/>
                        </a:lnTo>
                        <a:lnTo>
                          <a:pt x="0" y="2"/>
                        </a:lnTo>
                        <a:lnTo>
                          <a:pt x="0" y="1"/>
                        </a:lnTo>
                        <a:lnTo>
                          <a:pt x="1" y="0"/>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98" name="Freeform 302"/>
                  <p:cNvSpPr>
                    <a:spLocks/>
                  </p:cNvSpPr>
                  <p:nvPr/>
                </p:nvSpPr>
                <p:spPr bwMode="ltGray">
                  <a:xfrm>
                    <a:off x="4656"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09" name="Group 303"/>
                <p:cNvGrpSpPr>
                  <a:grpSpLocks/>
                </p:cNvGrpSpPr>
                <p:nvPr/>
              </p:nvGrpSpPr>
              <p:grpSpPr bwMode="auto">
                <a:xfrm>
                  <a:off x="4749" y="3305"/>
                  <a:ext cx="17" cy="5"/>
                  <a:chOff x="4749" y="3305"/>
                  <a:chExt cx="17" cy="5"/>
                </a:xfrm>
              </p:grpSpPr>
              <p:sp>
                <p:nvSpPr>
                  <p:cNvPr id="194" name="Freeform 304"/>
                  <p:cNvSpPr>
                    <a:spLocks/>
                  </p:cNvSpPr>
                  <p:nvPr/>
                </p:nvSpPr>
                <p:spPr bwMode="ltGray">
                  <a:xfrm>
                    <a:off x="4763"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95" name="Freeform 305"/>
                  <p:cNvSpPr>
                    <a:spLocks/>
                  </p:cNvSpPr>
                  <p:nvPr/>
                </p:nvSpPr>
                <p:spPr bwMode="ltGray">
                  <a:xfrm>
                    <a:off x="4749" y="3305"/>
                    <a:ext cx="5" cy="5"/>
                  </a:xfrm>
                  <a:custGeom>
                    <a:avLst/>
                    <a:gdLst/>
                    <a:ahLst/>
                    <a:cxnLst>
                      <a:cxn ang="0">
                        <a:pos x="2" y="4"/>
                      </a:cxn>
                      <a:cxn ang="0">
                        <a:pos x="4" y="4"/>
                      </a:cxn>
                      <a:cxn ang="0">
                        <a:pos x="4" y="0"/>
                      </a:cxn>
                      <a:cxn ang="0">
                        <a:pos x="2" y="0"/>
                      </a:cxn>
                      <a:cxn ang="0">
                        <a:pos x="0" y="1"/>
                      </a:cxn>
                      <a:cxn ang="0">
                        <a:pos x="2" y="1"/>
                      </a:cxn>
                      <a:cxn ang="0">
                        <a:pos x="2" y="4"/>
                      </a:cxn>
                    </a:cxnLst>
                    <a:rect l="0" t="0" r="r" b="b"/>
                    <a:pathLst>
                      <a:path w="5" h="5">
                        <a:moveTo>
                          <a:pt x="2" y="4"/>
                        </a:moveTo>
                        <a:lnTo>
                          <a:pt x="4" y="4"/>
                        </a:lnTo>
                        <a:lnTo>
                          <a:pt x="4" y="0"/>
                        </a:lnTo>
                        <a:lnTo>
                          <a:pt x="2"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96" name="Freeform 306"/>
                  <p:cNvSpPr>
                    <a:spLocks/>
                  </p:cNvSpPr>
                  <p:nvPr/>
                </p:nvSpPr>
                <p:spPr bwMode="ltGray">
                  <a:xfrm>
                    <a:off x="4757"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0" name="Group 307"/>
                <p:cNvGrpSpPr>
                  <a:grpSpLocks/>
                </p:cNvGrpSpPr>
                <p:nvPr/>
              </p:nvGrpSpPr>
              <p:grpSpPr bwMode="auto">
                <a:xfrm>
                  <a:off x="4783" y="3305"/>
                  <a:ext cx="17" cy="5"/>
                  <a:chOff x="4783" y="3305"/>
                  <a:chExt cx="17" cy="5"/>
                </a:xfrm>
              </p:grpSpPr>
              <p:sp>
                <p:nvSpPr>
                  <p:cNvPr id="191" name="Freeform 308"/>
                  <p:cNvSpPr>
                    <a:spLocks/>
                  </p:cNvSpPr>
                  <p:nvPr/>
                </p:nvSpPr>
                <p:spPr bwMode="ltGray">
                  <a:xfrm>
                    <a:off x="4783" y="3305"/>
                    <a:ext cx="5" cy="5"/>
                  </a:xfrm>
                  <a:custGeom>
                    <a:avLst/>
                    <a:gdLst/>
                    <a:ahLst/>
                    <a:cxnLst>
                      <a:cxn ang="0">
                        <a:pos x="2" y="4"/>
                      </a:cxn>
                      <a:cxn ang="0">
                        <a:pos x="4" y="4"/>
                      </a:cxn>
                      <a:cxn ang="0">
                        <a:pos x="4" y="0"/>
                      </a:cxn>
                      <a:cxn ang="0">
                        <a:pos x="0" y="0"/>
                      </a:cxn>
                      <a:cxn ang="0">
                        <a:pos x="0" y="1"/>
                      </a:cxn>
                      <a:cxn ang="0">
                        <a:pos x="2" y="1"/>
                      </a:cxn>
                      <a:cxn ang="0">
                        <a:pos x="2" y="4"/>
                      </a:cxn>
                    </a:cxnLst>
                    <a:rect l="0" t="0" r="r" b="b"/>
                    <a:pathLst>
                      <a:path w="5" h="5">
                        <a:moveTo>
                          <a:pt x="2" y="4"/>
                        </a:moveTo>
                        <a:lnTo>
                          <a:pt x="4" y="4"/>
                        </a:lnTo>
                        <a:lnTo>
                          <a:pt x="4" y="0"/>
                        </a:lnTo>
                        <a:lnTo>
                          <a:pt x="0"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92" name="Freeform 309"/>
                  <p:cNvSpPr>
                    <a:spLocks/>
                  </p:cNvSpPr>
                  <p:nvPr/>
                </p:nvSpPr>
                <p:spPr bwMode="ltGray">
                  <a:xfrm>
                    <a:off x="4791" y="3305"/>
                    <a:ext cx="1" cy="5"/>
                  </a:xfrm>
                  <a:custGeom>
                    <a:avLst/>
                    <a:gdLst/>
                    <a:ahLst/>
                    <a:cxnLst>
                      <a:cxn ang="0">
                        <a:pos x="0" y="0"/>
                      </a:cxn>
                      <a:cxn ang="0">
                        <a:pos x="0" y="0"/>
                      </a:cxn>
                      <a:cxn ang="0">
                        <a:pos x="0" y="1"/>
                      </a:cxn>
                      <a:cxn ang="0">
                        <a:pos x="0" y="1"/>
                      </a:cxn>
                      <a:cxn ang="0">
                        <a:pos x="0" y="2"/>
                      </a:cxn>
                      <a:cxn ang="0">
                        <a:pos x="0" y="3"/>
                      </a:cxn>
                      <a:cxn ang="0">
                        <a:pos x="0" y="3"/>
                      </a:cxn>
                      <a:cxn ang="0">
                        <a:pos x="0" y="4"/>
                      </a:cxn>
                      <a:cxn ang="0">
                        <a:pos x="0" y="4"/>
                      </a:cxn>
                      <a:cxn ang="0">
                        <a:pos x="0" y="3"/>
                      </a:cxn>
                      <a:cxn ang="0">
                        <a:pos x="0" y="3"/>
                      </a:cxn>
                      <a:cxn ang="0">
                        <a:pos x="0" y="3"/>
                      </a:cxn>
                      <a:cxn ang="0">
                        <a:pos x="0" y="3"/>
                      </a:cxn>
                      <a:cxn ang="0">
                        <a:pos x="0" y="3"/>
                      </a:cxn>
                      <a:cxn ang="0">
                        <a:pos x="0" y="3"/>
                      </a:cxn>
                      <a:cxn ang="0">
                        <a:pos x="0" y="3"/>
                      </a:cxn>
                      <a:cxn ang="0">
                        <a:pos x="0" y="1"/>
                      </a:cxn>
                      <a:cxn ang="0">
                        <a:pos x="0" y="1"/>
                      </a:cxn>
                      <a:cxn ang="0">
                        <a:pos x="0" y="1"/>
                      </a:cxn>
                      <a:cxn ang="0">
                        <a:pos x="0" y="1"/>
                      </a:cxn>
                      <a:cxn ang="0">
                        <a:pos x="0" y="1"/>
                      </a:cxn>
                      <a:cxn ang="0">
                        <a:pos x="0" y="1"/>
                      </a:cxn>
                      <a:cxn ang="0">
                        <a:pos x="0" y="1"/>
                      </a:cxn>
                      <a:cxn ang="0">
                        <a:pos x="0" y="0"/>
                      </a:cxn>
                    </a:cxnLst>
                    <a:rect l="0" t="0" r="r" b="b"/>
                    <a:pathLst>
                      <a:path w="1" h="5">
                        <a:moveTo>
                          <a:pt x="0" y="0"/>
                        </a:moveTo>
                        <a:lnTo>
                          <a:pt x="0" y="0"/>
                        </a:lnTo>
                        <a:lnTo>
                          <a:pt x="0" y="1"/>
                        </a:lnTo>
                        <a:lnTo>
                          <a:pt x="0" y="1"/>
                        </a:lnTo>
                        <a:lnTo>
                          <a:pt x="0" y="2"/>
                        </a:lnTo>
                        <a:lnTo>
                          <a:pt x="0" y="3"/>
                        </a:lnTo>
                        <a:lnTo>
                          <a:pt x="0" y="3"/>
                        </a:lnTo>
                        <a:lnTo>
                          <a:pt x="0" y="4"/>
                        </a:lnTo>
                        <a:lnTo>
                          <a:pt x="0" y="4"/>
                        </a:lnTo>
                        <a:lnTo>
                          <a:pt x="0" y="3"/>
                        </a:lnTo>
                        <a:lnTo>
                          <a:pt x="0" y="3"/>
                        </a:lnTo>
                        <a:lnTo>
                          <a:pt x="0" y="3"/>
                        </a:lnTo>
                        <a:lnTo>
                          <a:pt x="0" y="3"/>
                        </a:lnTo>
                        <a:lnTo>
                          <a:pt x="0" y="3"/>
                        </a:lnTo>
                        <a:lnTo>
                          <a:pt x="0" y="3"/>
                        </a:lnTo>
                        <a:lnTo>
                          <a:pt x="0" y="3"/>
                        </a:lnTo>
                        <a:lnTo>
                          <a:pt x="0" y="1"/>
                        </a:lnTo>
                        <a:lnTo>
                          <a:pt x="0" y="1"/>
                        </a:lnTo>
                        <a:lnTo>
                          <a:pt x="0" y="1"/>
                        </a:lnTo>
                        <a:lnTo>
                          <a:pt x="0" y="1"/>
                        </a:lnTo>
                        <a:lnTo>
                          <a:pt x="0" y="1"/>
                        </a:lnTo>
                        <a:lnTo>
                          <a:pt x="0" y="1"/>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93" name="Freeform 310"/>
                  <p:cNvSpPr>
                    <a:spLocks/>
                  </p:cNvSpPr>
                  <p:nvPr/>
                </p:nvSpPr>
                <p:spPr bwMode="ltGray">
                  <a:xfrm>
                    <a:off x="4797" y="3305"/>
                    <a:ext cx="3" cy="5"/>
                  </a:xfrm>
                  <a:custGeom>
                    <a:avLst/>
                    <a:gdLst/>
                    <a:ahLst/>
                    <a:cxnLst>
                      <a:cxn ang="0">
                        <a:pos x="1" y="0"/>
                      </a:cxn>
                      <a:cxn ang="0">
                        <a:pos x="2" y="0"/>
                      </a:cxn>
                      <a:cxn ang="0">
                        <a:pos x="2" y="1"/>
                      </a:cxn>
                      <a:cxn ang="0">
                        <a:pos x="2" y="3"/>
                      </a:cxn>
                      <a:cxn ang="0">
                        <a:pos x="2" y="4"/>
                      </a:cxn>
                      <a:cxn ang="0">
                        <a:pos x="1" y="4"/>
                      </a:cxn>
                      <a:cxn ang="0">
                        <a:pos x="0" y="3"/>
                      </a:cxn>
                      <a:cxn ang="0">
                        <a:pos x="1" y="3"/>
                      </a:cxn>
                      <a:cxn ang="0">
                        <a:pos x="1" y="1"/>
                      </a:cxn>
                      <a:cxn ang="0">
                        <a:pos x="1" y="3"/>
                      </a:cxn>
                      <a:cxn ang="0">
                        <a:pos x="0" y="3"/>
                      </a:cxn>
                      <a:cxn ang="0">
                        <a:pos x="0" y="1"/>
                      </a:cxn>
                      <a:cxn ang="0">
                        <a:pos x="1" y="0"/>
                      </a:cxn>
                    </a:cxnLst>
                    <a:rect l="0" t="0" r="r" b="b"/>
                    <a:pathLst>
                      <a:path w="3" h="5">
                        <a:moveTo>
                          <a:pt x="1" y="0"/>
                        </a:moveTo>
                        <a:lnTo>
                          <a:pt x="2" y="0"/>
                        </a:lnTo>
                        <a:lnTo>
                          <a:pt x="2" y="1"/>
                        </a:lnTo>
                        <a:lnTo>
                          <a:pt x="2" y="3"/>
                        </a:lnTo>
                        <a:lnTo>
                          <a:pt x="2" y="4"/>
                        </a:lnTo>
                        <a:lnTo>
                          <a:pt x="1" y="4"/>
                        </a:lnTo>
                        <a:lnTo>
                          <a:pt x="0" y="3"/>
                        </a:lnTo>
                        <a:lnTo>
                          <a:pt x="1" y="3"/>
                        </a:lnTo>
                        <a:lnTo>
                          <a:pt x="1" y="1"/>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1" name="Group 311"/>
                <p:cNvGrpSpPr>
                  <a:grpSpLocks/>
                </p:cNvGrpSpPr>
                <p:nvPr/>
              </p:nvGrpSpPr>
              <p:grpSpPr bwMode="auto">
                <a:xfrm>
                  <a:off x="4819" y="3305"/>
                  <a:ext cx="17" cy="5"/>
                  <a:chOff x="4819" y="3305"/>
                  <a:chExt cx="17" cy="5"/>
                </a:xfrm>
              </p:grpSpPr>
              <p:sp>
                <p:nvSpPr>
                  <p:cNvPr id="188" name="Freeform 312"/>
                  <p:cNvSpPr>
                    <a:spLocks/>
                  </p:cNvSpPr>
                  <p:nvPr/>
                </p:nvSpPr>
                <p:spPr bwMode="ltGray">
                  <a:xfrm>
                    <a:off x="4819" y="3305"/>
                    <a:ext cx="5" cy="5"/>
                  </a:xfrm>
                  <a:custGeom>
                    <a:avLst/>
                    <a:gdLst/>
                    <a:ahLst/>
                    <a:cxnLst>
                      <a:cxn ang="0">
                        <a:pos x="2" y="4"/>
                      </a:cxn>
                      <a:cxn ang="0">
                        <a:pos x="4" y="4"/>
                      </a:cxn>
                      <a:cxn ang="0">
                        <a:pos x="4" y="0"/>
                      </a:cxn>
                      <a:cxn ang="0">
                        <a:pos x="0" y="0"/>
                      </a:cxn>
                      <a:cxn ang="0">
                        <a:pos x="0" y="1"/>
                      </a:cxn>
                      <a:cxn ang="0">
                        <a:pos x="2" y="1"/>
                      </a:cxn>
                      <a:cxn ang="0">
                        <a:pos x="2" y="4"/>
                      </a:cxn>
                    </a:cxnLst>
                    <a:rect l="0" t="0" r="r" b="b"/>
                    <a:pathLst>
                      <a:path w="5" h="5">
                        <a:moveTo>
                          <a:pt x="2" y="4"/>
                        </a:moveTo>
                        <a:lnTo>
                          <a:pt x="4" y="4"/>
                        </a:lnTo>
                        <a:lnTo>
                          <a:pt x="4" y="0"/>
                        </a:lnTo>
                        <a:lnTo>
                          <a:pt x="0"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89" name="Freeform 313"/>
                  <p:cNvSpPr>
                    <a:spLocks/>
                  </p:cNvSpPr>
                  <p:nvPr/>
                </p:nvSpPr>
                <p:spPr bwMode="ltGray">
                  <a:xfrm>
                    <a:off x="4827" y="3305"/>
                    <a:ext cx="1" cy="5"/>
                  </a:xfrm>
                  <a:custGeom>
                    <a:avLst/>
                    <a:gdLst/>
                    <a:ahLst/>
                    <a:cxnLst>
                      <a:cxn ang="0">
                        <a:pos x="0" y="0"/>
                      </a:cxn>
                      <a:cxn ang="0">
                        <a:pos x="0" y="0"/>
                      </a:cxn>
                      <a:cxn ang="0">
                        <a:pos x="0" y="3"/>
                      </a:cxn>
                      <a:cxn ang="0">
                        <a:pos x="0" y="3"/>
                      </a:cxn>
                      <a:cxn ang="0">
                        <a:pos x="0" y="4"/>
                      </a:cxn>
                      <a:cxn ang="0">
                        <a:pos x="0" y="4"/>
                      </a:cxn>
                      <a:cxn ang="0">
                        <a:pos x="0" y="3"/>
                      </a:cxn>
                      <a:cxn ang="0">
                        <a:pos x="0" y="3"/>
                      </a:cxn>
                      <a:cxn ang="0">
                        <a:pos x="0" y="1"/>
                      </a:cxn>
                      <a:cxn ang="0">
                        <a:pos x="0" y="3"/>
                      </a:cxn>
                      <a:cxn ang="0">
                        <a:pos x="0" y="3"/>
                      </a:cxn>
                      <a:cxn ang="0">
                        <a:pos x="0" y="3"/>
                      </a:cxn>
                      <a:cxn ang="0">
                        <a:pos x="0" y="3"/>
                      </a:cxn>
                      <a:cxn ang="0">
                        <a:pos x="0" y="0"/>
                      </a:cxn>
                    </a:cxnLst>
                    <a:rect l="0" t="0" r="r" b="b"/>
                    <a:pathLst>
                      <a:path w="1" h="5">
                        <a:moveTo>
                          <a:pt x="0" y="0"/>
                        </a:moveTo>
                        <a:lnTo>
                          <a:pt x="0" y="0"/>
                        </a:lnTo>
                        <a:lnTo>
                          <a:pt x="0" y="3"/>
                        </a:lnTo>
                        <a:lnTo>
                          <a:pt x="0" y="3"/>
                        </a:lnTo>
                        <a:lnTo>
                          <a:pt x="0" y="4"/>
                        </a:lnTo>
                        <a:lnTo>
                          <a:pt x="0" y="4"/>
                        </a:lnTo>
                        <a:lnTo>
                          <a:pt x="0" y="3"/>
                        </a:lnTo>
                        <a:lnTo>
                          <a:pt x="0" y="3"/>
                        </a:lnTo>
                        <a:lnTo>
                          <a:pt x="0" y="1"/>
                        </a:lnTo>
                        <a:lnTo>
                          <a:pt x="0" y="3"/>
                        </a:lnTo>
                        <a:lnTo>
                          <a:pt x="0" y="3"/>
                        </a:lnTo>
                        <a:lnTo>
                          <a:pt x="0" y="3"/>
                        </a:lnTo>
                        <a:lnTo>
                          <a:pt x="0" y="3"/>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90" name="Freeform 314"/>
                  <p:cNvSpPr>
                    <a:spLocks/>
                  </p:cNvSpPr>
                  <p:nvPr/>
                </p:nvSpPr>
                <p:spPr bwMode="ltGray">
                  <a:xfrm>
                    <a:off x="4833" y="3305"/>
                    <a:ext cx="3" cy="5"/>
                  </a:xfrm>
                  <a:custGeom>
                    <a:avLst/>
                    <a:gdLst/>
                    <a:ahLst/>
                    <a:cxnLst>
                      <a:cxn ang="0">
                        <a:pos x="1" y="0"/>
                      </a:cxn>
                      <a:cxn ang="0">
                        <a:pos x="2" y="0"/>
                      </a:cxn>
                      <a:cxn ang="0">
                        <a:pos x="2" y="1"/>
                      </a:cxn>
                      <a:cxn ang="0">
                        <a:pos x="2" y="3"/>
                      </a:cxn>
                      <a:cxn ang="0">
                        <a:pos x="2" y="4"/>
                      </a:cxn>
                      <a:cxn ang="0">
                        <a:pos x="1" y="4"/>
                      </a:cxn>
                      <a:cxn ang="0">
                        <a:pos x="0" y="3"/>
                      </a:cxn>
                      <a:cxn ang="0">
                        <a:pos x="1" y="3"/>
                      </a:cxn>
                      <a:cxn ang="0">
                        <a:pos x="1" y="1"/>
                      </a:cxn>
                      <a:cxn ang="0">
                        <a:pos x="1" y="3"/>
                      </a:cxn>
                      <a:cxn ang="0">
                        <a:pos x="0" y="3"/>
                      </a:cxn>
                      <a:cxn ang="0">
                        <a:pos x="0" y="1"/>
                      </a:cxn>
                      <a:cxn ang="0">
                        <a:pos x="1" y="0"/>
                      </a:cxn>
                    </a:cxnLst>
                    <a:rect l="0" t="0" r="r" b="b"/>
                    <a:pathLst>
                      <a:path w="3" h="5">
                        <a:moveTo>
                          <a:pt x="1" y="0"/>
                        </a:moveTo>
                        <a:lnTo>
                          <a:pt x="2" y="0"/>
                        </a:lnTo>
                        <a:lnTo>
                          <a:pt x="2" y="1"/>
                        </a:lnTo>
                        <a:lnTo>
                          <a:pt x="2" y="3"/>
                        </a:lnTo>
                        <a:lnTo>
                          <a:pt x="2" y="4"/>
                        </a:lnTo>
                        <a:lnTo>
                          <a:pt x="1" y="4"/>
                        </a:lnTo>
                        <a:lnTo>
                          <a:pt x="0" y="3"/>
                        </a:lnTo>
                        <a:lnTo>
                          <a:pt x="1" y="3"/>
                        </a:lnTo>
                        <a:lnTo>
                          <a:pt x="1" y="1"/>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2" name="Group 315"/>
                <p:cNvGrpSpPr>
                  <a:grpSpLocks/>
                </p:cNvGrpSpPr>
                <p:nvPr/>
              </p:nvGrpSpPr>
              <p:grpSpPr bwMode="auto">
                <a:xfrm>
                  <a:off x="4855" y="3305"/>
                  <a:ext cx="17" cy="5"/>
                  <a:chOff x="4855" y="3305"/>
                  <a:chExt cx="17" cy="5"/>
                </a:xfrm>
              </p:grpSpPr>
              <p:sp>
                <p:nvSpPr>
                  <p:cNvPr id="185" name="Freeform 316"/>
                  <p:cNvSpPr>
                    <a:spLocks/>
                  </p:cNvSpPr>
                  <p:nvPr/>
                </p:nvSpPr>
                <p:spPr bwMode="ltGray">
                  <a:xfrm>
                    <a:off x="4855" y="3305"/>
                    <a:ext cx="5" cy="5"/>
                  </a:xfrm>
                  <a:custGeom>
                    <a:avLst/>
                    <a:gdLst/>
                    <a:ahLst/>
                    <a:cxnLst>
                      <a:cxn ang="0">
                        <a:pos x="2" y="4"/>
                      </a:cxn>
                      <a:cxn ang="0">
                        <a:pos x="4" y="4"/>
                      </a:cxn>
                      <a:cxn ang="0">
                        <a:pos x="4" y="0"/>
                      </a:cxn>
                      <a:cxn ang="0">
                        <a:pos x="0" y="0"/>
                      </a:cxn>
                      <a:cxn ang="0">
                        <a:pos x="0" y="1"/>
                      </a:cxn>
                      <a:cxn ang="0">
                        <a:pos x="2" y="1"/>
                      </a:cxn>
                      <a:cxn ang="0">
                        <a:pos x="2" y="4"/>
                      </a:cxn>
                    </a:cxnLst>
                    <a:rect l="0" t="0" r="r" b="b"/>
                    <a:pathLst>
                      <a:path w="5" h="5">
                        <a:moveTo>
                          <a:pt x="2" y="4"/>
                        </a:moveTo>
                        <a:lnTo>
                          <a:pt x="4" y="4"/>
                        </a:lnTo>
                        <a:lnTo>
                          <a:pt x="4" y="0"/>
                        </a:lnTo>
                        <a:lnTo>
                          <a:pt x="0"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86" name="Freeform 317"/>
                  <p:cNvSpPr>
                    <a:spLocks/>
                  </p:cNvSpPr>
                  <p:nvPr/>
                </p:nvSpPr>
                <p:spPr bwMode="ltGray">
                  <a:xfrm>
                    <a:off x="4863" y="3305"/>
                    <a:ext cx="1" cy="5"/>
                  </a:xfrm>
                  <a:custGeom>
                    <a:avLst/>
                    <a:gdLst/>
                    <a:ahLst/>
                    <a:cxnLst>
                      <a:cxn ang="0">
                        <a:pos x="0" y="0"/>
                      </a:cxn>
                      <a:cxn ang="0">
                        <a:pos x="0" y="0"/>
                      </a:cxn>
                      <a:cxn ang="0">
                        <a:pos x="0" y="1"/>
                      </a:cxn>
                      <a:cxn ang="0">
                        <a:pos x="0" y="1"/>
                      </a:cxn>
                      <a:cxn ang="0">
                        <a:pos x="0" y="1"/>
                      </a:cxn>
                      <a:cxn ang="0">
                        <a:pos x="0" y="2"/>
                      </a:cxn>
                      <a:cxn ang="0">
                        <a:pos x="0" y="3"/>
                      </a:cxn>
                      <a:cxn ang="0">
                        <a:pos x="0" y="4"/>
                      </a:cxn>
                      <a:cxn ang="0">
                        <a:pos x="0" y="4"/>
                      </a:cxn>
                      <a:cxn ang="0">
                        <a:pos x="0" y="3"/>
                      </a:cxn>
                      <a:cxn ang="0">
                        <a:pos x="0" y="3"/>
                      </a:cxn>
                      <a:cxn ang="0">
                        <a:pos x="0" y="3"/>
                      </a:cxn>
                      <a:cxn ang="0">
                        <a:pos x="0" y="3"/>
                      </a:cxn>
                      <a:cxn ang="0">
                        <a:pos x="0" y="3"/>
                      </a:cxn>
                      <a:cxn ang="0">
                        <a:pos x="0" y="2"/>
                      </a:cxn>
                      <a:cxn ang="0">
                        <a:pos x="0" y="2"/>
                      </a:cxn>
                      <a:cxn ang="0">
                        <a:pos x="0" y="1"/>
                      </a:cxn>
                      <a:cxn ang="0">
                        <a:pos x="0" y="0"/>
                      </a:cxn>
                    </a:cxnLst>
                    <a:rect l="0" t="0" r="r" b="b"/>
                    <a:pathLst>
                      <a:path w="1" h="5">
                        <a:moveTo>
                          <a:pt x="0" y="0"/>
                        </a:moveTo>
                        <a:lnTo>
                          <a:pt x="0" y="0"/>
                        </a:lnTo>
                        <a:lnTo>
                          <a:pt x="0" y="1"/>
                        </a:lnTo>
                        <a:lnTo>
                          <a:pt x="0" y="1"/>
                        </a:lnTo>
                        <a:lnTo>
                          <a:pt x="0" y="1"/>
                        </a:lnTo>
                        <a:lnTo>
                          <a:pt x="0" y="2"/>
                        </a:lnTo>
                        <a:lnTo>
                          <a:pt x="0" y="3"/>
                        </a:lnTo>
                        <a:lnTo>
                          <a:pt x="0" y="4"/>
                        </a:lnTo>
                        <a:lnTo>
                          <a:pt x="0" y="4"/>
                        </a:lnTo>
                        <a:lnTo>
                          <a:pt x="0" y="3"/>
                        </a:lnTo>
                        <a:lnTo>
                          <a:pt x="0" y="3"/>
                        </a:lnTo>
                        <a:lnTo>
                          <a:pt x="0" y="3"/>
                        </a:lnTo>
                        <a:lnTo>
                          <a:pt x="0" y="3"/>
                        </a:lnTo>
                        <a:lnTo>
                          <a:pt x="0" y="3"/>
                        </a:lnTo>
                        <a:lnTo>
                          <a:pt x="0" y="2"/>
                        </a:lnTo>
                        <a:lnTo>
                          <a:pt x="0" y="2"/>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87" name="Freeform 318"/>
                  <p:cNvSpPr>
                    <a:spLocks/>
                  </p:cNvSpPr>
                  <p:nvPr/>
                </p:nvSpPr>
                <p:spPr bwMode="ltGray">
                  <a:xfrm>
                    <a:off x="4869" y="3305"/>
                    <a:ext cx="3" cy="5"/>
                  </a:xfrm>
                  <a:custGeom>
                    <a:avLst/>
                    <a:gdLst/>
                    <a:ahLst/>
                    <a:cxnLst>
                      <a:cxn ang="0">
                        <a:pos x="1" y="0"/>
                      </a:cxn>
                      <a:cxn ang="0">
                        <a:pos x="2" y="0"/>
                      </a:cxn>
                      <a:cxn ang="0">
                        <a:pos x="2" y="1"/>
                      </a:cxn>
                      <a:cxn ang="0">
                        <a:pos x="2" y="3"/>
                      </a:cxn>
                      <a:cxn ang="0">
                        <a:pos x="2" y="4"/>
                      </a:cxn>
                      <a:cxn ang="0">
                        <a:pos x="1" y="4"/>
                      </a:cxn>
                      <a:cxn ang="0">
                        <a:pos x="0" y="3"/>
                      </a:cxn>
                      <a:cxn ang="0">
                        <a:pos x="1" y="3"/>
                      </a:cxn>
                      <a:cxn ang="0">
                        <a:pos x="1" y="1"/>
                      </a:cxn>
                      <a:cxn ang="0">
                        <a:pos x="1" y="3"/>
                      </a:cxn>
                      <a:cxn ang="0">
                        <a:pos x="0" y="3"/>
                      </a:cxn>
                      <a:cxn ang="0">
                        <a:pos x="0" y="1"/>
                      </a:cxn>
                      <a:cxn ang="0">
                        <a:pos x="1" y="0"/>
                      </a:cxn>
                    </a:cxnLst>
                    <a:rect l="0" t="0" r="r" b="b"/>
                    <a:pathLst>
                      <a:path w="3" h="5">
                        <a:moveTo>
                          <a:pt x="1" y="0"/>
                        </a:moveTo>
                        <a:lnTo>
                          <a:pt x="2" y="0"/>
                        </a:lnTo>
                        <a:lnTo>
                          <a:pt x="2" y="1"/>
                        </a:lnTo>
                        <a:lnTo>
                          <a:pt x="2" y="3"/>
                        </a:lnTo>
                        <a:lnTo>
                          <a:pt x="2" y="4"/>
                        </a:lnTo>
                        <a:lnTo>
                          <a:pt x="1" y="4"/>
                        </a:lnTo>
                        <a:lnTo>
                          <a:pt x="0" y="3"/>
                        </a:lnTo>
                        <a:lnTo>
                          <a:pt x="1" y="3"/>
                        </a:lnTo>
                        <a:lnTo>
                          <a:pt x="1" y="1"/>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3" name="Group 319"/>
                <p:cNvGrpSpPr>
                  <a:grpSpLocks/>
                </p:cNvGrpSpPr>
                <p:nvPr/>
              </p:nvGrpSpPr>
              <p:grpSpPr bwMode="auto">
                <a:xfrm>
                  <a:off x="4713" y="3305"/>
                  <a:ext cx="15" cy="5"/>
                  <a:chOff x="4713" y="3305"/>
                  <a:chExt cx="15" cy="5"/>
                </a:xfrm>
              </p:grpSpPr>
              <p:sp>
                <p:nvSpPr>
                  <p:cNvPr id="182" name="Freeform 320"/>
                  <p:cNvSpPr>
                    <a:spLocks/>
                  </p:cNvSpPr>
                  <p:nvPr/>
                </p:nvSpPr>
                <p:spPr bwMode="ltGray">
                  <a:xfrm>
                    <a:off x="4727"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1"/>
                      </a:cxn>
                      <a:cxn ang="0">
                        <a:pos x="0" y="3"/>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1"/>
                        </a:lnTo>
                        <a:lnTo>
                          <a:pt x="0" y="3"/>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83" name="Freeform 321"/>
                  <p:cNvSpPr>
                    <a:spLocks/>
                  </p:cNvSpPr>
                  <p:nvPr/>
                </p:nvSpPr>
                <p:spPr bwMode="ltGray">
                  <a:xfrm>
                    <a:off x="4719" y="3305"/>
                    <a:ext cx="5" cy="5"/>
                  </a:xfrm>
                  <a:custGeom>
                    <a:avLst/>
                    <a:gdLst/>
                    <a:ahLst/>
                    <a:cxnLst>
                      <a:cxn ang="0">
                        <a:pos x="2" y="4"/>
                      </a:cxn>
                      <a:cxn ang="0">
                        <a:pos x="4" y="4"/>
                      </a:cxn>
                      <a:cxn ang="0">
                        <a:pos x="4" y="0"/>
                      </a:cxn>
                      <a:cxn ang="0">
                        <a:pos x="0" y="0"/>
                      </a:cxn>
                      <a:cxn ang="0">
                        <a:pos x="0" y="1"/>
                      </a:cxn>
                      <a:cxn ang="0">
                        <a:pos x="2" y="1"/>
                      </a:cxn>
                      <a:cxn ang="0">
                        <a:pos x="2" y="4"/>
                      </a:cxn>
                    </a:cxnLst>
                    <a:rect l="0" t="0" r="r" b="b"/>
                    <a:pathLst>
                      <a:path w="5" h="5">
                        <a:moveTo>
                          <a:pt x="2" y="4"/>
                        </a:moveTo>
                        <a:lnTo>
                          <a:pt x="4" y="4"/>
                        </a:lnTo>
                        <a:lnTo>
                          <a:pt x="4" y="0"/>
                        </a:lnTo>
                        <a:lnTo>
                          <a:pt x="0"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84" name="Freeform 322"/>
                  <p:cNvSpPr>
                    <a:spLocks/>
                  </p:cNvSpPr>
                  <p:nvPr/>
                </p:nvSpPr>
                <p:spPr bwMode="ltGray">
                  <a:xfrm>
                    <a:off x="4713" y="3305"/>
                    <a:ext cx="7" cy="5"/>
                  </a:xfrm>
                  <a:custGeom>
                    <a:avLst/>
                    <a:gdLst/>
                    <a:ahLst/>
                    <a:cxnLst>
                      <a:cxn ang="0">
                        <a:pos x="0" y="4"/>
                      </a:cxn>
                      <a:cxn ang="0">
                        <a:pos x="6" y="4"/>
                      </a:cxn>
                      <a:cxn ang="0">
                        <a:pos x="6" y="0"/>
                      </a:cxn>
                      <a:cxn ang="0">
                        <a:pos x="0" y="0"/>
                      </a:cxn>
                      <a:cxn ang="0">
                        <a:pos x="0" y="1"/>
                      </a:cxn>
                      <a:cxn ang="0">
                        <a:pos x="0" y="4"/>
                      </a:cxn>
                    </a:cxnLst>
                    <a:rect l="0" t="0" r="r" b="b"/>
                    <a:pathLst>
                      <a:path w="7" h="5">
                        <a:moveTo>
                          <a:pt x="0" y="4"/>
                        </a:moveTo>
                        <a:lnTo>
                          <a:pt x="6" y="4"/>
                        </a:lnTo>
                        <a:lnTo>
                          <a:pt x="6" y="0"/>
                        </a:lnTo>
                        <a:lnTo>
                          <a:pt x="0" y="0"/>
                        </a:lnTo>
                        <a:lnTo>
                          <a:pt x="0" y="1"/>
                        </a:lnTo>
                        <a:lnTo>
                          <a:pt x="0"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4" name="Group 323"/>
                <p:cNvGrpSpPr>
                  <a:grpSpLocks/>
                </p:cNvGrpSpPr>
                <p:nvPr/>
              </p:nvGrpSpPr>
              <p:grpSpPr bwMode="auto">
                <a:xfrm>
                  <a:off x="4678" y="3305"/>
                  <a:ext cx="18" cy="5"/>
                  <a:chOff x="4678" y="3305"/>
                  <a:chExt cx="18" cy="5"/>
                </a:xfrm>
              </p:grpSpPr>
              <p:sp>
                <p:nvSpPr>
                  <p:cNvPr id="179" name="Freeform 324"/>
                  <p:cNvSpPr>
                    <a:spLocks/>
                  </p:cNvSpPr>
                  <p:nvPr/>
                </p:nvSpPr>
                <p:spPr bwMode="ltGray">
                  <a:xfrm>
                    <a:off x="4693"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80" name="Freeform 325"/>
                  <p:cNvSpPr>
                    <a:spLocks/>
                  </p:cNvSpPr>
                  <p:nvPr/>
                </p:nvSpPr>
                <p:spPr bwMode="ltGray">
                  <a:xfrm>
                    <a:off x="4685"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81" name="Freeform 326"/>
                  <p:cNvSpPr>
                    <a:spLocks/>
                  </p:cNvSpPr>
                  <p:nvPr/>
                </p:nvSpPr>
                <p:spPr bwMode="ltGray">
                  <a:xfrm>
                    <a:off x="4678" y="3305"/>
                    <a:ext cx="6" cy="5"/>
                  </a:xfrm>
                  <a:custGeom>
                    <a:avLst/>
                    <a:gdLst/>
                    <a:ahLst/>
                    <a:cxnLst>
                      <a:cxn ang="0">
                        <a:pos x="0" y="4"/>
                      </a:cxn>
                      <a:cxn ang="0">
                        <a:pos x="5" y="4"/>
                      </a:cxn>
                      <a:cxn ang="0">
                        <a:pos x="5" y="0"/>
                      </a:cxn>
                      <a:cxn ang="0">
                        <a:pos x="0" y="0"/>
                      </a:cxn>
                      <a:cxn ang="0">
                        <a:pos x="0" y="1"/>
                      </a:cxn>
                      <a:cxn ang="0">
                        <a:pos x="0" y="4"/>
                      </a:cxn>
                    </a:cxnLst>
                    <a:rect l="0" t="0" r="r" b="b"/>
                    <a:pathLst>
                      <a:path w="6" h="5">
                        <a:moveTo>
                          <a:pt x="0" y="4"/>
                        </a:moveTo>
                        <a:lnTo>
                          <a:pt x="5" y="4"/>
                        </a:lnTo>
                        <a:lnTo>
                          <a:pt x="5" y="0"/>
                        </a:lnTo>
                        <a:lnTo>
                          <a:pt x="0" y="0"/>
                        </a:lnTo>
                        <a:lnTo>
                          <a:pt x="0" y="1"/>
                        </a:lnTo>
                        <a:lnTo>
                          <a:pt x="0"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5" name="Group 327"/>
                <p:cNvGrpSpPr>
                  <a:grpSpLocks/>
                </p:cNvGrpSpPr>
                <p:nvPr/>
              </p:nvGrpSpPr>
              <p:grpSpPr bwMode="auto">
                <a:xfrm>
                  <a:off x="4889" y="3305"/>
                  <a:ext cx="17" cy="5"/>
                  <a:chOff x="4889" y="3305"/>
                  <a:chExt cx="17" cy="5"/>
                </a:xfrm>
              </p:grpSpPr>
              <p:sp>
                <p:nvSpPr>
                  <p:cNvPr id="176" name="Freeform 328"/>
                  <p:cNvSpPr>
                    <a:spLocks/>
                  </p:cNvSpPr>
                  <p:nvPr/>
                </p:nvSpPr>
                <p:spPr bwMode="ltGray">
                  <a:xfrm>
                    <a:off x="4889" y="3305"/>
                    <a:ext cx="5" cy="5"/>
                  </a:xfrm>
                  <a:custGeom>
                    <a:avLst/>
                    <a:gdLst/>
                    <a:ahLst/>
                    <a:cxnLst>
                      <a:cxn ang="0">
                        <a:pos x="0" y="4"/>
                      </a:cxn>
                      <a:cxn ang="0">
                        <a:pos x="4" y="4"/>
                      </a:cxn>
                      <a:cxn ang="0">
                        <a:pos x="4" y="0"/>
                      </a:cxn>
                      <a:cxn ang="0">
                        <a:pos x="0" y="0"/>
                      </a:cxn>
                      <a:cxn ang="0">
                        <a:pos x="0" y="1"/>
                      </a:cxn>
                      <a:cxn ang="0">
                        <a:pos x="0" y="4"/>
                      </a:cxn>
                    </a:cxnLst>
                    <a:rect l="0" t="0" r="r" b="b"/>
                    <a:pathLst>
                      <a:path w="5" h="5">
                        <a:moveTo>
                          <a:pt x="0" y="4"/>
                        </a:moveTo>
                        <a:lnTo>
                          <a:pt x="4" y="4"/>
                        </a:lnTo>
                        <a:lnTo>
                          <a:pt x="4" y="0"/>
                        </a:lnTo>
                        <a:lnTo>
                          <a:pt x="0" y="0"/>
                        </a:lnTo>
                        <a:lnTo>
                          <a:pt x="0" y="1"/>
                        </a:lnTo>
                        <a:lnTo>
                          <a:pt x="0"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77" name="Freeform 329"/>
                  <p:cNvSpPr>
                    <a:spLocks/>
                  </p:cNvSpPr>
                  <p:nvPr/>
                </p:nvSpPr>
                <p:spPr bwMode="ltGray">
                  <a:xfrm>
                    <a:off x="4897" y="3305"/>
                    <a:ext cx="1" cy="5"/>
                  </a:xfrm>
                  <a:custGeom>
                    <a:avLst/>
                    <a:gdLst/>
                    <a:ahLst/>
                    <a:cxnLst>
                      <a:cxn ang="0">
                        <a:pos x="0" y="0"/>
                      </a:cxn>
                      <a:cxn ang="0">
                        <a:pos x="0" y="0"/>
                      </a:cxn>
                      <a:cxn ang="0">
                        <a:pos x="0" y="1"/>
                      </a:cxn>
                      <a:cxn ang="0">
                        <a:pos x="0" y="1"/>
                      </a:cxn>
                      <a:cxn ang="0">
                        <a:pos x="0" y="1"/>
                      </a:cxn>
                      <a:cxn ang="0">
                        <a:pos x="0" y="1"/>
                      </a:cxn>
                      <a:cxn ang="0">
                        <a:pos x="0" y="2"/>
                      </a:cxn>
                      <a:cxn ang="0">
                        <a:pos x="0" y="2"/>
                      </a:cxn>
                      <a:cxn ang="0">
                        <a:pos x="0" y="3"/>
                      </a:cxn>
                      <a:cxn ang="0">
                        <a:pos x="0" y="3"/>
                      </a:cxn>
                      <a:cxn ang="0">
                        <a:pos x="0" y="2"/>
                      </a:cxn>
                      <a:cxn ang="0">
                        <a:pos x="0" y="1"/>
                      </a:cxn>
                      <a:cxn ang="0">
                        <a:pos x="0" y="1"/>
                      </a:cxn>
                      <a:cxn ang="0">
                        <a:pos x="0" y="2"/>
                      </a:cxn>
                      <a:cxn ang="0">
                        <a:pos x="0" y="3"/>
                      </a:cxn>
                      <a:cxn ang="0">
                        <a:pos x="0" y="4"/>
                      </a:cxn>
                      <a:cxn ang="0">
                        <a:pos x="0" y="4"/>
                      </a:cxn>
                      <a:cxn ang="0">
                        <a:pos x="0" y="3"/>
                      </a:cxn>
                      <a:cxn ang="0">
                        <a:pos x="0" y="1"/>
                      </a:cxn>
                      <a:cxn ang="0">
                        <a:pos x="0" y="0"/>
                      </a:cxn>
                    </a:cxnLst>
                    <a:rect l="0" t="0" r="r" b="b"/>
                    <a:pathLst>
                      <a:path w="1" h="5">
                        <a:moveTo>
                          <a:pt x="0" y="0"/>
                        </a:moveTo>
                        <a:lnTo>
                          <a:pt x="0" y="0"/>
                        </a:lnTo>
                        <a:lnTo>
                          <a:pt x="0" y="1"/>
                        </a:lnTo>
                        <a:lnTo>
                          <a:pt x="0" y="1"/>
                        </a:lnTo>
                        <a:lnTo>
                          <a:pt x="0" y="1"/>
                        </a:lnTo>
                        <a:lnTo>
                          <a:pt x="0" y="1"/>
                        </a:lnTo>
                        <a:lnTo>
                          <a:pt x="0" y="2"/>
                        </a:lnTo>
                        <a:lnTo>
                          <a:pt x="0" y="2"/>
                        </a:lnTo>
                        <a:lnTo>
                          <a:pt x="0" y="3"/>
                        </a:lnTo>
                        <a:lnTo>
                          <a:pt x="0" y="3"/>
                        </a:lnTo>
                        <a:lnTo>
                          <a:pt x="0" y="2"/>
                        </a:lnTo>
                        <a:lnTo>
                          <a:pt x="0" y="1"/>
                        </a:lnTo>
                        <a:lnTo>
                          <a:pt x="0" y="1"/>
                        </a:lnTo>
                        <a:lnTo>
                          <a:pt x="0" y="2"/>
                        </a:lnTo>
                        <a:lnTo>
                          <a:pt x="0" y="3"/>
                        </a:lnTo>
                        <a:lnTo>
                          <a:pt x="0" y="4"/>
                        </a:lnTo>
                        <a:lnTo>
                          <a:pt x="0" y="4"/>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78" name="Freeform 330"/>
                  <p:cNvSpPr>
                    <a:spLocks/>
                  </p:cNvSpPr>
                  <p:nvPr/>
                </p:nvSpPr>
                <p:spPr bwMode="ltGray">
                  <a:xfrm>
                    <a:off x="4903"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6" name="Group 331"/>
                <p:cNvGrpSpPr>
                  <a:grpSpLocks/>
                </p:cNvGrpSpPr>
                <p:nvPr/>
              </p:nvGrpSpPr>
              <p:grpSpPr bwMode="auto">
                <a:xfrm>
                  <a:off x="4923" y="3305"/>
                  <a:ext cx="19" cy="5"/>
                  <a:chOff x="4923" y="3305"/>
                  <a:chExt cx="19" cy="5"/>
                </a:xfrm>
              </p:grpSpPr>
              <p:sp>
                <p:nvSpPr>
                  <p:cNvPr id="173" name="Freeform 332"/>
                  <p:cNvSpPr>
                    <a:spLocks/>
                  </p:cNvSpPr>
                  <p:nvPr/>
                </p:nvSpPr>
                <p:spPr bwMode="ltGray">
                  <a:xfrm>
                    <a:off x="4923" y="3305"/>
                    <a:ext cx="5" cy="5"/>
                  </a:xfrm>
                  <a:custGeom>
                    <a:avLst/>
                    <a:gdLst/>
                    <a:ahLst/>
                    <a:cxnLst>
                      <a:cxn ang="0">
                        <a:pos x="2" y="4"/>
                      </a:cxn>
                      <a:cxn ang="0">
                        <a:pos x="4" y="4"/>
                      </a:cxn>
                      <a:cxn ang="0">
                        <a:pos x="4" y="0"/>
                      </a:cxn>
                      <a:cxn ang="0">
                        <a:pos x="0" y="0"/>
                      </a:cxn>
                      <a:cxn ang="0">
                        <a:pos x="0" y="1"/>
                      </a:cxn>
                      <a:cxn ang="0">
                        <a:pos x="2" y="1"/>
                      </a:cxn>
                      <a:cxn ang="0">
                        <a:pos x="2" y="4"/>
                      </a:cxn>
                    </a:cxnLst>
                    <a:rect l="0" t="0" r="r" b="b"/>
                    <a:pathLst>
                      <a:path w="5" h="5">
                        <a:moveTo>
                          <a:pt x="2" y="4"/>
                        </a:moveTo>
                        <a:lnTo>
                          <a:pt x="4" y="4"/>
                        </a:lnTo>
                        <a:lnTo>
                          <a:pt x="4" y="0"/>
                        </a:lnTo>
                        <a:lnTo>
                          <a:pt x="0"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74" name="Freeform 333"/>
                  <p:cNvSpPr>
                    <a:spLocks/>
                  </p:cNvSpPr>
                  <p:nvPr/>
                </p:nvSpPr>
                <p:spPr bwMode="ltGray">
                  <a:xfrm>
                    <a:off x="4931" y="3305"/>
                    <a:ext cx="3" cy="5"/>
                  </a:xfrm>
                  <a:custGeom>
                    <a:avLst/>
                    <a:gdLst/>
                    <a:ahLst/>
                    <a:cxnLst>
                      <a:cxn ang="0">
                        <a:pos x="0" y="0"/>
                      </a:cxn>
                      <a:cxn ang="0">
                        <a:pos x="2" y="0"/>
                      </a:cxn>
                      <a:cxn ang="0">
                        <a:pos x="2" y="1"/>
                      </a:cxn>
                      <a:cxn ang="0">
                        <a:pos x="1" y="4"/>
                      </a:cxn>
                      <a:cxn ang="0">
                        <a:pos x="0" y="4"/>
                      </a:cxn>
                      <a:cxn ang="0">
                        <a:pos x="1" y="1"/>
                      </a:cxn>
                      <a:cxn ang="0">
                        <a:pos x="0" y="1"/>
                      </a:cxn>
                      <a:cxn ang="0">
                        <a:pos x="0" y="0"/>
                      </a:cxn>
                    </a:cxnLst>
                    <a:rect l="0" t="0" r="r" b="b"/>
                    <a:pathLst>
                      <a:path w="3" h="5">
                        <a:moveTo>
                          <a:pt x="0" y="0"/>
                        </a:moveTo>
                        <a:lnTo>
                          <a:pt x="2" y="0"/>
                        </a:lnTo>
                        <a:lnTo>
                          <a:pt x="2" y="1"/>
                        </a:lnTo>
                        <a:lnTo>
                          <a:pt x="1" y="4"/>
                        </a:lnTo>
                        <a:lnTo>
                          <a:pt x="0" y="4"/>
                        </a:lnTo>
                        <a:lnTo>
                          <a:pt x="1" y="1"/>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75" name="Freeform 334"/>
                  <p:cNvSpPr>
                    <a:spLocks/>
                  </p:cNvSpPr>
                  <p:nvPr/>
                </p:nvSpPr>
                <p:spPr bwMode="ltGray">
                  <a:xfrm>
                    <a:off x="4939"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7" name="Group 335"/>
                <p:cNvGrpSpPr>
                  <a:grpSpLocks/>
                </p:cNvGrpSpPr>
                <p:nvPr/>
              </p:nvGrpSpPr>
              <p:grpSpPr bwMode="auto">
                <a:xfrm>
                  <a:off x="4959" y="3305"/>
                  <a:ext cx="17" cy="5"/>
                  <a:chOff x="4959" y="3305"/>
                  <a:chExt cx="17" cy="5"/>
                </a:xfrm>
              </p:grpSpPr>
              <p:sp>
                <p:nvSpPr>
                  <p:cNvPr id="170" name="Freeform 336"/>
                  <p:cNvSpPr>
                    <a:spLocks/>
                  </p:cNvSpPr>
                  <p:nvPr/>
                </p:nvSpPr>
                <p:spPr bwMode="ltGray">
                  <a:xfrm>
                    <a:off x="4959" y="3305"/>
                    <a:ext cx="5" cy="5"/>
                  </a:xfrm>
                  <a:custGeom>
                    <a:avLst/>
                    <a:gdLst/>
                    <a:ahLst/>
                    <a:cxnLst>
                      <a:cxn ang="0">
                        <a:pos x="2" y="4"/>
                      </a:cxn>
                      <a:cxn ang="0">
                        <a:pos x="4" y="4"/>
                      </a:cxn>
                      <a:cxn ang="0">
                        <a:pos x="4" y="0"/>
                      </a:cxn>
                      <a:cxn ang="0">
                        <a:pos x="2" y="0"/>
                      </a:cxn>
                      <a:cxn ang="0">
                        <a:pos x="0" y="1"/>
                      </a:cxn>
                      <a:cxn ang="0">
                        <a:pos x="2" y="1"/>
                      </a:cxn>
                      <a:cxn ang="0">
                        <a:pos x="2" y="4"/>
                      </a:cxn>
                    </a:cxnLst>
                    <a:rect l="0" t="0" r="r" b="b"/>
                    <a:pathLst>
                      <a:path w="5" h="5">
                        <a:moveTo>
                          <a:pt x="2" y="4"/>
                        </a:moveTo>
                        <a:lnTo>
                          <a:pt x="4" y="4"/>
                        </a:lnTo>
                        <a:lnTo>
                          <a:pt x="4" y="0"/>
                        </a:lnTo>
                        <a:lnTo>
                          <a:pt x="2"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71" name="Freeform 337"/>
                  <p:cNvSpPr>
                    <a:spLocks/>
                  </p:cNvSpPr>
                  <p:nvPr/>
                </p:nvSpPr>
                <p:spPr bwMode="ltGray">
                  <a:xfrm>
                    <a:off x="4967" y="3305"/>
                    <a:ext cx="3" cy="5"/>
                  </a:xfrm>
                  <a:custGeom>
                    <a:avLst/>
                    <a:gdLst/>
                    <a:ahLst/>
                    <a:cxnLst>
                      <a:cxn ang="0">
                        <a:pos x="1" y="0"/>
                      </a:cxn>
                      <a:cxn ang="0">
                        <a:pos x="1" y="0"/>
                      </a:cxn>
                      <a:cxn ang="0">
                        <a:pos x="2" y="1"/>
                      </a:cxn>
                      <a:cxn ang="0">
                        <a:pos x="2" y="1"/>
                      </a:cxn>
                      <a:cxn ang="0">
                        <a:pos x="1" y="2"/>
                      </a:cxn>
                      <a:cxn ang="0">
                        <a:pos x="2" y="3"/>
                      </a:cxn>
                      <a:cxn ang="0">
                        <a:pos x="1" y="3"/>
                      </a:cxn>
                      <a:cxn ang="0">
                        <a:pos x="1" y="1"/>
                      </a:cxn>
                      <a:cxn ang="0">
                        <a:pos x="1" y="1"/>
                      </a:cxn>
                      <a:cxn ang="0">
                        <a:pos x="1" y="1"/>
                      </a:cxn>
                      <a:cxn ang="0">
                        <a:pos x="1" y="1"/>
                      </a:cxn>
                      <a:cxn ang="0">
                        <a:pos x="1" y="1"/>
                      </a:cxn>
                      <a:cxn ang="0">
                        <a:pos x="1" y="3"/>
                      </a:cxn>
                      <a:cxn ang="0">
                        <a:pos x="1" y="3"/>
                      </a:cxn>
                      <a:cxn ang="0">
                        <a:pos x="1" y="3"/>
                      </a:cxn>
                      <a:cxn ang="0">
                        <a:pos x="1" y="3"/>
                      </a:cxn>
                      <a:cxn ang="0">
                        <a:pos x="2" y="3"/>
                      </a:cxn>
                      <a:cxn ang="0">
                        <a:pos x="2" y="3"/>
                      </a:cxn>
                      <a:cxn ang="0">
                        <a:pos x="1" y="4"/>
                      </a:cxn>
                      <a:cxn ang="0">
                        <a:pos x="1" y="4"/>
                      </a:cxn>
                      <a:cxn ang="0">
                        <a:pos x="0" y="3"/>
                      </a:cxn>
                      <a:cxn ang="0">
                        <a:pos x="0" y="3"/>
                      </a:cxn>
                      <a:cxn ang="0">
                        <a:pos x="0" y="2"/>
                      </a:cxn>
                      <a:cxn ang="0">
                        <a:pos x="0" y="1"/>
                      </a:cxn>
                      <a:cxn ang="0">
                        <a:pos x="0" y="1"/>
                      </a:cxn>
                      <a:cxn ang="0">
                        <a:pos x="1" y="0"/>
                      </a:cxn>
                    </a:cxnLst>
                    <a:rect l="0" t="0" r="r" b="b"/>
                    <a:pathLst>
                      <a:path w="3" h="5">
                        <a:moveTo>
                          <a:pt x="1" y="0"/>
                        </a:moveTo>
                        <a:lnTo>
                          <a:pt x="1" y="0"/>
                        </a:lnTo>
                        <a:lnTo>
                          <a:pt x="2" y="1"/>
                        </a:lnTo>
                        <a:lnTo>
                          <a:pt x="2" y="1"/>
                        </a:lnTo>
                        <a:lnTo>
                          <a:pt x="1" y="2"/>
                        </a:lnTo>
                        <a:lnTo>
                          <a:pt x="2" y="3"/>
                        </a:lnTo>
                        <a:lnTo>
                          <a:pt x="1" y="3"/>
                        </a:lnTo>
                        <a:lnTo>
                          <a:pt x="1" y="1"/>
                        </a:lnTo>
                        <a:lnTo>
                          <a:pt x="1" y="1"/>
                        </a:lnTo>
                        <a:lnTo>
                          <a:pt x="1" y="1"/>
                        </a:lnTo>
                        <a:lnTo>
                          <a:pt x="1" y="1"/>
                        </a:lnTo>
                        <a:lnTo>
                          <a:pt x="1" y="1"/>
                        </a:lnTo>
                        <a:lnTo>
                          <a:pt x="1" y="3"/>
                        </a:lnTo>
                        <a:lnTo>
                          <a:pt x="1" y="3"/>
                        </a:lnTo>
                        <a:lnTo>
                          <a:pt x="1" y="3"/>
                        </a:lnTo>
                        <a:lnTo>
                          <a:pt x="1" y="3"/>
                        </a:lnTo>
                        <a:lnTo>
                          <a:pt x="2" y="3"/>
                        </a:lnTo>
                        <a:lnTo>
                          <a:pt x="2" y="3"/>
                        </a:lnTo>
                        <a:lnTo>
                          <a:pt x="1" y="4"/>
                        </a:lnTo>
                        <a:lnTo>
                          <a:pt x="1" y="4"/>
                        </a:lnTo>
                        <a:lnTo>
                          <a:pt x="0" y="3"/>
                        </a:lnTo>
                        <a:lnTo>
                          <a:pt x="0" y="3"/>
                        </a:lnTo>
                        <a:lnTo>
                          <a:pt x="0" y="2"/>
                        </a:lnTo>
                        <a:lnTo>
                          <a:pt x="0" y="1"/>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72" name="Freeform 338"/>
                  <p:cNvSpPr>
                    <a:spLocks/>
                  </p:cNvSpPr>
                  <p:nvPr/>
                </p:nvSpPr>
                <p:spPr bwMode="ltGray">
                  <a:xfrm>
                    <a:off x="4975"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8" name="Group 339"/>
                <p:cNvGrpSpPr>
                  <a:grpSpLocks/>
                </p:cNvGrpSpPr>
                <p:nvPr/>
              </p:nvGrpSpPr>
              <p:grpSpPr bwMode="auto">
                <a:xfrm>
                  <a:off x="4993" y="3305"/>
                  <a:ext cx="17" cy="5"/>
                  <a:chOff x="4993" y="3305"/>
                  <a:chExt cx="17" cy="5"/>
                </a:xfrm>
              </p:grpSpPr>
              <p:sp>
                <p:nvSpPr>
                  <p:cNvPr id="167" name="Freeform 340"/>
                  <p:cNvSpPr>
                    <a:spLocks/>
                  </p:cNvSpPr>
                  <p:nvPr/>
                </p:nvSpPr>
                <p:spPr bwMode="ltGray">
                  <a:xfrm>
                    <a:off x="4993" y="3305"/>
                    <a:ext cx="5" cy="5"/>
                  </a:xfrm>
                  <a:custGeom>
                    <a:avLst/>
                    <a:gdLst/>
                    <a:ahLst/>
                    <a:cxnLst>
                      <a:cxn ang="0">
                        <a:pos x="2" y="4"/>
                      </a:cxn>
                      <a:cxn ang="0">
                        <a:pos x="4" y="4"/>
                      </a:cxn>
                      <a:cxn ang="0">
                        <a:pos x="4" y="0"/>
                      </a:cxn>
                      <a:cxn ang="0">
                        <a:pos x="2" y="0"/>
                      </a:cxn>
                      <a:cxn ang="0">
                        <a:pos x="0" y="1"/>
                      </a:cxn>
                      <a:cxn ang="0">
                        <a:pos x="2" y="1"/>
                      </a:cxn>
                      <a:cxn ang="0">
                        <a:pos x="2" y="4"/>
                      </a:cxn>
                    </a:cxnLst>
                    <a:rect l="0" t="0" r="r" b="b"/>
                    <a:pathLst>
                      <a:path w="5" h="5">
                        <a:moveTo>
                          <a:pt x="2" y="4"/>
                        </a:moveTo>
                        <a:lnTo>
                          <a:pt x="4" y="4"/>
                        </a:lnTo>
                        <a:lnTo>
                          <a:pt x="4" y="0"/>
                        </a:lnTo>
                        <a:lnTo>
                          <a:pt x="2"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68" name="Freeform 341"/>
                  <p:cNvSpPr>
                    <a:spLocks/>
                  </p:cNvSpPr>
                  <p:nvPr/>
                </p:nvSpPr>
                <p:spPr bwMode="ltGray">
                  <a:xfrm>
                    <a:off x="5001" y="3305"/>
                    <a:ext cx="3" cy="5"/>
                  </a:xfrm>
                  <a:custGeom>
                    <a:avLst/>
                    <a:gdLst/>
                    <a:ahLst/>
                    <a:cxnLst>
                      <a:cxn ang="0">
                        <a:pos x="1" y="0"/>
                      </a:cxn>
                      <a:cxn ang="0">
                        <a:pos x="2" y="1"/>
                      </a:cxn>
                      <a:cxn ang="0">
                        <a:pos x="2" y="3"/>
                      </a:cxn>
                      <a:cxn ang="0">
                        <a:pos x="1" y="4"/>
                      </a:cxn>
                      <a:cxn ang="0">
                        <a:pos x="1" y="4"/>
                      </a:cxn>
                      <a:cxn ang="0">
                        <a:pos x="0" y="3"/>
                      </a:cxn>
                      <a:cxn ang="0">
                        <a:pos x="0" y="3"/>
                      </a:cxn>
                      <a:cxn ang="0">
                        <a:pos x="1" y="3"/>
                      </a:cxn>
                      <a:cxn ang="0">
                        <a:pos x="1" y="3"/>
                      </a:cxn>
                      <a:cxn ang="0">
                        <a:pos x="1" y="3"/>
                      </a:cxn>
                      <a:cxn ang="0">
                        <a:pos x="1" y="3"/>
                      </a:cxn>
                      <a:cxn ang="0">
                        <a:pos x="1" y="2"/>
                      </a:cxn>
                      <a:cxn ang="0">
                        <a:pos x="1" y="2"/>
                      </a:cxn>
                      <a:cxn ang="0">
                        <a:pos x="1" y="1"/>
                      </a:cxn>
                      <a:cxn ang="0">
                        <a:pos x="1" y="1"/>
                      </a:cxn>
                      <a:cxn ang="0">
                        <a:pos x="1" y="2"/>
                      </a:cxn>
                      <a:cxn ang="0">
                        <a:pos x="1" y="3"/>
                      </a:cxn>
                      <a:cxn ang="0">
                        <a:pos x="1" y="3"/>
                      </a:cxn>
                      <a:cxn ang="0">
                        <a:pos x="0" y="2"/>
                      </a:cxn>
                      <a:cxn ang="0">
                        <a:pos x="0" y="1"/>
                      </a:cxn>
                      <a:cxn ang="0">
                        <a:pos x="1" y="0"/>
                      </a:cxn>
                      <a:cxn ang="0">
                        <a:pos x="1" y="0"/>
                      </a:cxn>
                    </a:cxnLst>
                    <a:rect l="0" t="0" r="r" b="b"/>
                    <a:pathLst>
                      <a:path w="3" h="5">
                        <a:moveTo>
                          <a:pt x="1" y="0"/>
                        </a:moveTo>
                        <a:lnTo>
                          <a:pt x="2" y="1"/>
                        </a:lnTo>
                        <a:lnTo>
                          <a:pt x="2" y="3"/>
                        </a:lnTo>
                        <a:lnTo>
                          <a:pt x="1" y="4"/>
                        </a:lnTo>
                        <a:lnTo>
                          <a:pt x="1" y="4"/>
                        </a:lnTo>
                        <a:lnTo>
                          <a:pt x="0" y="3"/>
                        </a:lnTo>
                        <a:lnTo>
                          <a:pt x="0" y="3"/>
                        </a:lnTo>
                        <a:lnTo>
                          <a:pt x="1" y="3"/>
                        </a:lnTo>
                        <a:lnTo>
                          <a:pt x="1" y="3"/>
                        </a:lnTo>
                        <a:lnTo>
                          <a:pt x="1" y="3"/>
                        </a:lnTo>
                        <a:lnTo>
                          <a:pt x="1" y="3"/>
                        </a:lnTo>
                        <a:lnTo>
                          <a:pt x="1" y="2"/>
                        </a:lnTo>
                        <a:lnTo>
                          <a:pt x="1" y="2"/>
                        </a:lnTo>
                        <a:lnTo>
                          <a:pt x="1" y="1"/>
                        </a:lnTo>
                        <a:lnTo>
                          <a:pt x="1" y="1"/>
                        </a:lnTo>
                        <a:lnTo>
                          <a:pt x="1" y="2"/>
                        </a:lnTo>
                        <a:lnTo>
                          <a:pt x="1" y="3"/>
                        </a:lnTo>
                        <a:lnTo>
                          <a:pt x="1" y="3"/>
                        </a:lnTo>
                        <a:lnTo>
                          <a:pt x="0" y="2"/>
                        </a:lnTo>
                        <a:lnTo>
                          <a:pt x="0" y="1"/>
                        </a:lnTo>
                        <a:lnTo>
                          <a:pt x="1" y="0"/>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69" name="Freeform 342"/>
                  <p:cNvSpPr>
                    <a:spLocks/>
                  </p:cNvSpPr>
                  <p:nvPr/>
                </p:nvSpPr>
                <p:spPr bwMode="ltGray">
                  <a:xfrm>
                    <a:off x="5009"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19" name="Group 343"/>
                <p:cNvGrpSpPr>
                  <a:grpSpLocks/>
                </p:cNvGrpSpPr>
                <p:nvPr/>
              </p:nvGrpSpPr>
              <p:grpSpPr bwMode="auto">
                <a:xfrm>
                  <a:off x="5029" y="3305"/>
                  <a:ext cx="17" cy="5"/>
                  <a:chOff x="5029" y="3305"/>
                  <a:chExt cx="17" cy="5"/>
                </a:xfrm>
              </p:grpSpPr>
              <p:sp>
                <p:nvSpPr>
                  <p:cNvPr id="164" name="Freeform 344"/>
                  <p:cNvSpPr>
                    <a:spLocks/>
                  </p:cNvSpPr>
                  <p:nvPr/>
                </p:nvSpPr>
                <p:spPr bwMode="ltGray">
                  <a:xfrm>
                    <a:off x="5029" y="3305"/>
                    <a:ext cx="1" cy="5"/>
                  </a:xfrm>
                  <a:custGeom>
                    <a:avLst/>
                    <a:gdLst/>
                    <a:ahLst/>
                    <a:cxnLst>
                      <a:cxn ang="0">
                        <a:pos x="0" y="1"/>
                      </a:cxn>
                      <a:cxn ang="0">
                        <a:pos x="0" y="1"/>
                      </a:cxn>
                      <a:cxn ang="0">
                        <a:pos x="0" y="3"/>
                      </a:cxn>
                      <a:cxn ang="0">
                        <a:pos x="0" y="4"/>
                      </a:cxn>
                      <a:cxn ang="0">
                        <a:pos x="0" y="4"/>
                      </a:cxn>
                      <a:cxn ang="0">
                        <a:pos x="0" y="3"/>
                      </a:cxn>
                      <a:cxn ang="0">
                        <a:pos x="0" y="3"/>
                      </a:cxn>
                      <a:cxn ang="0">
                        <a:pos x="0" y="1"/>
                      </a:cxn>
                      <a:cxn ang="0">
                        <a:pos x="0" y="1"/>
                      </a:cxn>
                      <a:cxn ang="0">
                        <a:pos x="0" y="0"/>
                      </a:cxn>
                      <a:cxn ang="0">
                        <a:pos x="0" y="0"/>
                      </a:cxn>
                      <a:cxn ang="0">
                        <a:pos x="0" y="1"/>
                      </a:cxn>
                      <a:cxn ang="0">
                        <a:pos x="0" y="1"/>
                      </a:cxn>
                    </a:cxnLst>
                    <a:rect l="0" t="0" r="r" b="b"/>
                    <a:pathLst>
                      <a:path w="1" h="5">
                        <a:moveTo>
                          <a:pt x="0" y="1"/>
                        </a:moveTo>
                        <a:lnTo>
                          <a:pt x="0" y="1"/>
                        </a:lnTo>
                        <a:lnTo>
                          <a:pt x="0" y="3"/>
                        </a:lnTo>
                        <a:lnTo>
                          <a:pt x="0" y="4"/>
                        </a:lnTo>
                        <a:lnTo>
                          <a:pt x="0" y="4"/>
                        </a:lnTo>
                        <a:lnTo>
                          <a:pt x="0" y="3"/>
                        </a:lnTo>
                        <a:lnTo>
                          <a:pt x="0" y="3"/>
                        </a:lnTo>
                        <a:lnTo>
                          <a:pt x="0" y="1"/>
                        </a:lnTo>
                        <a:lnTo>
                          <a:pt x="0" y="1"/>
                        </a:lnTo>
                        <a:lnTo>
                          <a:pt x="0" y="0"/>
                        </a:lnTo>
                        <a:lnTo>
                          <a:pt x="0"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65" name="Freeform 345"/>
                  <p:cNvSpPr>
                    <a:spLocks/>
                  </p:cNvSpPr>
                  <p:nvPr/>
                </p:nvSpPr>
                <p:spPr bwMode="ltGray">
                  <a:xfrm>
                    <a:off x="5043"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66" name="Freeform 346"/>
                  <p:cNvSpPr>
                    <a:spLocks/>
                  </p:cNvSpPr>
                  <p:nvPr/>
                </p:nvSpPr>
                <p:spPr bwMode="ltGray">
                  <a:xfrm>
                    <a:off x="5035"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0" name="Group 347"/>
                <p:cNvGrpSpPr>
                  <a:grpSpLocks/>
                </p:cNvGrpSpPr>
                <p:nvPr/>
              </p:nvGrpSpPr>
              <p:grpSpPr bwMode="auto">
                <a:xfrm>
                  <a:off x="5067" y="3305"/>
                  <a:ext cx="15" cy="5"/>
                  <a:chOff x="5067" y="3305"/>
                  <a:chExt cx="15" cy="5"/>
                </a:xfrm>
              </p:grpSpPr>
              <p:sp>
                <p:nvSpPr>
                  <p:cNvPr id="161" name="Freeform 348"/>
                  <p:cNvSpPr>
                    <a:spLocks/>
                  </p:cNvSpPr>
                  <p:nvPr/>
                </p:nvSpPr>
                <p:spPr bwMode="ltGray">
                  <a:xfrm>
                    <a:off x="5071" y="3305"/>
                    <a:ext cx="5" cy="5"/>
                  </a:xfrm>
                  <a:custGeom>
                    <a:avLst/>
                    <a:gdLst/>
                    <a:ahLst/>
                    <a:cxnLst>
                      <a:cxn ang="0">
                        <a:pos x="2" y="4"/>
                      </a:cxn>
                      <a:cxn ang="0">
                        <a:pos x="4" y="4"/>
                      </a:cxn>
                      <a:cxn ang="0">
                        <a:pos x="4" y="0"/>
                      </a:cxn>
                      <a:cxn ang="0">
                        <a:pos x="2" y="0"/>
                      </a:cxn>
                      <a:cxn ang="0">
                        <a:pos x="0" y="1"/>
                      </a:cxn>
                      <a:cxn ang="0">
                        <a:pos x="2" y="1"/>
                      </a:cxn>
                      <a:cxn ang="0">
                        <a:pos x="2" y="4"/>
                      </a:cxn>
                    </a:cxnLst>
                    <a:rect l="0" t="0" r="r" b="b"/>
                    <a:pathLst>
                      <a:path w="5" h="5">
                        <a:moveTo>
                          <a:pt x="2" y="4"/>
                        </a:moveTo>
                        <a:lnTo>
                          <a:pt x="4" y="4"/>
                        </a:lnTo>
                        <a:lnTo>
                          <a:pt x="4" y="0"/>
                        </a:lnTo>
                        <a:lnTo>
                          <a:pt x="2"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62" name="Freeform 349"/>
                  <p:cNvSpPr>
                    <a:spLocks/>
                  </p:cNvSpPr>
                  <p:nvPr/>
                </p:nvSpPr>
                <p:spPr bwMode="ltGray">
                  <a:xfrm>
                    <a:off x="5067"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63" name="Freeform 350"/>
                  <p:cNvSpPr>
                    <a:spLocks/>
                  </p:cNvSpPr>
                  <p:nvPr/>
                </p:nvSpPr>
                <p:spPr bwMode="ltGray">
                  <a:xfrm>
                    <a:off x="5079"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1" name="Group 351"/>
                <p:cNvGrpSpPr>
                  <a:grpSpLocks/>
                </p:cNvGrpSpPr>
                <p:nvPr/>
              </p:nvGrpSpPr>
              <p:grpSpPr bwMode="auto">
                <a:xfrm>
                  <a:off x="5099" y="3305"/>
                  <a:ext cx="19" cy="5"/>
                  <a:chOff x="5099" y="3305"/>
                  <a:chExt cx="19" cy="5"/>
                </a:xfrm>
              </p:grpSpPr>
              <p:sp>
                <p:nvSpPr>
                  <p:cNvPr id="158" name="Freeform 352"/>
                  <p:cNvSpPr>
                    <a:spLocks/>
                  </p:cNvSpPr>
                  <p:nvPr/>
                </p:nvSpPr>
                <p:spPr bwMode="ltGray">
                  <a:xfrm>
                    <a:off x="5115"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59" name="Freeform 353"/>
                  <p:cNvSpPr>
                    <a:spLocks/>
                  </p:cNvSpPr>
                  <p:nvPr/>
                </p:nvSpPr>
                <p:spPr bwMode="ltGray">
                  <a:xfrm>
                    <a:off x="5099"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60" name="Freeform 354"/>
                  <p:cNvSpPr>
                    <a:spLocks/>
                  </p:cNvSpPr>
                  <p:nvPr/>
                </p:nvSpPr>
                <p:spPr bwMode="ltGray">
                  <a:xfrm>
                    <a:off x="5107"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2" name="Group 355"/>
                <p:cNvGrpSpPr>
                  <a:grpSpLocks/>
                </p:cNvGrpSpPr>
                <p:nvPr/>
              </p:nvGrpSpPr>
              <p:grpSpPr bwMode="auto">
                <a:xfrm>
                  <a:off x="5275" y="3305"/>
                  <a:ext cx="17" cy="5"/>
                  <a:chOff x="5275" y="3305"/>
                  <a:chExt cx="17" cy="5"/>
                </a:xfrm>
              </p:grpSpPr>
              <p:sp>
                <p:nvSpPr>
                  <p:cNvPr id="155" name="Freeform 356"/>
                  <p:cNvSpPr>
                    <a:spLocks/>
                  </p:cNvSpPr>
                  <p:nvPr/>
                </p:nvSpPr>
                <p:spPr bwMode="ltGray">
                  <a:xfrm>
                    <a:off x="5275"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56" name="Freeform 357"/>
                  <p:cNvSpPr>
                    <a:spLocks/>
                  </p:cNvSpPr>
                  <p:nvPr/>
                </p:nvSpPr>
                <p:spPr bwMode="ltGray">
                  <a:xfrm>
                    <a:off x="5283" y="3305"/>
                    <a:ext cx="1" cy="5"/>
                  </a:xfrm>
                  <a:custGeom>
                    <a:avLst/>
                    <a:gdLst/>
                    <a:ahLst/>
                    <a:cxnLst>
                      <a:cxn ang="0">
                        <a:pos x="0" y="0"/>
                      </a:cxn>
                      <a:cxn ang="0">
                        <a:pos x="0" y="0"/>
                      </a:cxn>
                      <a:cxn ang="0">
                        <a:pos x="0" y="1"/>
                      </a:cxn>
                      <a:cxn ang="0">
                        <a:pos x="0" y="4"/>
                      </a:cxn>
                      <a:cxn ang="0">
                        <a:pos x="0" y="4"/>
                      </a:cxn>
                      <a:cxn ang="0">
                        <a:pos x="0" y="1"/>
                      </a:cxn>
                      <a:cxn ang="0">
                        <a:pos x="0" y="1"/>
                      </a:cxn>
                      <a:cxn ang="0">
                        <a:pos x="0" y="0"/>
                      </a:cxn>
                    </a:cxnLst>
                    <a:rect l="0" t="0" r="r" b="b"/>
                    <a:pathLst>
                      <a:path w="1" h="5">
                        <a:moveTo>
                          <a:pt x="0" y="0"/>
                        </a:moveTo>
                        <a:lnTo>
                          <a:pt x="0" y="0"/>
                        </a:lnTo>
                        <a:lnTo>
                          <a:pt x="0" y="1"/>
                        </a:lnTo>
                        <a:lnTo>
                          <a:pt x="0" y="4"/>
                        </a:lnTo>
                        <a:lnTo>
                          <a:pt x="0" y="4"/>
                        </a:lnTo>
                        <a:lnTo>
                          <a:pt x="0" y="1"/>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57" name="Freeform 358"/>
                  <p:cNvSpPr>
                    <a:spLocks/>
                  </p:cNvSpPr>
                  <p:nvPr/>
                </p:nvSpPr>
                <p:spPr bwMode="ltGray">
                  <a:xfrm>
                    <a:off x="5291"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3" name="Group 359"/>
                <p:cNvGrpSpPr>
                  <a:grpSpLocks/>
                </p:cNvGrpSpPr>
                <p:nvPr/>
              </p:nvGrpSpPr>
              <p:grpSpPr bwMode="auto">
                <a:xfrm>
                  <a:off x="5377" y="3305"/>
                  <a:ext cx="19" cy="5"/>
                  <a:chOff x="5377" y="3305"/>
                  <a:chExt cx="19" cy="5"/>
                </a:xfrm>
              </p:grpSpPr>
              <p:sp>
                <p:nvSpPr>
                  <p:cNvPr id="152" name="Freeform 360"/>
                  <p:cNvSpPr>
                    <a:spLocks/>
                  </p:cNvSpPr>
                  <p:nvPr/>
                </p:nvSpPr>
                <p:spPr bwMode="ltGray">
                  <a:xfrm>
                    <a:off x="5377" y="3305"/>
                    <a:ext cx="3" cy="5"/>
                  </a:xfrm>
                  <a:custGeom>
                    <a:avLst/>
                    <a:gdLst/>
                    <a:ahLst/>
                    <a:cxnLst>
                      <a:cxn ang="0">
                        <a:pos x="1" y="0"/>
                      </a:cxn>
                      <a:cxn ang="0">
                        <a:pos x="1" y="0"/>
                      </a:cxn>
                      <a:cxn ang="0">
                        <a:pos x="2" y="1"/>
                      </a:cxn>
                      <a:cxn ang="0">
                        <a:pos x="2" y="1"/>
                      </a:cxn>
                      <a:cxn ang="0">
                        <a:pos x="2" y="2"/>
                      </a:cxn>
                      <a:cxn ang="0">
                        <a:pos x="2" y="3"/>
                      </a:cxn>
                      <a:cxn ang="0">
                        <a:pos x="2" y="3"/>
                      </a:cxn>
                      <a:cxn ang="0">
                        <a:pos x="1" y="4"/>
                      </a:cxn>
                      <a:cxn ang="0">
                        <a:pos x="1" y="4"/>
                      </a:cxn>
                      <a:cxn ang="0">
                        <a:pos x="0" y="3"/>
                      </a:cxn>
                      <a:cxn ang="0">
                        <a:pos x="0" y="3"/>
                      </a:cxn>
                      <a:cxn ang="0">
                        <a:pos x="1" y="3"/>
                      </a:cxn>
                      <a:cxn ang="0">
                        <a:pos x="1" y="3"/>
                      </a:cxn>
                      <a:cxn ang="0">
                        <a:pos x="1" y="3"/>
                      </a:cxn>
                      <a:cxn ang="0">
                        <a:pos x="1" y="3"/>
                      </a:cxn>
                      <a:cxn ang="0">
                        <a:pos x="1" y="3"/>
                      </a:cxn>
                      <a:cxn ang="0">
                        <a:pos x="1" y="1"/>
                      </a:cxn>
                      <a:cxn ang="0">
                        <a:pos x="1" y="1"/>
                      </a:cxn>
                      <a:cxn ang="0">
                        <a:pos x="1" y="1"/>
                      </a:cxn>
                      <a:cxn ang="0">
                        <a:pos x="1" y="1"/>
                      </a:cxn>
                      <a:cxn ang="0">
                        <a:pos x="1" y="1"/>
                      </a:cxn>
                      <a:cxn ang="0">
                        <a:pos x="0" y="1"/>
                      </a:cxn>
                      <a:cxn ang="0">
                        <a:pos x="0" y="1"/>
                      </a:cxn>
                      <a:cxn ang="0">
                        <a:pos x="1" y="0"/>
                      </a:cxn>
                    </a:cxnLst>
                    <a:rect l="0" t="0" r="r" b="b"/>
                    <a:pathLst>
                      <a:path w="3" h="5">
                        <a:moveTo>
                          <a:pt x="1" y="0"/>
                        </a:moveTo>
                        <a:lnTo>
                          <a:pt x="1" y="0"/>
                        </a:lnTo>
                        <a:lnTo>
                          <a:pt x="2" y="1"/>
                        </a:lnTo>
                        <a:lnTo>
                          <a:pt x="2" y="1"/>
                        </a:lnTo>
                        <a:lnTo>
                          <a:pt x="2" y="2"/>
                        </a:lnTo>
                        <a:lnTo>
                          <a:pt x="2" y="3"/>
                        </a:lnTo>
                        <a:lnTo>
                          <a:pt x="2" y="3"/>
                        </a:lnTo>
                        <a:lnTo>
                          <a:pt x="1" y="4"/>
                        </a:lnTo>
                        <a:lnTo>
                          <a:pt x="1" y="4"/>
                        </a:lnTo>
                        <a:lnTo>
                          <a:pt x="0" y="3"/>
                        </a:lnTo>
                        <a:lnTo>
                          <a:pt x="0" y="3"/>
                        </a:lnTo>
                        <a:lnTo>
                          <a:pt x="1" y="3"/>
                        </a:lnTo>
                        <a:lnTo>
                          <a:pt x="1" y="3"/>
                        </a:lnTo>
                        <a:lnTo>
                          <a:pt x="1" y="3"/>
                        </a:lnTo>
                        <a:lnTo>
                          <a:pt x="1" y="3"/>
                        </a:lnTo>
                        <a:lnTo>
                          <a:pt x="1" y="3"/>
                        </a:lnTo>
                        <a:lnTo>
                          <a:pt x="1" y="1"/>
                        </a:lnTo>
                        <a:lnTo>
                          <a:pt x="1" y="1"/>
                        </a:lnTo>
                        <a:lnTo>
                          <a:pt x="1" y="1"/>
                        </a:lnTo>
                        <a:lnTo>
                          <a:pt x="1" y="1"/>
                        </a:lnTo>
                        <a:lnTo>
                          <a:pt x="1" y="1"/>
                        </a:lnTo>
                        <a:lnTo>
                          <a:pt x="0" y="1"/>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53" name="Freeform 361"/>
                  <p:cNvSpPr>
                    <a:spLocks/>
                  </p:cNvSpPr>
                  <p:nvPr/>
                </p:nvSpPr>
                <p:spPr bwMode="ltGray">
                  <a:xfrm>
                    <a:off x="5393"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54" name="Freeform 362"/>
                  <p:cNvSpPr>
                    <a:spLocks/>
                  </p:cNvSpPr>
                  <p:nvPr/>
                </p:nvSpPr>
                <p:spPr bwMode="ltGray">
                  <a:xfrm>
                    <a:off x="5385"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4" name="Group 363"/>
                <p:cNvGrpSpPr>
                  <a:grpSpLocks/>
                </p:cNvGrpSpPr>
                <p:nvPr/>
              </p:nvGrpSpPr>
              <p:grpSpPr bwMode="auto">
                <a:xfrm>
                  <a:off x="5133" y="3305"/>
                  <a:ext cx="19" cy="5"/>
                  <a:chOff x="5133" y="3305"/>
                  <a:chExt cx="19" cy="5"/>
                </a:xfrm>
              </p:grpSpPr>
              <p:sp>
                <p:nvSpPr>
                  <p:cNvPr id="149" name="Freeform 364"/>
                  <p:cNvSpPr>
                    <a:spLocks/>
                  </p:cNvSpPr>
                  <p:nvPr/>
                </p:nvSpPr>
                <p:spPr bwMode="ltGray">
                  <a:xfrm>
                    <a:off x="5141" y="3305"/>
                    <a:ext cx="3" cy="5"/>
                  </a:xfrm>
                  <a:custGeom>
                    <a:avLst/>
                    <a:gdLst/>
                    <a:ahLst/>
                    <a:cxnLst>
                      <a:cxn ang="0">
                        <a:pos x="1" y="0"/>
                      </a:cxn>
                      <a:cxn ang="0">
                        <a:pos x="1" y="0"/>
                      </a:cxn>
                      <a:cxn ang="0">
                        <a:pos x="2" y="1"/>
                      </a:cxn>
                      <a:cxn ang="0">
                        <a:pos x="2" y="1"/>
                      </a:cxn>
                      <a:cxn ang="0">
                        <a:pos x="1" y="2"/>
                      </a:cxn>
                      <a:cxn ang="0">
                        <a:pos x="2" y="3"/>
                      </a:cxn>
                      <a:cxn ang="0">
                        <a:pos x="2" y="3"/>
                      </a:cxn>
                      <a:cxn ang="0">
                        <a:pos x="1" y="4"/>
                      </a:cxn>
                      <a:cxn ang="0">
                        <a:pos x="1" y="4"/>
                      </a:cxn>
                      <a:cxn ang="0">
                        <a:pos x="0" y="3"/>
                      </a:cxn>
                      <a:cxn ang="0">
                        <a:pos x="0" y="3"/>
                      </a:cxn>
                      <a:cxn ang="0">
                        <a:pos x="1" y="3"/>
                      </a:cxn>
                      <a:cxn ang="0">
                        <a:pos x="1" y="3"/>
                      </a:cxn>
                      <a:cxn ang="0">
                        <a:pos x="1" y="3"/>
                      </a:cxn>
                      <a:cxn ang="0">
                        <a:pos x="1" y="3"/>
                      </a:cxn>
                      <a:cxn ang="0">
                        <a:pos x="1" y="3"/>
                      </a:cxn>
                      <a:cxn ang="0">
                        <a:pos x="1" y="1"/>
                      </a:cxn>
                      <a:cxn ang="0">
                        <a:pos x="1" y="1"/>
                      </a:cxn>
                      <a:cxn ang="0">
                        <a:pos x="1" y="1"/>
                      </a:cxn>
                      <a:cxn ang="0">
                        <a:pos x="1" y="1"/>
                      </a:cxn>
                      <a:cxn ang="0">
                        <a:pos x="1" y="1"/>
                      </a:cxn>
                      <a:cxn ang="0">
                        <a:pos x="0" y="1"/>
                      </a:cxn>
                      <a:cxn ang="0">
                        <a:pos x="0" y="1"/>
                      </a:cxn>
                      <a:cxn ang="0">
                        <a:pos x="1" y="0"/>
                      </a:cxn>
                    </a:cxnLst>
                    <a:rect l="0" t="0" r="r" b="b"/>
                    <a:pathLst>
                      <a:path w="3" h="5">
                        <a:moveTo>
                          <a:pt x="1" y="0"/>
                        </a:moveTo>
                        <a:lnTo>
                          <a:pt x="1" y="0"/>
                        </a:lnTo>
                        <a:lnTo>
                          <a:pt x="2" y="1"/>
                        </a:lnTo>
                        <a:lnTo>
                          <a:pt x="2" y="1"/>
                        </a:lnTo>
                        <a:lnTo>
                          <a:pt x="1" y="2"/>
                        </a:lnTo>
                        <a:lnTo>
                          <a:pt x="2" y="3"/>
                        </a:lnTo>
                        <a:lnTo>
                          <a:pt x="2" y="3"/>
                        </a:lnTo>
                        <a:lnTo>
                          <a:pt x="1" y="4"/>
                        </a:lnTo>
                        <a:lnTo>
                          <a:pt x="1" y="4"/>
                        </a:lnTo>
                        <a:lnTo>
                          <a:pt x="0" y="3"/>
                        </a:lnTo>
                        <a:lnTo>
                          <a:pt x="0" y="3"/>
                        </a:lnTo>
                        <a:lnTo>
                          <a:pt x="1" y="3"/>
                        </a:lnTo>
                        <a:lnTo>
                          <a:pt x="1" y="3"/>
                        </a:lnTo>
                        <a:lnTo>
                          <a:pt x="1" y="3"/>
                        </a:lnTo>
                        <a:lnTo>
                          <a:pt x="1" y="3"/>
                        </a:lnTo>
                        <a:lnTo>
                          <a:pt x="1" y="3"/>
                        </a:lnTo>
                        <a:lnTo>
                          <a:pt x="1" y="1"/>
                        </a:lnTo>
                        <a:lnTo>
                          <a:pt x="1" y="1"/>
                        </a:lnTo>
                        <a:lnTo>
                          <a:pt x="1" y="1"/>
                        </a:lnTo>
                        <a:lnTo>
                          <a:pt x="1" y="1"/>
                        </a:lnTo>
                        <a:lnTo>
                          <a:pt x="1" y="1"/>
                        </a:lnTo>
                        <a:lnTo>
                          <a:pt x="0" y="1"/>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50" name="Freeform 365"/>
                  <p:cNvSpPr>
                    <a:spLocks/>
                  </p:cNvSpPr>
                  <p:nvPr/>
                </p:nvSpPr>
                <p:spPr bwMode="ltGray">
                  <a:xfrm>
                    <a:off x="5149"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51" name="Freeform 366"/>
                  <p:cNvSpPr>
                    <a:spLocks/>
                  </p:cNvSpPr>
                  <p:nvPr/>
                </p:nvSpPr>
                <p:spPr bwMode="ltGray">
                  <a:xfrm>
                    <a:off x="5133"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5" name="Group 367"/>
                <p:cNvGrpSpPr>
                  <a:grpSpLocks/>
                </p:cNvGrpSpPr>
                <p:nvPr/>
              </p:nvGrpSpPr>
              <p:grpSpPr bwMode="auto">
                <a:xfrm>
                  <a:off x="5169" y="3305"/>
                  <a:ext cx="17" cy="5"/>
                  <a:chOff x="5169" y="3305"/>
                  <a:chExt cx="17" cy="5"/>
                </a:xfrm>
              </p:grpSpPr>
              <p:sp>
                <p:nvSpPr>
                  <p:cNvPr id="146" name="Freeform 368"/>
                  <p:cNvSpPr>
                    <a:spLocks/>
                  </p:cNvSpPr>
                  <p:nvPr/>
                </p:nvSpPr>
                <p:spPr bwMode="ltGray">
                  <a:xfrm>
                    <a:off x="5177" y="3305"/>
                    <a:ext cx="1" cy="5"/>
                  </a:xfrm>
                  <a:custGeom>
                    <a:avLst/>
                    <a:gdLst/>
                    <a:ahLst/>
                    <a:cxnLst>
                      <a:cxn ang="0">
                        <a:pos x="0" y="0"/>
                      </a:cxn>
                      <a:cxn ang="0">
                        <a:pos x="0" y="0"/>
                      </a:cxn>
                      <a:cxn ang="0">
                        <a:pos x="0" y="3"/>
                      </a:cxn>
                      <a:cxn ang="0">
                        <a:pos x="0" y="3"/>
                      </a:cxn>
                      <a:cxn ang="0">
                        <a:pos x="0" y="3"/>
                      </a:cxn>
                      <a:cxn ang="0">
                        <a:pos x="0" y="3"/>
                      </a:cxn>
                      <a:cxn ang="0">
                        <a:pos x="0" y="4"/>
                      </a:cxn>
                      <a:cxn ang="0">
                        <a:pos x="0" y="4"/>
                      </a:cxn>
                      <a:cxn ang="0">
                        <a:pos x="0" y="3"/>
                      </a:cxn>
                      <a:cxn ang="0">
                        <a:pos x="0" y="3"/>
                      </a:cxn>
                      <a:cxn ang="0">
                        <a:pos x="0" y="1"/>
                      </a:cxn>
                      <a:cxn ang="0">
                        <a:pos x="0" y="3"/>
                      </a:cxn>
                      <a:cxn ang="0">
                        <a:pos x="0" y="3"/>
                      </a:cxn>
                      <a:cxn ang="0">
                        <a:pos x="0" y="3"/>
                      </a:cxn>
                      <a:cxn ang="0">
                        <a:pos x="0" y="3"/>
                      </a:cxn>
                      <a:cxn ang="0">
                        <a:pos x="0" y="0"/>
                      </a:cxn>
                    </a:cxnLst>
                    <a:rect l="0" t="0" r="r" b="b"/>
                    <a:pathLst>
                      <a:path w="1" h="5">
                        <a:moveTo>
                          <a:pt x="0" y="0"/>
                        </a:moveTo>
                        <a:lnTo>
                          <a:pt x="0" y="0"/>
                        </a:lnTo>
                        <a:lnTo>
                          <a:pt x="0" y="3"/>
                        </a:lnTo>
                        <a:lnTo>
                          <a:pt x="0" y="3"/>
                        </a:lnTo>
                        <a:lnTo>
                          <a:pt x="0" y="3"/>
                        </a:lnTo>
                        <a:lnTo>
                          <a:pt x="0" y="3"/>
                        </a:lnTo>
                        <a:lnTo>
                          <a:pt x="0" y="4"/>
                        </a:lnTo>
                        <a:lnTo>
                          <a:pt x="0" y="4"/>
                        </a:lnTo>
                        <a:lnTo>
                          <a:pt x="0" y="3"/>
                        </a:lnTo>
                        <a:lnTo>
                          <a:pt x="0" y="3"/>
                        </a:lnTo>
                        <a:lnTo>
                          <a:pt x="0" y="1"/>
                        </a:lnTo>
                        <a:lnTo>
                          <a:pt x="0" y="3"/>
                        </a:lnTo>
                        <a:lnTo>
                          <a:pt x="0" y="3"/>
                        </a:lnTo>
                        <a:lnTo>
                          <a:pt x="0" y="3"/>
                        </a:lnTo>
                        <a:lnTo>
                          <a:pt x="0" y="3"/>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47" name="Freeform 369"/>
                  <p:cNvSpPr>
                    <a:spLocks/>
                  </p:cNvSpPr>
                  <p:nvPr/>
                </p:nvSpPr>
                <p:spPr bwMode="ltGray">
                  <a:xfrm>
                    <a:off x="5185"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48" name="Freeform 370"/>
                  <p:cNvSpPr>
                    <a:spLocks/>
                  </p:cNvSpPr>
                  <p:nvPr/>
                </p:nvSpPr>
                <p:spPr bwMode="ltGray">
                  <a:xfrm>
                    <a:off x="5169" y="3305"/>
                    <a:ext cx="1" cy="5"/>
                  </a:xfrm>
                  <a:custGeom>
                    <a:avLst/>
                    <a:gdLst/>
                    <a:ahLst/>
                    <a:cxnLst>
                      <a:cxn ang="0">
                        <a:pos x="0" y="1"/>
                      </a:cxn>
                      <a:cxn ang="0">
                        <a:pos x="0" y="1"/>
                      </a:cxn>
                      <a:cxn ang="0">
                        <a:pos x="0" y="3"/>
                      </a:cxn>
                      <a:cxn ang="0">
                        <a:pos x="0" y="4"/>
                      </a:cxn>
                      <a:cxn ang="0">
                        <a:pos x="0" y="4"/>
                      </a:cxn>
                      <a:cxn ang="0">
                        <a:pos x="0" y="3"/>
                      </a:cxn>
                      <a:cxn ang="0">
                        <a:pos x="0" y="3"/>
                      </a:cxn>
                      <a:cxn ang="0">
                        <a:pos x="0" y="1"/>
                      </a:cxn>
                      <a:cxn ang="0">
                        <a:pos x="0" y="1"/>
                      </a:cxn>
                      <a:cxn ang="0">
                        <a:pos x="0" y="0"/>
                      </a:cxn>
                      <a:cxn ang="0">
                        <a:pos x="0" y="0"/>
                      </a:cxn>
                      <a:cxn ang="0">
                        <a:pos x="0" y="1"/>
                      </a:cxn>
                      <a:cxn ang="0">
                        <a:pos x="0" y="1"/>
                      </a:cxn>
                    </a:cxnLst>
                    <a:rect l="0" t="0" r="r" b="b"/>
                    <a:pathLst>
                      <a:path w="1" h="5">
                        <a:moveTo>
                          <a:pt x="0" y="1"/>
                        </a:moveTo>
                        <a:lnTo>
                          <a:pt x="0" y="1"/>
                        </a:lnTo>
                        <a:lnTo>
                          <a:pt x="0" y="3"/>
                        </a:lnTo>
                        <a:lnTo>
                          <a:pt x="0" y="4"/>
                        </a:lnTo>
                        <a:lnTo>
                          <a:pt x="0" y="4"/>
                        </a:lnTo>
                        <a:lnTo>
                          <a:pt x="0" y="3"/>
                        </a:lnTo>
                        <a:lnTo>
                          <a:pt x="0" y="3"/>
                        </a:lnTo>
                        <a:lnTo>
                          <a:pt x="0" y="1"/>
                        </a:lnTo>
                        <a:lnTo>
                          <a:pt x="0" y="1"/>
                        </a:lnTo>
                        <a:lnTo>
                          <a:pt x="0" y="0"/>
                        </a:lnTo>
                        <a:lnTo>
                          <a:pt x="0"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6" name="Group 371"/>
                <p:cNvGrpSpPr>
                  <a:grpSpLocks/>
                </p:cNvGrpSpPr>
                <p:nvPr/>
              </p:nvGrpSpPr>
              <p:grpSpPr bwMode="auto">
                <a:xfrm>
                  <a:off x="5205" y="3305"/>
                  <a:ext cx="17" cy="5"/>
                  <a:chOff x="5205" y="3305"/>
                  <a:chExt cx="17" cy="5"/>
                </a:xfrm>
              </p:grpSpPr>
              <p:sp>
                <p:nvSpPr>
                  <p:cNvPr id="143" name="Freeform 372"/>
                  <p:cNvSpPr>
                    <a:spLocks/>
                  </p:cNvSpPr>
                  <p:nvPr/>
                </p:nvSpPr>
                <p:spPr bwMode="ltGray">
                  <a:xfrm>
                    <a:off x="5213" y="3305"/>
                    <a:ext cx="3" cy="5"/>
                  </a:xfrm>
                  <a:custGeom>
                    <a:avLst/>
                    <a:gdLst/>
                    <a:ahLst/>
                    <a:cxnLst>
                      <a:cxn ang="0">
                        <a:pos x="0" y="0"/>
                      </a:cxn>
                      <a:cxn ang="0">
                        <a:pos x="2" y="0"/>
                      </a:cxn>
                      <a:cxn ang="0">
                        <a:pos x="2" y="1"/>
                      </a:cxn>
                      <a:cxn ang="0">
                        <a:pos x="1" y="1"/>
                      </a:cxn>
                      <a:cxn ang="0">
                        <a:pos x="1" y="1"/>
                      </a:cxn>
                      <a:cxn ang="0">
                        <a:pos x="2" y="2"/>
                      </a:cxn>
                      <a:cxn ang="0">
                        <a:pos x="2" y="3"/>
                      </a:cxn>
                      <a:cxn ang="0">
                        <a:pos x="1" y="4"/>
                      </a:cxn>
                      <a:cxn ang="0">
                        <a:pos x="1" y="4"/>
                      </a:cxn>
                      <a:cxn ang="0">
                        <a:pos x="0" y="3"/>
                      </a:cxn>
                      <a:cxn ang="0">
                        <a:pos x="0" y="3"/>
                      </a:cxn>
                      <a:cxn ang="0">
                        <a:pos x="1" y="3"/>
                      </a:cxn>
                      <a:cxn ang="0">
                        <a:pos x="1" y="3"/>
                      </a:cxn>
                      <a:cxn ang="0">
                        <a:pos x="1" y="3"/>
                      </a:cxn>
                      <a:cxn ang="0">
                        <a:pos x="1" y="2"/>
                      </a:cxn>
                      <a:cxn ang="0">
                        <a:pos x="1" y="2"/>
                      </a:cxn>
                      <a:cxn ang="0">
                        <a:pos x="0" y="1"/>
                      </a:cxn>
                      <a:cxn ang="0">
                        <a:pos x="0" y="0"/>
                      </a:cxn>
                    </a:cxnLst>
                    <a:rect l="0" t="0" r="r" b="b"/>
                    <a:pathLst>
                      <a:path w="3" h="5">
                        <a:moveTo>
                          <a:pt x="0" y="0"/>
                        </a:moveTo>
                        <a:lnTo>
                          <a:pt x="2" y="0"/>
                        </a:lnTo>
                        <a:lnTo>
                          <a:pt x="2" y="1"/>
                        </a:lnTo>
                        <a:lnTo>
                          <a:pt x="1" y="1"/>
                        </a:lnTo>
                        <a:lnTo>
                          <a:pt x="1" y="1"/>
                        </a:lnTo>
                        <a:lnTo>
                          <a:pt x="2" y="2"/>
                        </a:lnTo>
                        <a:lnTo>
                          <a:pt x="2" y="3"/>
                        </a:lnTo>
                        <a:lnTo>
                          <a:pt x="1" y="4"/>
                        </a:lnTo>
                        <a:lnTo>
                          <a:pt x="1" y="4"/>
                        </a:lnTo>
                        <a:lnTo>
                          <a:pt x="0" y="3"/>
                        </a:lnTo>
                        <a:lnTo>
                          <a:pt x="0" y="3"/>
                        </a:lnTo>
                        <a:lnTo>
                          <a:pt x="1" y="3"/>
                        </a:lnTo>
                        <a:lnTo>
                          <a:pt x="1" y="3"/>
                        </a:lnTo>
                        <a:lnTo>
                          <a:pt x="1" y="3"/>
                        </a:lnTo>
                        <a:lnTo>
                          <a:pt x="1" y="2"/>
                        </a:lnTo>
                        <a:lnTo>
                          <a:pt x="1" y="2"/>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44" name="Freeform 373"/>
                  <p:cNvSpPr>
                    <a:spLocks/>
                  </p:cNvSpPr>
                  <p:nvPr/>
                </p:nvSpPr>
                <p:spPr bwMode="ltGray">
                  <a:xfrm>
                    <a:off x="5221"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45" name="Freeform 374"/>
                  <p:cNvSpPr>
                    <a:spLocks/>
                  </p:cNvSpPr>
                  <p:nvPr/>
                </p:nvSpPr>
                <p:spPr bwMode="ltGray">
                  <a:xfrm>
                    <a:off x="5205"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7" name="Group 375"/>
                <p:cNvGrpSpPr>
                  <a:grpSpLocks/>
                </p:cNvGrpSpPr>
                <p:nvPr/>
              </p:nvGrpSpPr>
              <p:grpSpPr bwMode="auto">
                <a:xfrm>
                  <a:off x="5239" y="3305"/>
                  <a:ext cx="17" cy="5"/>
                  <a:chOff x="5239" y="3305"/>
                  <a:chExt cx="17" cy="5"/>
                </a:xfrm>
              </p:grpSpPr>
              <p:sp>
                <p:nvSpPr>
                  <p:cNvPr id="140" name="Freeform 376"/>
                  <p:cNvSpPr>
                    <a:spLocks/>
                  </p:cNvSpPr>
                  <p:nvPr/>
                </p:nvSpPr>
                <p:spPr bwMode="ltGray">
                  <a:xfrm>
                    <a:off x="5247" y="3305"/>
                    <a:ext cx="3" cy="5"/>
                  </a:xfrm>
                  <a:custGeom>
                    <a:avLst/>
                    <a:gdLst/>
                    <a:ahLst/>
                    <a:cxnLst>
                      <a:cxn ang="0">
                        <a:pos x="1" y="0"/>
                      </a:cxn>
                      <a:cxn ang="0">
                        <a:pos x="1" y="0"/>
                      </a:cxn>
                      <a:cxn ang="0">
                        <a:pos x="2" y="1"/>
                      </a:cxn>
                      <a:cxn ang="0">
                        <a:pos x="2" y="1"/>
                      </a:cxn>
                      <a:cxn ang="0">
                        <a:pos x="1" y="1"/>
                      </a:cxn>
                      <a:cxn ang="0">
                        <a:pos x="1" y="1"/>
                      </a:cxn>
                      <a:cxn ang="0">
                        <a:pos x="1" y="2"/>
                      </a:cxn>
                      <a:cxn ang="0">
                        <a:pos x="1" y="2"/>
                      </a:cxn>
                      <a:cxn ang="0">
                        <a:pos x="1" y="3"/>
                      </a:cxn>
                      <a:cxn ang="0">
                        <a:pos x="1" y="3"/>
                      </a:cxn>
                      <a:cxn ang="0">
                        <a:pos x="1" y="2"/>
                      </a:cxn>
                      <a:cxn ang="0">
                        <a:pos x="1" y="1"/>
                      </a:cxn>
                      <a:cxn ang="0">
                        <a:pos x="1" y="1"/>
                      </a:cxn>
                      <a:cxn ang="0">
                        <a:pos x="2" y="2"/>
                      </a:cxn>
                      <a:cxn ang="0">
                        <a:pos x="2" y="3"/>
                      </a:cxn>
                      <a:cxn ang="0">
                        <a:pos x="1" y="4"/>
                      </a:cxn>
                      <a:cxn ang="0">
                        <a:pos x="1" y="4"/>
                      </a:cxn>
                      <a:cxn ang="0">
                        <a:pos x="0" y="3"/>
                      </a:cxn>
                      <a:cxn ang="0">
                        <a:pos x="0" y="1"/>
                      </a:cxn>
                      <a:cxn ang="0">
                        <a:pos x="1" y="0"/>
                      </a:cxn>
                    </a:cxnLst>
                    <a:rect l="0" t="0" r="r" b="b"/>
                    <a:pathLst>
                      <a:path w="3" h="5">
                        <a:moveTo>
                          <a:pt x="1" y="0"/>
                        </a:moveTo>
                        <a:lnTo>
                          <a:pt x="1" y="0"/>
                        </a:lnTo>
                        <a:lnTo>
                          <a:pt x="2" y="1"/>
                        </a:lnTo>
                        <a:lnTo>
                          <a:pt x="2" y="1"/>
                        </a:lnTo>
                        <a:lnTo>
                          <a:pt x="1" y="1"/>
                        </a:lnTo>
                        <a:lnTo>
                          <a:pt x="1" y="1"/>
                        </a:lnTo>
                        <a:lnTo>
                          <a:pt x="1" y="2"/>
                        </a:lnTo>
                        <a:lnTo>
                          <a:pt x="1" y="2"/>
                        </a:lnTo>
                        <a:lnTo>
                          <a:pt x="1" y="3"/>
                        </a:lnTo>
                        <a:lnTo>
                          <a:pt x="1" y="3"/>
                        </a:lnTo>
                        <a:lnTo>
                          <a:pt x="1" y="2"/>
                        </a:lnTo>
                        <a:lnTo>
                          <a:pt x="1" y="1"/>
                        </a:lnTo>
                        <a:lnTo>
                          <a:pt x="1" y="1"/>
                        </a:lnTo>
                        <a:lnTo>
                          <a:pt x="2" y="2"/>
                        </a:lnTo>
                        <a:lnTo>
                          <a:pt x="2" y="3"/>
                        </a:lnTo>
                        <a:lnTo>
                          <a:pt x="1" y="4"/>
                        </a:lnTo>
                        <a:lnTo>
                          <a:pt x="1" y="4"/>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41" name="Freeform 377"/>
                  <p:cNvSpPr>
                    <a:spLocks/>
                  </p:cNvSpPr>
                  <p:nvPr/>
                </p:nvSpPr>
                <p:spPr bwMode="ltGray">
                  <a:xfrm>
                    <a:off x="5255" y="3305"/>
                    <a:ext cx="1" cy="5"/>
                  </a:xfrm>
                  <a:custGeom>
                    <a:avLst/>
                    <a:gdLst/>
                    <a:ahLst/>
                    <a:cxnLst>
                      <a:cxn ang="0">
                        <a:pos x="0" y="0"/>
                      </a:cxn>
                      <a:cxn ang="0">
                        <a:pos x="0" y="0"/>
                      </a:cxn>
                      <a:cxn ang="0">
                        <a:pos x="0" y="1"/>
                      </a:cxn>
                      <a:cxn ang="0">
                        <a:pos x="0" y="3"/>
                      </a:cxn>
                      <a:cxn ang="0">
                        <a:pos x="0" y="4"/>
                      </a:cxn>
                      <a:cxn ang="0">
                        <a:pos x="0" y="4"/>
                      </a:cxn>
                      <a:cxn ang="0">
                        <a:pos x="0" y="3"/>
                      </a:cxn>
                      <a:cxn ang="0">
                        <a:pos x="0" y="3"/>
                      </a:cxn>
                      <a:cxn ang="0">
                        <a:pos x="0" y="1"/>
                      </a:cxn>
                      <a:cxn ang="0">
                        <a:pos x="0" y="3"/>
                      </a:cxn>
                      <a:cxn ang="0">
                        <a:pos x="0" y="3"/>
                      </a:cxn>
                      <a:cxn ang="0">
                        <a:pos x="0" y="1"/>
                      </a:cxn>
                      <a:cxn ang="0">
                        <a:pos x="0" y="0"/>
                      </a:cxn>
                    </a:cxnLst>
                    <a:rect l="0" t="0" r="r" b="b"/>
                    <a:pathLst>
                      <a:path w="1" h="5">
                        <a:moveTo>
                          <a:pt x="0" y="0"/>
                        </a:moveTo>
                        <a:lnTo>
                          <a:pt x="0" y="0"/>
                        </a:lnTo>
                        <a:lnTo>
                          <a:pt x="0" y="1"/>
                        </a:lnTo>
                        <a:lnTo>
                          <a:pt x="0" y="3"/>
                        </a:lnTo>
                        <a:lnTo>
                          <a:pt x="0" y="4"/>
                        </a:lnTo>
                        <a:lnTo>
                          <a:pt x="0" y="4"/>
                        </a:lnTo>
                        <a:lnTo>
                          <a:pt x="0" y="3"/>
                        </a:lnTo>
                        <a:lnTo>
                          <a:pt x="0" y="3"/>
                        </a:lnTo>
                        <a:lnTo>
                          <a:pt x="0" y="1"/>
                        </a:lnTo>
                        <a:lnTo>
                          <a:pt x="0"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42" name="Freeform 378"/>
                  <p:cNvSpPr>
                    <a:spLocks/>
                  </p:cNvSpPr>
                  <p:nvPr/>
                </p:nvSpPr>
                <p:spPr bwMode="ltGray">
                  <a:xfrm>
                    <a:off x="5239"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8" name="Group 379"/>
                <p:cNvGrpSpPr>
                  <a:grpSpLocks/>
                </p:cNvGrpSpPr>
                <p:nvPr/>
              </p:nvGrpSpPr>
              <p:grpSpPr bwMode="auto">
                <a:xfrm>
                  <a:off x="5311" y="3305"/>
                  <a:ext cx="17" cy="5"/>
                  <a:chOff x="5311" y="3305"/>
                  <a:chExt cx="17" cy="5"/>
                </a:xfrm>
              </p:grpSpPr>
              <p:sp>
                <p:nvSpPr>
                  <p:cNvPr id="137" name="Freeform 380"/>
                  <p:cNvSpPr>
                    <a:spLocks/>
                  </p:cNvSpPr>
                  <p:nvPr/>
                </p:nvSpPr>
                <p:spPr bwMode="ltGray">
                  <a:xfrm>
                    <a:off x="5317" y="3305"/>
                    <a:ext cx="3" cy="5"/>
                  </a:xfrm>
                  <a:custGeom>
                    <a:avLst/>
                    <a:gdLst/>
                    <a:ahLst/>
                    <a:cxnLst>
                      <a:cxn ang="0">
                        <a:pos x="1" y="0"/>
                      </a:cxn>
                      <a:cxn ang="0">
                        <a:pos x="2" y="0"/>
                      </a:cxn>
                      <a:cxn ang="0">
                        <a:pos x="2" y="1"/>
                      </a:cxn>
                      <a:cxn ang="0">
                        <a:pos x="2" y="1"/>
                      </a:cxn>
                      <a:cxn ang="0">
                        <a:pos x="2" y="2"/>
                      </a:cxn>
                      <a:cxn ang="0">
                        <a:pos x="2" y="3"/>
                      </a:cxn>
                      <a:cxn ang="0">
                        <a:pos x="1" y="3"/>
                      </a:cxn>
                      <a:cxn ang="0">
                        <a:pos x="1" y="1"/>
                      </a:cxn>
                      <a:cxn ang="0">
                        <a:pos x="1" y="1"/>
                      </a:cxn>
                      <a:cxn ang="0">
                        <a:pos x="1" y="1"/>
                      </a:cxn>
                      <a:cxn ang="0">
                        <a:pos x="1" y="1"/>
                      </a:cxn>
                      <a:cxn ang="0">
                        <a:pos x="1" y="1"/>
                      </a:cxn>
                      <a:cxn ang="0">
                        <a:pos x="1" y="3"/>
                      </a:cxn>
                      <a:cxn ang="0">
                        <a:pos x="1" y="3"/>
                      </a:cxn>
                      <a:cxn ang="0">
                        <a:pos x="1" y="3"/>
                      </a:cxn>
                      <a:cxn ang="0">
                        <a:pos x="1" y="3"/>
                      </a:cxn>
                      <a:cxn ang="0">
                        <a:pos x="2" y="3"/>
                      </a:cxn>
                      <a:cxn ang="0">
                        <a:pos x="2" y="3"/>
                      </a:cxn>
                      <a:cxn ang="0">
                        <a:pos x="2" y="4"/>
                      </a:cxn>
                      <a:cxn ang="0">
                        <a:pos x="1" y="4"/>
                      </a:cxn>
                      <a:cxn ang="0">
                        <a:pos x="0" y="3"/>
                      </a:cxn>
                      <a:cxn ang="0">
                        <a:pos x="0" y="3"/>
                      </a:cxn>
                      <a:cxn ang="0">
                        <a:pos x="1" y="2"/>
                      </a:cxn>
                      <a:cxn ang="0">
                        <a:pos x="0" y="1"/>
                      </a:cxn>
                      <a:cxn ang="0">
                        <a:pos x="0" y="1"/>
                      </a:cxn>
                      <a:cxn ang="0">
                        <a:pos x="1" y="0"/>
                      </a:cxn>
                    </a:cxnLst>
                    <a:rect l="0" t="0" r="r" b="b"/>
                    <a:pathLst>
                      <a:path w="3" h="5">
                        <a:moveTo>
                          <a:pt x="1" y="0"/>
                        </a:moveTo>
                        <a:lnTo>
                          <a:pt x="2" y="0"/>
                        </a:lnTo>
                        <a:lnTo>
                          <a:pt x="2" y="1"/>
                        </a:lnTo>
                        <a:lnTo>
                          <a:pt x="2" y="1"/>
                        </a:lnTo>
                        <a:lnTo>
                          <a:pt x="2" y="2"/>
                        </a:lnTo>
                        <a:lnTo>
                          <a:pt x="2" y="3"/>
                        </a:lnTo>
                        <a:lnTo>
                          <a:pt x="1" y="3"/>
                        </a:lnTo>
                        <a:lnTo>
                          <a:pt x="1" y="1"/>
                        </a:lnTo>
                        <a:lnTo>
                          <a:pt x="1" y="1"/>
                        </a:lnTo>
                        <a:lnTo>
                          <a:pt x="1" y="1"/>
                        </a:lnTo>
                        <a:lnTo>
                          <a:pt x="1" y="1"/>
                        </a:lnTo>
                        <a:lnTo>
                          <a:pt x="1" y="1"/>
                        </a:lnTo>
                        <a:lnTo>
                          <a:pt x="1" y="3"/>
                        </a:lnTo>
                        <a:lnTo>
                          <a:pt x="1" y="3"/>
                        </a:lnTo>
                        <a:lnTo>
                          <a:pt x="1" y="3"/>
                        </a:lnTo>
                        <a:lnTo>
                          <a:pt x="1" y="3"/>
                        </a:lnTo>
                        <a:lnTo>
                          <a:pt x="2" y="3"/>
                        </a:lnTo>
                        <a:lnTo>
                          <a:pt x="2" y="3"/>
                        </a:lnTo>
                        <a:lnTo>
                          <a:pt x="2" y="4"/>
                        </a:lnTo>
                        <a:lnTo>
                          <a:pt x="1" y="4"/>
                        </a:lnTo>
                        <a:lnTo>
                          <a:pt x="0" y="3"/>
                        </a:lnTo>
                        <a:lnTo>
                          <a:pt x="0" y="3"/>
                        </a:lnTo>
                        <a:lnTo>
                          <a:pt x="1" y="2"/>
                        </a:lnTo>
                        <a:lnTo>
                          <a:pt x="0" y="1"/>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38" name="Freeform 381"/>
                  <p:cNvSpPr>
                    <a:spLocks/>
                  </p:cNvSpPr>
                  <p:nvPr/>
                </p:nvSpPr>
                <p:spPr bwMode="ltGray">
                  <a:xfrm>
                    <a:off x="5325"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39" name="Freeform 382"/>
                  <p:cNvSpPr>
                    <a:spLocks/>
                  </p:cNvSpPr>
                  <p:nvPr/>
                </p:nvSpPr>
                <p:spPr bwMode="ltGray">
                  <a:xfrm>
                    <a:off x="5311" y="3305"/>
                    <a:ext cx="1" cy="5"/>
                  </a:xfrm>
                  <a:custGeom>
                    <a:avLst/>
                    <a:gdLst/>
                    <a:ahLst/>
                    <a:cxnLst>
                      <a:cxn ang="0">
                        <a:pos x="0" y="1"/>
                      </a:cxn>
                      <a:cxn ang="0">
                        <a:pos x="0" y="1"/>
                      </a:cxn>
                      <a:cxn ang="0">
                        <a:pos x="0" y="3"/>
                      </a:cxn>
                      <a:cxn ang="0">
                        <a:pos x="0" y="4"/>
                      </a:cxn>
                      <a:cxn ang="0">
                        <a:pos x="0" y="4"/>
                      </a:cxn>
                      <a:cxn ang="0">
                        <a:pos x="0" y="3"/>
                      </a:cxn>
                      <a:cxn ang="0">
                        <a:pos x="0" y="3"/>
                      </a:cxn>
                      <a:cxn ang="0">
                        <a:pos x="0" y="1"/>
                      </a:cxn>
                      <a:cxn ang="0">
                        <a:pos x="0" y="1"/>
                      </a:cxn>
                      <a:cxn ang="0">
                        <a:pos x="0" y="0"/>
                      </a:cxn>
                      <a:cxn ang="0">
                        <a:pos x="0" y="0"/>
                      </a:cxn>
                      <a:cxn ang="0">
                        <a:pos x="0" y="1"/>
                      </a:cxn>
                      <a:cxn ang="0">
                        <a:pos x="0" y="1"/>
                      </a:cxn>
                    </a:cxnLst>
                    <a:rect l="0" t="0" r="r" b="b"/>
                    <a:pathLst>
                      <a:path w="1" h="5">
                        <a:moveTo>
                          <a:pt x="0" y="1"/>
                        </a:moveTo>
                        <a:lnTo>
                          <a:pt x="0" y="1"/>
                        </a:lnTo>
                        <a:lnTo>
                          <a:pt x="0" y="3"/>
                        </a:lnTo>
                        <a:lnTo>
                          <a:pt x="0" y="4"/>
                        </a:lnTo>
                        <a:lnTo>
                          <a:pt x="0" y="4"/>
                        </a:lnTo>
                        <a:lnTo>
                          <a:pt x="0" y="3"/>
                        </a:lnTo>
                        <a:lnTo>
                          <a:pt x="0" y="3"/>
                        </a:lnTo>
                        <a:lnTo>
                          <a:pt x="0" y="1"/>
                        </a:lnTo>
                        <a:lnTo>
                          <a:pt x="0" y="1"/>
                        </a:lnTo>
                        <a:lnTo>
                          <a:pt x="0" y="0"/>
                        </a:lnTo>
                        <a:lnTo>
                          <a:pt x="0"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29" name="Group 383"/>
                <p:cNvGrpSpPr>
                  <a:grpSpLocks/>
                </p:cNvGrpSpPr>
                <p:nvPr/>
              </p:nvGrpSpPr>
              <p:grpSpPr bwMode="auto">
                <a:xfrm>
                  <a:off x="5345" y="3305"/>
                  <a:ext cx="19" cy="5"/>
                  <a:chOff x="5345" y="3305"/>
                  <a:chExt cx="19" cy="5"/>
                </a:xfrm>
              </p:grpSpPr>
              <p:sp>
                <p:nvSpPr>
                  <p:cNvPr id="134" name="Freeform 384"/>
                  <p:cNvSpPr>
                    <a:spLocks/>
                  </p:cNvSpPr>
                  <p:nvPr/>
                </p:nvSpPr>
                <p:spPr bwMode="ltGray">
                  <a:xfrm>
                    <a:off x="5353" y="3305"/>
                    <a:ext cx="3" cy="5"/>
                  </a:xfrm>
                  <a:custGeom>
                    <a:avLst/>
                    <a:gdLst/>
                    <a:ahLst/>
                    <a:cxnLst>
                      <a:cxn ang="0">
                        <a:pos x="1" y="0"/>
                      </a:cxn>
                      <a:cxn ang="0">
                        <a:pos x="2" y="1"/>
                      </a:cxn>
                      <a:cxn ang="0">
                        <a:pos x="2" y="3"/>
                      </a:cxn>
                      <a:cxn ang="0">
                        <a:pos x="1" y="4"/>
                      </a:cxn>
                      <a:cxn ang="0">
                        <a:pos x="1" y="4"/>
                      </a:cxn>
                      <a:cxn ang="0">
                        <a:pos x="0" y="3"/>
                      </a:cxn>
                      <a:cxn ang="0">
                        <a:pos x="0" y="3"/>
                      </a:cxn>
                      <a:cxn ang="0">
                        <a:pos x="1" y="3"/>
                      </a:cxn>
                      <a:cxn ang="0">
                        <a:pos x="1" y="3"/>
                      </a:cxn>
                      <a:cxn ang="0">
                        <a:pos x="1" y="3"/>
                      </a:cxn>
                      <a:cxn ang="0">
                        <a:pos x="1" y="3"/>
                      </a:cxn>
                      <a:cxn ang="0">
                        <a:pos x="1" y="2"/>
                      </a:cxn>
                      <a:cxn ang="0">
                        <a:pos x="1" y="2"/>
                      </a:cxn>
                      <a:cxn ang="0">
                        <a:pos x="1" y="1"/>
                      </a:cxn>
                      <a:cxn ang="0">
                        <a:pos x="1" y="1"/>
                      </a:cxn>
                      <a:cxn ang="0">
                        <a:pos x="1" y="2"/>
                      </a:cxn>
                      <a:cxn ang="0">
                        <a:pos x="1" y="3"/>
                      </a:cxn>
                      <a:cxn ang="0">
                        <a:pos x="1" y="3"/>
                      </a:cxn>
                      <a:cxn ang="0">
                        <a:pos x="0" y="2"/>
                      </a:cxn>
                      <a:cxn ang="0">
                        <a:pos x="0" y="1"/>
                      </a:cxn>
                      <a:cxn ang="0">
                        <a:pos x="1" y="0"/>
                      </a:cxn>
                      <a:cxn ang="0">
                        <a:pos x="1" y="0"/>
                      </a:cxn>
                    </a:cxnLst>
                    <a:rect l="0" t="0" r="r" b="b"/>
                    <a:pathLst>
                      <a:path w="3" h="5">
                        <a:moveTo>
                          <a:pt x="1" y="0"/>
                        </a:moveTo>
                        <a:lnTo>
                          <a:pt x="2" y="1"/>
                        </a:lnTo>
                        <a:lnTo>
                          <a:pt x="2" y="3"/>
                        </a:lnTo>
                        <a:lnTo>
                          <a:pt x="1" y="4"/>
                        </a:lnTo>
                        <a:lnTo>
                          <a:pt x="1" y="4"/>
                        </a:lnTo>
                        <a:lnTo>
                          <a:pt x="0" y="3"/>
                        </a:lnTo>
                        <a:lnTo>
                          <a:pt x="0" y="3"/>
                        </a:lnTo>
                        <a:lnTo>
                          <a:pt x="1" y="3"/>
                        </a:lnTo>
                        <a:lnTo>
                          <a:pt x="1" y="3"/>
                        </a:lnTo>
                        <a:lnTo>
                          <a:pt x="1" y="3"/>
                        </a:lnTo>
                        <a:lnTo>
                          <a:pt x="1" y="3"/>
                        </a:lnTo>
                        <a:lnTo>
                          <a:pt x="1" y="2"/>
                        </a:lnTo>
                        <a:lnTo>
                          <a:pt x="1" y="2"/>
                        </a:lnTo>
                        <a:lnTo>
                          <a:pt x="1" y="1"/>
                        </a:lnTo>
                        <a:lnTo>
                          <a:pt x="1" y="1"/>
                        </a:lnTo>
                        <a:lnTo>
                          <a:pt x="1" y="2"/>
                        </a:lnTo>
                        <a:lnTo>
                          <a:pt x="1" y="3"/>
                        </a:lnTo>
                        <a:lnTo>
                          <a:pt x="1" y="3"/>
                        </a:lnTo>
                        <a:lnTo>
                          <a:pt x="0" y="2"/>
                        </a:lnTo>
                        <a:lnTo>
                          <a:pt x="0" y="1"/>
                        </a:lnTo>
                        <a:lnTo>
                          <a:pt x="1" y="0"/>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35" name="Freeform 385"/>
                  <p:cNvSpPr>
                    <a:spLocks/>
                  </p:cNvSpPr>
                  <p:nvPr/>
                </p:nvSpPr>
                <p:spPr bwMode="ltGray">
                  <a:xfrm>
                    <a:off x="5361" y="3305"/>
                    <a:ext cx="3" cy="5"/>
                  </a:xfrm>
                  <a:custGeom>
                    <a:avLst/>
                    <a:gdLst/>
                    <a:ahLst/>
                    <a:cxnLst>
                      <a:cxn ang="0">
                        <a:pos x="0" y="0"/>
                      </a:cxn>
                      <a:cxn ang="0">
                        <a:pos x="1" y="0"/>
                      </a:cxn>
                      <a:cxn ang="0">
                        <a:pos x="2" y="1"/>
                      </a:cxn>
                      <a:cxn ang="0">
                        <a:pos x="2" y="3"/>
                      </a:cxn>
                      <a:cxn ang="0">
                        <a:pos x="1" y="4"/>
                      </a:cxn>
                      <a:cxn ang="0">
                        <a:pos x="0" y="4"/>
                      </a:cxn>
                      <a:cxn ang="0">
                        <a:pos x="0" y="3"/>
                      </a:cxn>
                      <a:cxn ang="0">
                        <a:pos x="1" y="3"/>
                      </a:cxn>
                      <a:cxn ang="0">
                        <a:pos x="1" y="1"/>
                      </a:cxn>
                      <a:cxn ang="0">
                        <a:pos x="1" y="1"/>
                      </a:cxn>
                      <a:cxn ang="0">
                        <a:pos x="1" y="3"/>
                      </a:cxn>
                      <a:cxn ang="0">
                        <a:pos x="1" y="3"/>
                      </a:cxn>
                      <a:cxn ang="0">
                        <a:pos x="0" y="3"/>
                      </a:cxn>
                      <a:cxn ang="0">
                        <a:pos x="0" y="1"/>
                      </a:cxn>
                      <a:cxn ang="0">
                        <a:pos x="0" y="0"/>
                      </a:cxn>
                    </a:cxnLst>
                    <a:rect l="0" t="0" r="r" b="b"/>
                    <a:pathLst>
                      <a:path w="3" h="5">
                        <a:moveTo>
                          <a:pt x="0" y="0"/>
                        </a:moveTo>
                        <a:lnTo>
                          <a:pt x="1" y="0"/>
                        </a:lnTo>
                        <a:lnTo>
                          <a:pt x="2" y="1"/>
                        </a:lnTo>
                        <a:lnTo>
                          <a:pt x="2" y="3"/>
                        </a:lnTo>
                        <a:lnTo>
                          <a:pt x="1" y="4"/>
                        </a:lnTo>
                        <a:lnTo>
                          <a:pt x="0" y="4"/>
                        </a:lnTo>
                        <a:lnTo>
                          <a:pt x="0" y="3"/>
                        </a:lnTo>
                        <a:lnTo>
                          <a:pt x="1" y="3"/>
                        </a:lnTo>
                        <a:lnTo>
                          <a:pt x="1" y="1"/>
                        </a:lnTo>
                        <a:lnTo>
                          <a:pt x="1" y="1"/>
                        </a:lnTo>
                        <a:lnTo>
                          <a:pt x="1" y="3"/>
                        </a:lnTo>
                        <a:lnTo>
                          <a:pt x="1" y="3"/>
                        </a:lnTo>
                        <a:lnTo>
                          <a:pt x="0" y="3"/>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36" name="Freeform 386"/>
                  <p:cNvSpPr>
                    <a:spLocks/>
                  </p:cNvSpPr>
                  <p:nvPr/>
                </p:nvSpPr>
                <p:spPr bwMode="ltGray">
                  <a:xfrm>
                    <a:off x="5345" y="3305"/>
                    <a:ext cx="3" cy="5"/>
                  </a:xfrm>
                  <a:custGeom>
                    <a:avLst/>
                    <a:gdLst/>
                    <a:ahLst/>
                    <a:cxnLst>
                      <a:cxn ang="0">
                        <a:pos x="0" y="1"/>
                      </a:cxn>
                      <a:cxn ang="0">
                        <a:pos x="1" y="1"/>
                      </a:cxn>
                      <a:cxn ang="0">
                        <a:pos x="1" y="1"/>
                      </a:cxn>
                      <a:cxn ang="0">
                        <a:pos x="0" y="3"/>
                      </a:cxn>
                      <a:cxn ang="0">
                        <a:pos x="0" y="4"/>
                      </a:cxn>
                      <a:cxn ang="0">
                        <a:pos x="2" y="4"/>
                      </a:cxn>
                      <a:cxn ang="0">
                        <a:pos x="2" y="3"/>
                      </a:cxn>
                      <a:cxn ang="0">
                        <a:pos x="1" y="3"/>
                      </a:cxn>
                      <a:cxn ang="0">
                        <a:pos x="2" y="1"/>
                      </a:cxn>
                      <a:cxn ang="0">
                        <a:pos x="2" y="1"/>
                      </a:cxn>
                      <a:cxn ang="0">
                        <a:pos x="1" y="0"/>
                      </a:cxn>
                      <a:cxn ang="0">
                        <a:pos x="1" y="0"/>
                      </a:cxn>
                      <a:cxn ang="0">
                        <a:pos x="0" y="1"/>
                      </a:cxn>
                      <a:cxn ang="0">
                        <a:pos x="0" y="1"/>
                      </a:cxn>
                    </a:cxnLst>
                    <a:rect l="0" t="0" r="r" b="b"/>
                    <a:pathLst>
                      <a:path w="3" h="5">
                        <a:moveTo>
                          <a:pt x="0" y="1"/>
                        </a:moveTo>
                        <a:lnTo>
                          <a:pt x="1" y="1"/>
                        </a:lnTo>
                        <a:lnTo>
                          <a:pt x="1" y="1"/>
                        </a:lnTo>
                        <a:lnTo>
                          <a:pt x="0" y="3"/>
                        </a:lnTo>
                        <a:lnTo>
                          <a:pt x="0" y="4"/>
                        </a:lnTo>
                        <a:lnTo>
                          <a:pt x="2" y="4"/>
                        </a:lnTo>
                        <a:lnTo>
                          <a:pt x="2" y="3"/>
                        </a:lnTo>
                        <a:lnTo>
                          <a:pt x="1" y="3"/>
                        </a:lnTo>
                        <a:lnTo>
                          <a:pt x="2" y="1"/>
                        </a:lnTo>
                        <a:lnTo>
                          <a:pt x="2" y="1"/>
                        </a:lnTo>
                        <a:lnTo>
                          <a:pt x="1" y="0"/>
                        </a:lnTo>
                        <a:lnTo>
                          <a:pt x="1" y="0"/>
                        </a:lnTo>
                        <a:lnTo>
                          <a:pt x="0" y="1"/>
                        </a:lnTo>
                        <a:lnTo>
                          <a:pt x="0" y="1"/>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nvGrpSpPr>
                <p:cNvPr id="130" name="Group 387"/>
                <p:cNvGrpSpPr>
                  <a:grpSpLocks/>
                </p:cNvGrpSpPr>
                <p:nvPr/>
              </p:nvGrpSpPr>
              <p:grpSpPr bwMode="auto">
                <a:xfrm>
                  <a:off x="5418" y="3305"/>
                  <a:ext cx="15" cy="5"/>
                  <a:chOff x="5418" y="3305"/>
                  <a:chExt cx="15" cy="5"/>
                </a:xfrm>
              </p:grpSpPr>
              <p:sp>
                <p:nvSpPr>
                  <p:cNvPr id="131" name="Freeform 388"/>
                  <p:cNvSpPr>
                    <a:spLocks/>
                  </p:cNvSpPr>
                  <p:nvPr/>
                </p:nvSpPr>
                <p:spPr bwMode="ltGray">
                  <a:xfrm>
                    <a:off x="5430" y="3305"/>
                    <a:ext cx="3" cy="5"/>
                  </a:xfrm>
                  <a:custGeom>
                    <a:avLst/>
                    <a:gdLst/>
                    <a:ahLst/>
                    <a:cxnLst>
                      <a:cxn ang="0">
                        <a:pos x="1" y="0"/>
                      </a:cxn>
                      <a:cxn ang="0">
                        <a:pos x="1" y="0"/>
                      </a:cxn>
                      <a:cxn ang="0">
                        <a:pos x="2" y="1"/>
                      </a:cxn>
                      <a:cxn ang="0">
                        <a:pos x="2" y="3"/>
                      </a:cxn>
                      <a:cxn ang="0">
                        <a:pos x="1" y="4"/>
                      </a:cxn>
                      <a:cxn ang="0">
                        <a:pos x="1" y="4"/>
                      </a:cxn>
                      <a:cxn ang="0">
                        <a:pos x="0" y="3"/>
                      </a:cxn>
                      <a:cxn ang="0">
                        <a:pos x="1" y="3"/>
                      </a:cxn>
                      <a:cxn ang="0">
                        <a:pos x="1" y="1"/>
                      </a:cxn>
                      <a:cxn ang="0">
                        <a:pos x="1" y="1"/>
                      </a:cxn>
                      <a:cxn ang="0">
                        <a:pos x="1" y="3"/>
                      </a:cxn>
                      <a:cxn ang="0">
                        <a:pos x="1" y="3"/>
                      </a:cxn>
                      <a:cxn ang="0">
                        <a:pos x="0" y="3"/>
                      </a:cxn>
                      <a:cxn ang="0">
                        <a:pos x="0" y="1"/>
                      </a:cxn>
                      <a:cxn ang="0">
                        <a:pos x="1" y="0"/>
                      </a:cxn>
                    </a:cxnLst>
                    <a:rect l="0" t="0" r="r" b="b"/>
                    <a:pathLst>
                      <a:path w="3" h="5">
                        <a:moveTo>
                          <a:pt x="1" y="0"/>
                        </a:moveTo>
                        <a:lnTo>
                          <a:pt x="1" y="0"/>
                        </a:lnTo>
                        <a:lnTo>
                          <a:pt x="2" y="1"/>
                        </a:lnTo>
                        <a:lnTo>
                          <a:pt x="2" y="3"/>
                        </a:lnTo>
                        <a:lnTo>
                          <a:pt x="1" y="4"/>
                        </a:lnTo>
                        <a:lnTo>
                          <a:pt x="1" y="4"/>
                        </a:lnTo>
                        <a:lnTo>
                          <a:pt x="0" y="3"/>
                        </a:lnTo>
                        <a:lnTo>
                          <a:pt x="1" y="3"/>
                        </a:lnTo>
                        <a:lnTo>
                          <a:pt x="1" y="1"/>
                        </a:lnTo>
                        <a:lnTo>
                          <a:pt x="1" y="1"/>
                        </a:lnTo>
                        <a:lnTo>
                          <a:pt x="1" y="3"/>
                        </a:lnTo>
                        <a:lnTo>
                          <a:pt x="1" y="3"/>
                        </a:lnTo>
                        <a:lnTo>
                          <a:pt x="0" y="3"/>
                        </a:lnTo>
                        <a:lnTo>
                          <a:pt x="0" y="1"/>
                        </a:lnTo>
                        <a:lnTo>
                          <a:pt x="1"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32" name="Freeform 389"/>
                  <p:cNvSpPr>
                    <a:spLocks/>
                  </p:cNvSpPr>
                  <p:nvPr/>
                </p:nvSpPr>
                <p:spPr bwMode="ltGray">
                  <a:xfrm>
                    <a:off x="5422" y="3305"/>
                    <a:ext cx="5" cy="5"/>
                  </a:xfrm>
                  <a:custGeom>
                    <a:avLst/>
                    <a:gdLst/>
                    <a:ahLst/>
                    <a:cxnLst>
                      <a:cxn ang="0">
                        <a:pos x="2" y="4"/>
                      </a:cxn>
                      <a:cxn ang="0">
                        <a:pos x="4" y="4"/>
                      </a:cxn>
                      <a:cxn ang="0">
                        <a:pos x="4" y="0"/>
                      </a:cxn>
                      <a:cxn ang="0">
                        <a:pos x="0" y="0"/>
                      </a:cxn>
                      <a:cxn ang="0">
                        <a:pos x="0" y="1"/>
                      </a:cxn>
                      <a:cxn ang="0">
                        <a:pos x="2" y="1"/>
                      </a:cxn>
                      <a:cxn ang="0">
                        <a:pos x="2" y="4"/>
                      </a:cxn>
                    </a:cxnLst>
                    <a:rect l="0" t="0" r="r" b="b"/>
                    <a:pathLst>
                      <a:path w="5" h="5">
                        <a:moveTo>
                          <a:pt x="2" y="4"/>
                        </a:moveTo>
                        <a:lnTo>
                          <a:pt x="4" y="4"/>
                        </a:lnTo>
                        <a:lnTo>
                          <a:pt x="4" y="0"/>
                        </a:lnTo>
                        <a:lnTo>
                          <a:pt x="0" y="0"/>
                        </a:lnTo>
                        <a:lnTo>
                          <a:pt x="0" y="1"/>
                        </a:lnTo>
                        <a:lnTo>
                          <a:pt x="2" y="1"/>
                        </a:lnTo>
                        <a:lnTo>
                          <a:pt x="2"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133" name="Freeform 390"/>
                  <p:cNvSpPr>
                    <a:spLocks/>
                  </p:cNvSpPr>
                  <p:nvPr/>
                </p:nvSpPr>
                <p:spPr bwMode="ltGray">
                  <a:xfrm>
                    <a:off x="5418" y="3305"/>
                    <a:ext cx="1" cy="5"/>
                  </a:xfrm>
                  <a:custGeom>
                    <a:avLst/>
                    <a:gdLst/>
                    <a:ahLst/>
                    <a:cxnLst>
                      <a:cxn ang="0">
                        <a:pos x="0" y="0"/>
                      </a:cxn>
                      <a:cxn ang="0">
                        <a:pos x="0" y="0"/>
                      </a:cxn>
                      <a:cxn ang="0">
                        <a:pos x="0" y="1"/>
                      </a:cxn>
                      <a:cxn ang="0">
                        <a:pos x="0" y="1"/>
                      </a:cxn>
                      <a:cxn ang="0">
                        <a:pos x="0" y="2"/>
                      </a:cxn>
                      <a:cxn ang="0">
                        <a:pos x="0" y="3"/>
                      </a:cxn>
                      <a:cxn ang="0">
                        <a:pos x="0" y="3"/>
                      </a:cxn>
                      <a:cxn ang="0">
                        <a:pos x="0" y="4"/>
                      </a:cxn>
                      <a:cxn ang="0">
                        <a:pos x="0" y="4"/>
                      </a:cxn>
                      <a:cxn ang="0">
                        <a:pos x="0" y="3"/>
                      </a:cxn>
                      <a:cxn ang="0">
                        <a:pos x="0" y="3"/>
                      </a:cxn>
                      <a:cxn ang="0">
                        <a:pos x="0" y="3"/>
                      </a:cxn>
                      <a:cxn ang="0">
                        <a:pos x="0" y="3"/>
                      </a:cxn>
                      <a:cxn ang="0">
                        <a:pos x="0" y="3"/>
                      </a:cxn>
                      <a:cxn ang="0">
                        <a:pos x="0" y="3"/>
                      </a:cxn>
                      <a:cxn ang="0">
                        <a:pos x="0" y="3"/>
                      </a:cxn>
                      <a:cxn ang="0">
                        <a:pos x="0" y="1"/>
                      </a:cxn>
                      <a:cxn ang="0">
                        <a:pos x="0" y="1"/>
                      </a:cxn>
                      <a:cxn ang="0">
                        <a:pos x="0" y="1"/>
                      </a:cxn>
                      <a:cxn ang="0">
                        <a:pos x="0" y="1"/>
                      </a:cxn>
                      <a:cxn ang="0">
                        <a:pos x="0" y="1"/>
                      </a:cxn>
                      <a:cxn ang="0">
                        <a:pos x="0" y="1"/>
                      </a:cxn>
                      <a:cxn ang="0">
                        <a:pos x="0" y="1"/>
                      </a:cxn>
                      <a:cxn ang="0">
                        <a:pos x="0" y="0"/>
                      </a:cxn>
                    </a:cxnLst>
                    <a:rect l="0" t="0" r="r" b="b"/>
                    <a:pathLst>
                      <a:path w="1" h="5">
                        <a:moveTo>
                          <a:pt x="0" y="0"/>
                        </a:moveTo>
                        <a:lnTo>
                          <a:pt x="0" y="0"/>
                        </a:lnTo>
                        <a:lnTo>
                          <a:pt x="0" y="1"/>
                        </a:lnTo>
                        <a:lnTo>
                          <a:pt x="0" y="1"/>
                        </a:lnTo>
                        <a:lnTo>
                          <a:pt x="0" y="2"/>
                        </a:lnTo>
                        <a:lnTo>
                          <a:pt x="0" y="3"/>
                        </a:lnTo>
                        <a:lnTo>
                          <a:pt x="0" y="3"/>
                        </a:lnTo>
                        <a:lnTo>
                          <a:pt x="0" y="4"/>
                        </a:lnTo>
                        <a:lnTo>
                          <a:pt x="0" y="4"/>
                        </a:lnTo>
                        <a:lnTo>
                          <a:pt x="0" y="3"/>
                        </a:lnTo>
                        <a:lnTo>
                          <a:pt x="0" y="3"/>
                        </a:lnTo>
                        <a:lnTo>
                          <a:pt x="0" y="3"/>
                        </a:lnTo>
                        <a:lnTo>
                          <a:pt x="0" y="3"/>
                        </a:lnTo>
                        <a:lnTo>
                          <a:pt x="0" y="3"/>
                        </a:lnTo>
                        <a:lnTo>
                          <a:pt x="0" y="3"/>
                        </a:lnTo>
                        <a:lnTo>
                          <a:pt x="0" y="3"/>
                        </a:lnTo>
                        <a:lnTo>
                          <a:pt x="0" y="1"/>
                        </a:lnTo>
                        <a:lnTo>
                          <a:pt x="0" y="1"/>
                        </a:lnTo>
                        <a:lnTo>
                          <a:pt x="0" y="1"/>
                        </a:lnTo>
                        <a:lnTo>
                          <a:pt x="0" y="1"/>
                        </a:lnTo>
                        <a:lnTo>
                          <a:pt x="0" y="1"/>
                        </a:lnTo>
                        <a:lnTo>
                          <a:pt x="0" y="1"/>
                        </a:lnTo>
                        <a:lnTo>
                          <a:pt x="0" y="1"/>
                        </a:lnTo>
                        <a:lnTo>
                          <a:pt x="0" y="0"/>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grpSp>
            <p:nvGrpSpPr>
              <p:cNvPr id="97" name="Group 391"/>
              <p:cNvGrpSpPr>
                <a:grpSpLocks/>
              </p:cNvGrpSpPr>
              <p:nvPr/>
            </p:nvGrpSpPr>
            <p:grpSpPr bwMode="auto">
              <a:xfrm>
                <a:off x="4344" y="3277"/>
                <a:ext cx="15" cy="5"/>
                <a:chOff x="4344" y="3277"/>
                <a:chExt cx="15" cy="5"/>
              </a:xfrm>
            </p:grpSpPr>
            <p:sp>
              <p:nvSpPr>
                <p:cNvPr id="98" name="Freeform 392"/>
                <p:cNvSpPr>
                  <a:spLocks/>
                </p:cNvSpPr>
                <p:nvPr/>
              </p:nvSpPr>
              <p:spPr bwMode="ltGray">
                <a:xfrm>
                  <a:off x="4344" y="3277"/>
                  <a:ext cx="3" cy="5"/>
                </a:xfrm>
                <a:custGeom>
                  <a:avLst/>
                  <a:gdLst/>
                  <a:ahLst/>
                  <a:cxnLst>
                    <a:cxn ang="0">
                      <a:pos x="0" y="4"/>
                    </a:cxn>
                    <a:cxn ang="0">
                      <a:pos x="1" y="4"/>
                    </a:cxn>
                    <a:cxn ang="0">
                      <a:pos x="1" y="2"/>
                    </a:cxn>
                    <a:cxn ang="0">
                      <a:pos x="1" y="4"/>
                    </a:cxn>
                    <a:cxn ang="0">
                      <a:pos x="1" y="4"/>
                    </a:cxn>
                    <a:cxn ang="0">
                      <a:pos x="2" y="2"/>
                    </a:cxn>
                    <a:cxn ang="0">
                      <a:pos x="2" y="4"/>
                    </a:cxn>
                    <a:cxn ang="0">
                      <a:pos x="2" y="4"/>
                    </a:cxn>
                    <a:cxn ang="0">
                      <a:pos x="2" y="0"/>
                    </a:cxn>
                    <a:cxn ang="0">
                      <a:pos x="1" y="0"/>
                    </a:cxn>
                    <a:cxn ang="0">
                      <a:pos x="1" y="2"/>
                    </a:cxn>
                    <a:cxn ang="0">
                      <a:pos x="1" y="0"/>
                    </a:cxn>
                    <a:cxn ang="0">
                      <a:pos x="0" y="0"/>
                    </a:cxn>
                    <a:cxn ang="0">
                      <a:pos x="0" y="4"/>
                    </a:cxn>
                  </a:cxnLst>
                  <a:rect l="0" t="0" r="r" b="b"/>
                  <a:pathLst>
                    <a:path w="3" h="5">
                      <a:moveTo>
                        <a:pt x="0" y="4"/>
                      </a:moveTo>
                      <a:lnTo>
                        <a:pt x="1" y="4"/>
                      </a:lnTo>
                      <a:lnTo>
                        <a:pt x="1" y="2"/>
                      </a:lnTo>
                      <a:lnTo>
                        <a:pt x="1" y="4"/>
                      </a:lnTo>
                      <a:lnTo>
                        <a:pt x="1" y="4"/>
                      </a:lnTo>
                      <a:lnTo>
                        <a:pt x="2" y="2"/>
                      </a:lnTo>
                      <a:lnTo>
                        <a:pt x="2" y="4"/>
                      </a:lnTo>
                      <a:lnTo>
                        <a:pt x="2" y="4"/>
                      </a:lnTo>
                      <a:lnTo>
                        <a:pt x="2" y="0"/>
                      </a:lnTo>
                      <a:lnTo>
                        <a:pt x="1" y="0"/>
                      </a:lnTo>
                      <a:lnTo>
                        <a:pt x="1" y="2"/>
                      </a:lnTo>
                      <a:lnTo>
                        <a:pt x="1" y="0"/>
                      </a:lnTo>
                      <a:lnTo>
                        <a:pt x="0" y="0"/>
                      </a:lnTo>
                      <a:lnTo>
                        <a:pt x="0"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sp>
              <p:nvSpPr>
                <p:cNvPr id="99" name="Freeform 393"/>
                <p:cNvSpPr>
                  <a:spLocks/>
                </p:cNvSpPr>
                <p:nvPr/>
              </p:nvSpPr>
              <p:spPr bwMode="ltGray">
                <a:xfrm>
                  <a:off x="4356" y="3277"/>
                  <a:ext cx="3" cy="5"/>
                </a:xfrm>
                <a:custGeom>
                  <a:avLst/>
                  <a:gdLst/>
                  <a:ahLst/>
                  <a:cxnLst>
                    <a:cxn ang="0">
                      <a:pos x="0" y="4"/>
                    </a:cxn>
                    <a:cxn ang="0">
                      <a:pos x="0" y="4"/>
                    </a:cxn>
                    <a:cxn ang="0">
                      <a:pos x="0" y="2"/>
                    </a:cxn>
                    <a:cxn ang="0">
                      <a:pos x="1" y="4"/>
                    </a:cxn>
                    <a:cxn ang="0">
                      <a:pos x="1" y="4"/>
                    </a:cxn>
                    <a:cxn ang="0">
                      <a:pos x="2" y="2"/>
                    </a:cxn>
                    <a:cxn ang="0">
                      <a:pos x="2" y="4"/>
                    </a:cxn>
                    <a:cxn ang="0">
                      <a:pos x="2" y="4"/>
                    </a:cxn>
                    <a:cxn ang="0">
                      <a:pos x="2" y="0"/>
                    </a:cxn>
                    <a:cxn ang="0">
                      <a:pos x="1" y="0"/>
                    </a:cxn>
                    <a:cxn ang="0">
                      <a:pos x="1" y="2"/>
                    </a:cxn>
                    <a:cxn ang="0">
                      <a:pos x="1" y="0"/>
                    </a:cxn>
                    <a:cxn ang="0">
                      <a:pos x="0" y="0"/>
                    </a:cxn>
                    <a:cxn ang="0">
                      <a:pos x="0" y="4"/>
                    </a:cxn>
                  </a:cxnLst>
                  <a:rect l="0" t="0" r="r" b="b"/>
                  <a:pathLst>
                    <a:path w="3" h="5">
                      <a:moveTo>
                        <a:pt x="0" y="4"/>
                      </a:moveTo>
                      <a:lnTo>
                        <a:pt x="0" y="4"/>
                      </a:lnTo>
                      <a:lnTo>
                        <a:pt x="0" y="2"/>
                      </a:lnTo>
                      <a:lnTo>
                        <a:pt x="1" y="4"/>
                      </a:lnTo>
                      <a:lnTo>
                        <a:pt x="1" y="4"/>
                      </a:lnTo>
                      <a:lnTo>
                        <a:pt x="2" y="2"/>
                      </a:lnTo>
                      <a:lnTo>
                        <a:pt x="2" y="4"/>
                      </a:lnTo>
                      <a:lnTo>
                        <a:pt x="2" y="4"/>
                      </a:lnTo>
                      <a:lnTo>
                        <a:pt x="2" y="0"/>
                      </a:lnTo>
                      <a:lnTo>
                        <a:pt x="1" y="0"/>
                      </a:lnTo>
                      <a:lnTo>
                        <a:pt x="1" y="2"/>
                      </a:lnTo>
                      <a:lnTo>
                        <a:pt x="1" y="0"/>
                      </a:lnTo>
                      <a:lnTo>
                        <a:pt x="0" y="0"/>
                      </a:lnTo>
                      <a:lnTo>
                        <a:pt x="0" y="4"/>
                      </a:lnTo>
                    </a:path>
                  </a:pathLst>
                </a:custGeom>
                <a:solidFill>
                  <a:srgbClr val="000000"/>
                </a:solidFill>
                <a:ln w="127000" cap="rnd" cmpd="sng">
                  <a:noFill/>
                  <a:prstDash val="solid"/>
                  <a:round/>
                  <a:headEnd type="none" w="med" len="med"/>
                  <a:tailEnd type="triangle" w="med" len="med"/>
                </a:ln>
                <a:effectLst/>
              </p:spPr>
              <p:txBody>
                <a:bodyPr wrap="none" lIns="91294" tIns="45647" rIns="91294" bIns="45647">
                  <a:spAutoFit/>
                </a:bodyPr>
                <a:lstStyle/>
                <a:p>
                  <a:endParaRPr lang="en-US" dirty="0"/>
                </a:p>
              </p:txBody>
            </p:sp>
          </p:grpSp>
        </p:grpSp>
      </p:grpSp>
      <p:sp>
        <p:nvSpPr>
          <p:cNvPr id="399" name="Title 1">
            <a:extLst>
              <a:ext uri="{FF2B5EF4-FFF2-40B4-BE49-F238E27FC236}">
                <a16:creationId xmlns:a16="http://schemas.microsoft.com/office/drawing/2014/main" id="{5A1B2673-AFDB-4EC9-0D22-88C5D3071335}"/>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What Makes a</a:t>
            </a:r>
            <a:br>
              <a:rPr lang="en-US" dirty="0"/>
            </a:br>
            <a:r>
              <a:rPr lang="en-US" dirty="0"/>
              <a:t>Simulation “Credible”?</a:t>
            </a:r>
          </a:p>
        </p:txBody>
      </p:sp>
      <p:sp>
        <p:nvSpPr>
          <p:cNvPr id="4" name="Slide Number Placeholder 3">
            <a:extLst>
              <a:ext uri="{FF2B5EF4-FFF2-40B4-BE49-F238E27FC236}">
                <a16:creationId xmlns:a16="http://schemas.microsoft.com/office/drawing/2014/main" id="{CF92D47F-CC4C-02A7-D107-2BD34F6B2219}"/>
              </a:ext>
            </a:extLst>
          </p:cNvPr>
          <p:cNvSpPr>
            <a:spLocks noGrp="1"/>
          </p:cNvSpPr>
          <p:nvPr>
            <p:ph type="sldNum" sz="quarter" idx="12"/>
          </p:nvPr>
        </p:nvSpPr>
        <p:spPr/>
        <p:txBody>
          <a:bodyPr/>
          <a:lstStyle/>
          <a:p>
            <a:fld id="{C1DA28E7-6C27-414B-9E47-196AFE27788E}" type="slidenum">
              <a:rPr lang="en-US" smtClean="0"/>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30" name="Text Box 38"/>
          <p:cNvSpPr txBox="1">
            <a:spLocks noChangeArrowheads="1"/>
          </p:cNvSpPr>
          <p:nvPr/>
        </p:nvSpPr>
        <p:spPr bwMode="auto">
          <a:xfrm>
            <a:off x="1507331" y="6145153"/>
            <a:ext cx="6129338" cy="400110"/>
          </a:xfrm>
          <a:prstGeom prst="rect">
            <a:avLst/>
          </a:prstGeom>
          <a:noFill/>
          <a:ln w="63500">
            <a:solidFill>
              <a:srgbClr val="FF0000"/>
            </a:solidFill>
            <a:miter lim="800000"/>
            <a:headEnd/>
            <a:tailEnd/>
          </a:ln>
          <a:effectLst/>
        </p:spPr>
        <p:txBody>
          <a:bodyPr wrap="square">
            <a:spAutoFit/>
          </a:bodyPr>
          <a:lstStyle/>
          <a:p>
            <a:pPr eaLnBrk="1" hangingPunct="1">
              <a:lnSpc>
                <a:spcPct val="100000"/>
              </a:lnSpc>
            </a:pPr>
            <a:r>
              <a:rPr lang="en-US" sz="2000" dirty="0">
                <a:solidFill>
                  <a:srgbClr val="FF0000"/>
                </a:solidFill>
                <a:cs typeface="Arial" panose="020B0604020202020204" pitchFamily="34" charset="0"/>
              </a:rPr>
              <a:t>V&amp;V are Just the Middle of the Bridge!</a:t>
            </a:r>
            <a:endParaRPr lang="en-US" sz="1800" dirty="0">
              <a:solidFill>
                <a:srgbClr val="FF0000"/>
              </a:solidFill>
              <a:cs typeface="Arial" panose="020B0604020202020204" pitchFamily="34" charset="0"/>
            </a:endParaRPr>
          </a:p>
        </p:txBody>
      </p:sp>
      <p:grpSp>
        <p:nvGrpSpPr>
          <p:cNvPr id="2" name="Group 1">
            <a:extLst>
              <a:ext uri="{FF2B5EF4-FFF2-40B4-BE49-F238E27FC236}">
                <a16:creationId xmlns:a16="http://schemas.microsoft.com/office/drawing/2014/main" id="{C6DEADAD-77DE-F125-AD66-4F70291FCA7D}"/>
              </a:ext>
            </a:extLst>
          </p:cNvPr>
          <p:cNvGrpSpPr/>
          <p:nvPr/>
        </p:nvGrpSpPr>
        <p:grpSpPr>
          <a:xfrm>
            <a:off x="433254" y="1539875"/>
            <a:ext cx="8289925" cy="4479925"/>
            <a:chOff x="311150" y="1447800"/>
            <a:chExt cx="8289925" cy="4479925"/>
          </a:xfrm>
        </p:grpSpPr>
        <p:sp>
          <p:nvSpPr>
            <p:cNvPr id="187394" name="Freeform 2" descr="Newsprint"/>
            <p:cNvSpPr>
              <a:spLocks noChangeAspect="1"/>
            </p:cNvSpPr>
            <p:nvPr/>
          </p:nvSpPr>
          <p:spPr bwMode="auto">
            <a:xfrm>
              <a:off x="323850" y="3141663"/>
              <a:ext cx="2903538" cy="1052512"/>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87395" name="AutoShape 3" descr="Newsprint"/>
            <p:cNvSpPr>
              <a:spLocks noChangeAspect="1" noChangeArrowheads="1"/>
            </p:cNvSpPr>
            <p:nvPr/>
          </p:nvSpPr>
          <p:spPr bwMode="auto">
            <a:xfrm>
              <a:off x="322263" y="3127375"/>
              <a:ext cx="2922587" cy="2227263"/>
            </a:xfrm>
            <a:custGeom>
              <a:avLst/>
              <a:gdLst>
                <a:gd name="G0" fmla="+- 532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320"/>
                <a:gd name="G18" fmla="*/ 5320 1 2"/>
                <a:gd name="G19" fmla="+- G18 5400 0"/>
                <a:gd name="G20" fmla="cos G19 11796480"/>
                <a:gd name="G21" fmla="sin G19 11796480"/>
                <a:gd name="G22" fmla="+- G20 10800 0"/>
                <a:gd name="G23" fmla="+- G21 10800 0"/>
                <a:gd name="G24" fmla="+- 10800 0 G20"/>
                <a:gd name="G25" fmla="+- 5320 10800 0"/>
                <a:gd name="G26" fmla="?: G9 G17 G25"/>
                <a:gd name="G27" fmla="?: G9 0 21600"/>
                <a:gd name="G28" fmla="cos 10800 11796480"/>
                <a:gd name="G29" fmla="sin 10800 11796480"/>
                <a:gd name="G30" fmla="sin 532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40 w 21600"/>
                <a:gd name="T15" fmla="*/ 10800 h 21600"/>
                <a:gd name="T16" fmla="*/ 10800 w 21600"/>
                <a:gd name="T17" fmla="*/ 5480 h 21600"/>
                <a:gd name="T18" fmla="*/ 1886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80" y="10800"/>
                  </a:moveTo>
                  <a:cubicBezTo>
                    <a:pt x="5480" y="7861"/>
                    <a:pt x="7861" y="5480"/>
                    <a:pt x="10800" y="5480"/>
                  </a:cubicBezTo>
                  <a:cubicBezTo>
                    <a:pt x="13738" y="5479"/>
                    <a:pt x="16119" y="7861"/>
                    <a:pt x="16120" y="10799"/>
                  </a:cubicBezTo>
                  <a:lnTo>
                    <a:pt x="21600" y="10800"/>
                  </a:lnTo>
                  <a:cubicBezTo>
                    <a:pt x="21600" y="4835"/>
                    <a:pt x="16764" y="0"/>
                    <a:pt x="10800" y="0"/>
                  </a:cubicBezTo>
                  <a:cubicBezTo>
                    <a:pt x="4835" y="0"/>
                    <a:pt x="0" y="4835"/>
                    <a:pt x="0" y="10800"/>
                  </a:cubicBez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7396" name="Rectangle 4" descr="Newsprint"/>
            <p:cNvSpPr>
              <a:spLocks noChangeAspect="1" noChangeArrowheads="1"/>
            </p:cNvSpPr>
            <p:nvPr/>
          </p:nvSpPr>
          <p:spPr bwMode="auto">
            <a:xfrm>
              <a:off x="2501900" y="4173538"/>
              <a:ext cx="742950" cy="1358900"/>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7397" name="Freeform 5" descr="Newsprint"/>
            <p:cNvSpPr>
              <a:spLocks noChangeAspect="1"/>
            </p:cNvSpPr>
            <p:nvPr/>
          </p:nvSpPr>
          <p:spPr bwMode="auto">
            <a:xfrm>
              <a:off x="3017838" y="3130550"/>
              <a:ext cx="2871787" cy="1063625"/>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87398" name="AutoShape 6" descr="Newsprint"/>
            <p:cNvSpPr>
              <a:spLocks noChangeAspect="1" noChangeArrowheads="1"/>
            </p:cNvSpPr>
            <p:nvPr/>
          </p:nvSpPr>
          <p:spPr bwMode="auto">
            <a:xfrm>
              <a:off x="2982913" y="3116263"/>
              <a:ext cx="2886075" cy="2251075"/>
            </a:xfrm>
            <a:custGeom>
              <a:avLst/>
              <a:gdLst>
                <a:gd name="G0" fmla="+- 532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320"/>
                <a:gd name="G18" fmla="*/ 5320 1 2"/>
                <a:gd name="G19" fmla="+- G18 5400 0"/>
                <a:gd name="G20" fmla="cos G19 11796480"/>
                <a:gd name="G21" fmla="sin G19 11796480"/>
                <a:gd name="G22" fmla="+- G20 10800 0"/>
                <a:gd name="G23" fmla="+- G21 10800 0"/>
                <a:gd name="G24" fmla="+- 10800 0 G20"/>
                <a:gd name="G25" fmla="+- 5320 10800 0"/>
                <a:gd name="G26" fmla="?: G9 G17 G25"/>
                <a:gd name="G27" fmla="?: G9 0 21600"/>
                <a:gd name="G28" fmla="cos 10800 11796480"/>
                <a:gd name="G29" fmla="sin 10800 11796480"/>
                <a:gd name="G30" fmla="sin 532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40 w 21600"/>
                <a:gd name="T15" fmla="*/ 10800 h 21600"/>
                <a:gd name="T16" fmla="*/ 10800 w 21600"/>
                <a:gd name="T17" fmla="*/ 5480 h 21600"/>
                <a:gd name="T18" fmla="*/ 1886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80" y="10800"/>
                  </a:moveTo>
                  <a:cubicBezTo>
                    <a:pt x="5480" y="7861"/>
                    <a:pt x="7861" y="5480"/>
                    <a:pt x="10800" y="5480"/>
                  </a:cubicBezTo>
                  <a:cubicBezTo>
                    <a:pt x="13738" y="5479"/>
                    <a:pt x="16119" y="7861"/>
                    <a:pt x="16120" y="10799"/>
                  </a:cubicBezTo>
                  <a:lnTo>
                    <a:pt x="21600" y="10800"/>
                  </a:lnTo>
                  <a:cubicBezTo>
                    <a:pt x="21600" y="4835"/>
                    <a:pt x="16764" y="0"/>
                    <a:pt x="10800" y="0"/>
                  </a:cubicBezTo>
                  <a:cubicBezTo>
                    <a:pt x="4835" y="0"/>
                    <a:pt x="0" y="4835"/>
                    <a:pt x="0" y="10800"/>
                  </a:cubicBez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7399" name="Rectangle 7" descr="Newsprint"/>
            <p:cNvSpPr>
              <a:spLocks noChangeAspect="1" noChangeArrowheads="1"/>
            </p:cNvSpPr>
            <p:nvPr/>
          </p:nvSpPr>
          <p:spPr bwMode="auto">
            <a:xfrm>
              <a:off x="3021013" y="4173538"/>
              <a:ext cx="742950" cy="1373187"/>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7400" name="Rectangle 8" descr="Newsprint"/>
            <p:cNvSpPr>
              <a:spLocks noChangeAspect="1" noChangeArrowheads="1"/>
            </p:cNvSpPr>
            <p:nvPr/>
          </p:nvSpPr>
          <p:spPr bwMode="auto">
            <a:xfrm>
              <a:off x="5164138" y="4173538"/>
              <a:ext cx="742950" cy="1373187"/>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7401" name="Freeform 9" descr="Newsprint"/>
            <p:cNvSpPr>
              <a:spLocks noChangeAspect="1"/>
            </p:cNvSpPr>
            <p:nvPr/>
          </p:nvSpPr>
          <p:spPr bwMode="auto">
            <a:xfrm>
              <a:off x="5699125" y="3141663"/>
              <a:ext cx="2870200" cy="1058862"/>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87402" name="AutoShape 10" descr="Newsprint"/>
            <p:cNvSpPr>
              <a:spLocks noChangeAspect="1" noChangeArrowheads="1"/>
            </p:cNvSpPr>
            <p:nvPr/>
          </p:nvSpPr>
          <p:spPr bwMode="auto">
            <a:xfrm>
              <a:off x="5702300" y="3127375"/>
              <a:ext cx="2884488" cy="2220913"/>
            </a:xfrm>
            <a:custGeom>
              <a:avLst/>
              <a:gdLst>
                <a:gd name="G0" fmla="+- 6027 0 0"/>
                <a:gd name="G1" fmla="+- -10382743 0 0"/>
                <a:gd name="G2" fmla="+- 0 0 -10382743"/>
                <a:gd name="T0" fmla="*/ 0 256 1"/>
                <a:gd name="T1" fmla="*/ 180 256 1"/>
                <a:gd name="G3" fmla="+- -10382743 T0 T1"/>
                <a:gd name="T2" fmla="*/ 0 256 1"/>
                <a:gd name="T3" fmla="*/ 90 256 1"/>
                <a:gd name="G4" fmla="+- -10382743 T2 T3"/>
                <a:gd name="G5" fmla="*/ G4 2 1"/>
                <a:gd name="T4" fmla="*/ 90 256 1"/>
                <a:gd name="T5" fmla="*/ 0 256 1"/>
                <a:gd name="G6" fmla="+- -10382743 T4 T5"/>
                <a:gd name="G7" fmla="*/ G6 2 1"/>
                <a:gd name="G8" fmla="abs -10382743"/>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6027"/>
                <a:gd name="G18" fmla="*/ 6027 1 2"/>
                <a:gd name="G19" fmla="+- G18 5400 0"/>
                <a:gd name="G20" fmla="cos G19 -10382743"/>
                <a:gd name="G21" fmla="sin G19 -10382743"/>
                <a:gd name="G22" fmla="+- G20 10800 0"/>
                <a:gd name="G23" fmla="+- G21 10800 0"/>
                <a:gd name="G24" fmla="+- 10800 0 G20"/>
                <a:gd name="G25" fmla="+- 6027 10800 0"/>
                <a:gd name="G26" fmla="?: G9 G17 G25"/>
                <a:gd name="G27" fmla="?: G9 0 21600"/>
                <a:gd name="G28" fmla="cos 10800 -10382743"/>
                <a:gd name="G29" fmla="sin 10800 -10382743"/>
                <a:gd name="G30" fmla="sin 6027 -10382743"/>
                <a:gd name="G31" fmla="+- G28 10800 0"/>
                <a:gd name="G32" fmla="+- G29 10800 0"/>
                <a:gd name="G33" fmla="+- G30 10800 0"/>
                <a:gd name="G34" fmla="?: G4 0 G31"/>
                <a:gd name="G35" fmla="?: -10382743 G34 0"/>
                <a:gd name="G36" fmla="?: G6 G35 G31"/>
                <a:gd name="G37" fmla="+- 21600 0 G36"/>
                <a:gd name="G38" fmla="?: G4 0 G33"/>
                <a:gd name="G39" fmla="?: -10382743 G38 G32"/>
                <a:gd name="G40" fmla="?: G6 G39 0"/>
                <a:gd name="G41" fmla="?: G4 G32 21600"/>
                <a:gd name="G42" fmla="?: G6 G41 G33"/>
                <a:gd name="T12" fmla="*/ 10800 w 21600"/>
                <a:gd name="T13" fmla="*/ 0 h 21600"/>
                <a:gd name="T14" fmla="*/ 2975 w 21600"/>
                <a:gd name="T15" fmla="*/ 7706 h 21600"/>
                <a:gd name="T16" fmla="*/ 10800 w 21600"/>
                <a:gd name="T17" fmla="*/ 4773 h 21600"/>
                <a:gd name="T18" fmla="*/ 18625 w 21600"/>
                <a:gd name="T19" fmla="*/ 7706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195" y="8584"/>
                  </a:moveTo>
                  <a:cubicBezTo>
                    <a:pt x="6104" y="6284"/>
                    <a:pt x="8326" y="4772"/>
                    <a:pt x="10800" y="4773"/>
                  </a:cubicBezTo>
                  <a:cubicBezTo>
                    <a:pt x="13273" y="4773"/>
                    <a:pt x="15495" y="6284"/>
                    <a:pt x="16404" y="8584"/>
                  </a:cubicBezTo>
                  <a:lnTo>
                    <a:pt x="20843" y="6829"/>
                  </a:lnTo>
                  <a:cubicBezTo>
                    <a:pt x="19214" y="2707"/>
                    <a:pt x="15231" y="-1"/>
                    <a:pt x="10799" y="0"/>
                  </a:cubicBezTo>
                  <a:cubicBezTo>
                    <a:pt x="6368" y="0"/>
                    <a:pt x="2385" y="2707"/>
                    <a:pt x="756" y="6829"/>
                  </a:cubicBez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7403" name="Rectangle 11" descr="Newsprint"/>
            <p:cNvSpPr>
              <a:spLocks noChangeAspect="1" noChangeArrowheads="1"/>
            </p:cNvSpPr>
            <p:nvPr/>
          </p:nvSpPr>
          <p:spPr bwMode="auto">
            <a:xfrm>
              <a:off x="5702300" y="4179888"/>
              <a:ext cx="742950" cy="1366837"/>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87404" name="Freeform 12" descr="Newsprint"/>
            <p:cNvSpPr>
              <a:spLocks noChangeAspect="1"/>
            </p:cNvSpPr>
            <p:nvPr/>
          </p:nvSpPr>
          <p:spPr bwMode="auto">
            <a:xfrm>
              <a:off x="6096000" y="3119438"/>
              <a:ext cx="2014538" cy="642937"/>
            </a:xfrm>
            <a:custGeom>
              <a:avLst/>
              <a:gdLst/>
              <a:ahLst/>
              <a:cxnLst>
                <a:cxn ang="0">
                  <a:pos x="168" y="231"/>
                </a:cxn>
                <a:cxn ang="0">
                  <a:pos x="0" y="0"/>
                </a:cxn>
                <a:cxn ang="0">
                  <a:pos x="564" y="0"/>
                </a:cxn>
                <a:cxn ang="0">
                  <a:pos x="402" y="228"/>
                </a:cxn>
                <a:cxn ang="0">
                  <a:pos x="378" y="216"/>
                </a:cxn>
                <a:cxn ang="0">
                  <a:pos x="351" y="207"/>
                </a:cxn>
                <a:cxn ang="0">
                  <a:pos x="333" y="201"/>
                </a:cxn>
                <a:cxn ang="0">
                  <a:pos x="312" y="198"/>
                </a:cxn>
                <a:cxn ang="0">
                  <a:pos x="294" y="198"/>
                </a:cxn>
                <a:cxn ang="0">
                  <a:pos x="267" y="198"/>
                </a:cxn>
                <a:cxn ang="0">
                  <a:pos x="237" y="198"/>
                </a:cxn>
                <a:cxn ang="0">
                  <a:pos x="210" y="210"/>
                </a:cxn>
                <a:cxn ang="0">
                  <a:pos x="192" y="216"/>
                </a:cxn>
                <a:cxn ang="0">
                  <a:pos x="168" y="231"/>
                </a:cxn>
              </a:cxnLst>
              <a:rect l="0" t="0" r="r" b="b"/>
              <a:pathLst>
                <a:path w="564" h="231">
                  <a:moveTo>
                    <a:pt x="168" y="231"/>
                  </a:moveTo>
                  <a:lnTo>
                    <a:pt x="0" y="0"/>
                  </a:lnTo>
                  <a:lnTo>
                    <a:pt x="564" y="0"/>
                  </a:lnTo>
                  <a:lnTo>
                    <a:pt x="402" y="228"/>
                  </a:lnTo>
                  <a:lnTo>
                    <a:pt x="378" y="216"/>
                  </a:lnTo>
                  <a:lnTo>
                    <a:pt x="351" y="207"/>
                  </a:lnTo>
                  <a:lnTo>
                    <a:pt x="333" y="201"/>
                  </a:lnTo>
                  <a:lnTo>
                    <a:pt x="312" y="198"/>
                  </a:lnTo>
                  <a:lnTo>
                    <a:pt x="294" y="198"/>
                  </a:lnTo>
                  <a:lnTo>
                    <a:pt x="267" y="198"/>
                  </a:lnTo>
                  <a:lnTo>
                    <a:pt x="237" y="198"/>
                  </a:lnTo>
                  <a:lnTo>
                    <a:pt x="210" y="210"/>
                  </a:lnTo>
                  <a:lnTo>
                    <a:pt x="192" y="216"/>
                  </a:lnTo>
                  <a:lnTo>
                    <a:pt x="168" y="231"/>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87405" name="Text Box 13"/>
            <p:cNvSpPr txBox="1">
              <a:spLocks noChangeAspect="1" noChangeArrowheads="1"/>
            </p:cNvSpPr>
            <p:nvPr/>
          </p:nvSpPr>
          <p:spPr bwMode="auto">
            <a:xfrm>
              <a:off x="6076950" y="3198813"/>
              <a:ext cx="2184400" cy="336550"/>
            </a:xfrm>
            <a:prstGeom prst="rect">
              <a:avLst/>
            </a:prstGeom>
            <a:noFill/>
            <a:ln w="9525">
              <a:noFill/>
              <a:miter lim="800000"/>
              <a:headEnd/>
              <a:tailEnd/>
            </a:ln>
            <a:effectLst/>
          </p:spPr>
          <p:txBody>
            <a:bodyPr>
              <a:spAutoFit/>
            </a:bodyPr>
            <a:lstStyle/>
            <a:p>
              <a:pPr>
                <a:lnSpc>
                  <a:spcPct val="100000"/>
                </a:lnSpc>
              </a:pPr>
              <a:r>
                <a:rPr lang="en-US" sz="1600" dirty="0">
                  <a:solidFill>
                    <a:srgbClr val="000000"/>
                  </a:solidFill>
                </a:rPr>
                <a:t>Output Accuracy</a:t>
              </a:r>
              <a:endParaRPr lang="en-US" sz="1400" dirty="0">
                <a:solidFill>
                  <a:srgbClr val="000000"/>
                </a:solidFill>
              </a:endParaRPr>
            </a:p>
          </p:txBody>
        </p:sp>
        <p:sp>
          <p:nvSpPr>
            <p:cNvPr id="187406" name="Text Box 14"/>
            <p:cNvSpPr txBox="1">
              <a:spLocks noChangeArrowheads="1"/>
            </p:cNvSpPr>
            <p:nvPr/>
          </p:nvSpPr>
          <p:spPr bwMode="auto">
            <a:xfrm>
              <a:off x="311150" y="1935163"/>
              <a:ext cx="2927350" cy="646331"/>
            </a:xfrm>
            <a:prstGeom prst="rect">
              <a:avLst/>
            </a:prstGeom>
            <a:noFill/>
            <a:ln w="9525">
              <a:noFill/>
              <a:miter lim="800000"/>
              <a:headEnd/>
              <a:tailEnd/>
            </a:ln>
            <a:effectLst/>
          </p:spPr>
          <p:txBody>
            <a:bodyPr>
              <a:spAutoFit/>
            </a:bodyPr>
            <a:lstStyle/>
            <a:p>
              <a:pPr>
                <a:lnSpc>
                  <a:spcPct val="100000"/>
                </a:lnSpc>
                <a:spcBef>
                  <a:spcPct val="50000"/>
                </a:spcBef>
              </a:pPr>
              <a:r>
                <a:rPr lang="en-US" sz="1200" dirty="0">
                  <a:solidFill>
                    <a:srgbClr val="0033CC"/>
                  </a:solidFill>
                </a:rPr>
                <a:t>Simulation meets design requirements, operates as designed and is free of errors in software</a:t>
              </a:r>
              <a:endParaRPr lang="en-US" sz="900" dirty="0">
                <a:solidFill>
                  <a:srgbClr val="0033CC"/>
                </a:solidFill>
              </a:endParaRPr>
            </a:p>
          </p:txBody>
        </p:sp>
        <p:sp>
          <p:nvSpPr>
            <p:cNvPr id="187407" name="Freeform 15" descr="Newsprint"/>
            <p:cNvSpPr>
              <a:spLocks noChangeAspect="1"/>
            </p:cNvSpPr>
            <p:nvPr/>
          </p:nvSpPr>
          <p:spPr bwMode="auto">
            <a:xfrm>
              <a:off x="754063" y="3141663"/>
              <a:ext cx="2011362" cy="642937"/>
            </a:xfrm>
            <a:custGeom>
              <a:avLst/>
              <a:gdLst/>
              <a:ahLst/>
              <a:cxnLst>
                <a:cxn ang="0">
                  <a:pos x="168" y="231"/>
                </a:cxn>
                <a:cxn ang="0">
                  <a:pos x="0" y="0"/>
                </a:cxn>
                <a:cxn ang="0">
                  <a:pos x="564" y="0"/>
                </a:cxn>
                <a:cxn ang="0">
                  <a:pos x="402" y="228"/>
                </a:cxn>
                <a:cxn ang="0">
                  <a:pos x="378" y="216"/>
                </a:cxn>
                <a:cxn ang="0">
                  <a:pos x="351" y="207"/>
                </a:cxn>
                <a:cxn ang="0">
                  <a:pos x="333" y="201"/>
                </a:cxn>
                <a:cxn ang="0">
                  <a:pos x="312" y="198"/>
                </a:cxn>
                <a:cxn ang="0">
                  <a:pos x="294" y="198"/>
                </a:cxn>
                <a:cxn ang="0">
                  <a:pos x="267" y="198"/>
                </a:cxn>
                <a:cxn ang="0">
                  <a:pos x="237" y="198"/>
                </a:cxn>
                <a:cxn ang="0">
                  <a:pos x="210" y="210"/>
                </a:cxn>
                <a:cxn ang="0">
                  <a:pos x="192" y="216"/>
                </a:cxn>
                <a:cxn ang="0">
                  <a:pos x="168" y="231"/>
                </a:cxn>
              </a:cxnLst>
              <a:rect l="0" t="0" r="r" b="b"/>
              <a:pathLst>
                <a:path w="564" h="231">
                  <a:moveTo>
                    <a:pt x="168" y="231"/>
                  </a:moveTo>
                  <a:lnTo>
                    <a:pt x="0" y="0"/>
                  </a:lnTo>
                  <a:lnTo>
                    <a:pt x="564" y="0"/>
                  </a:lnTo>
                  <a:lnTo>
                    <a:pt x="402" y="228"/>
                  </a:lnTo>
                  <a:lnTo>
                    <a:pt x="378" y="216"/>
                  </a:lnTo>
                  <a:lnTo>
                    <a:pt x="351" y="207"/>
                  </a:lnTo>
                  <a:lnTo>
                    <a:pt x="333" y="201"/>
                  </a:lnTo>
                  <a:lnTo>
                    <a:pt x="312" y="198"/>
                  </a:lnTo>
                  <a:lnTo>
                    <a:pt x="294" y="198"/>
                  </a:lnTo>
                  <a:lnTo>
                    <a:pt x="267" y="198"/>
                  </a:lnTo>
                  <a:lnTo>
                    <a:pt x="237" y="198"/>
                  </a:lnTo>
                  <a:lnTo>
                    <a:pt x="210" y="210"/>
                  </a:lnTo>
                  <a:lnTo>
                    <a:pt x="192" y="216"/>
                  </a:lnTo>
                  <a:lnTo>
                    <a:pt x="168" y="231"/>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87408" name="Text Box 16"/>
            <p:cNvSpPr txBox="1">
              <a:spLocks noChangeAspect="1" noChangeArrowheads="1"/>
            </p:cNvSpPr>
            <p:nvPr/>
          </p:nvSpPr>
          <p:spPr bwMode="auto">
            <a:xfrm>
              <a:off x="785813" y="3162300"/>
              <a:ext cx="2085975" cy="581025"/>
            </a:xfrm>
            <a:prstGeom prst="rect">
              <a:avLst/>
            </a:prstGeom>
            <a:noFill/>
            <a:ln w="9525">
              <a:noFill/>
              <a:miter lim="800000"/>
              <a:headEnd/>
              <a:tailEnd/>
            </a:ln>
            <a:effectLst/>
          </p:spPr>
          <p:txBody>
            <a:bodyPr>
              <a:spAutoFit/>
            </a:bodyPr>
            <a:lstStyle/>
            <a:p>
              <a:pPr>
                <a:lnSpc>
                  <a:spcPct val="100000"/>
                </a:lnSpc>
              </a:pPr>
              <a:r>
                <a:rPr lang="en-US" sz="1600" dirty="0">
                  <a:solidFill>
                    <a:srgbClr val="000000"/>
                  </a:solidFill>
                </a:rPr>
                <a:t>Software (S/W) Accuracy</a:t>
              </a:r>
            </a:p>
          </p:txBody>
        </p:sp>
        <p:sp>
          <p:nvSpPr>
            <p:cNvPr id="187409" name="Text Box 17"/>
            <p:cNvSpPr txBox="1">
              <a:spLocks noChangeArrowheads="1"/>
            </p:cNvSpPr>
            <p:nvPr/>
          </p:nvSpPr>
          <p:spPr bwMode="auto">
            <a:xfrm>
              <a:off x="3101975" y="1935163"/>
              <a:ext cx="2803525" cy="646331"/>
            </a:xfrm>
            <a:prstGeom prst="rect">
              <a:avLst/>
            </a:prstGeom>
            <a:noFill/>
            <a:ln w="9525">
              <a:noFill/>
              <a:miter lim="800000"/>
              <a:headEnd/>
              <a:tailEnd/>
            </a:ln>
            <a:effectLst/>
          </p:spPr>
          <p:txBody>
            <a:bodyPr>
              <a:spAutoFit/>
            </a:bodyPr>
            <a:lstStyle/>
            <a:p>
              <a:pPr>
                <a:lnSpc>
                  <a:spcPct val="100000"/>
                </a:lnSpc>
                <a:spcBef>
                  <a:spcPct val="50000"/>
                </a:spcBef>
              </a:pPr>
              <a:r>
                <a:rPr lang="en-US" sz="1200" dirty="0">
                  <a:solidFill>
                    <a:srgbClr val="C00000"/>
                  </a:solidFill>
                </a:rPr>
                <a:t>Simulation input data, validation data and data manipulations are appropriate and accurate</a:t>
              </a:r>
            </a:p>
          </p:txBody>
        </p:sp>
        <p:sp>
          <p:nvSpPr>
            <p:cNvPr id="187410" name="Freeform 18" descr="Newsprint"/>
            <p:cNvSpPr>
              <a:spLocks noChangeAspect="1"/>
            </p:cNvSpPr>
            <p:nvPr/>
          </p:nvSpPr>
          <p:spPr bwMode="auto">
            <a:xfrm>
              <a:off x="3433763" y="3130550"/>
              <a:ext cx="2016125" cy="642938"/>
            </a:xfrm>
            <a:custGeom>
              <a:avLst/>
              <a:gdLst/>
              <a:ahLst/>
              <a:cxnLst>
                <a:cxn ang="0">
                  <a:pos x="168" y="231"/>
                </a:cxn>
                <a:cxn ang="0">
                  <a:pos x="0" y="0"/>
                </a:cxn>
                <a:cxn ang="0">
                  <a:pos x="564" y="0"/>
                </a:cxn>
                <a:cxn ang="0">
                  <a:pos x="402" y="228"/>
                </a:cxn>
                <a:cxn ang="0">
                  <a:pos x="378" y="216"/>
                </a:cxn>
                <a:cxn ang="0">
                  <a:pos x="351" y="207"/>
                </a:cxn>
                <a:cxn ang="0">
                  <a:pos x="333" y="201"/>
                </a:cxn>
                <a:cxn ang="0">
                  <a:pos x="312" y="198"/>
                </a:cxn>
                <a:cxn ang="0">
                  <a:pos x="294" y="198"/>
                </a:cxn>
                <a:cxn ang="0">
                  <a:pos x="267" y="198"/>
                </a:cxn>
                <a:cxn ang="0">
                  <a:pos x="237" y="198"/>
                </a:cxn>
                <a:cxn ang="0">
                  <a:pos x="210" y="210"/>
                </a:cxn>
                <a:cxn ang="0">
                  <a:pos x="192" y="216"/>
                </a:cxn>
                <a:cxn ang="0">
                  <a:pos x="168" y="231"/>
                </a:cxn>
              </a:cxnLst>
              <a:rect l="0" t="0" r="r" b="b"/>
              <a:pathLst>
                <a:path w="564" h="231">
                  <a:moveTo>
                    <a:pt x="168" y="231"/>
                  </a:moveTo>
                  <a:lnTo>
                    <a:pt x="0" y="0"/>
                  </a:lnTo>
                  <a:lnTo>
                    <a:pt x="564" y="0"/>
                  </a:lnTo>
                  <a:lnTo>
                    <a:pt x="402" y="228"/>
                  </a:lnTo>
                  <a:lnTo>
                    <a:pt x="378" y="216"/>
                  </a:lnTo>
                  <a:lnTo>
                    <a:pt x="351" y="207"/>
                  </a:lnTo>
                  <a:lnTo>
                    <a:pt x="333" y="201"/>
                  </a:lnTo>
                  <a:lnTo>
                    <a:pt x="312" y="198"/>
                  </a:lnTo>
                  <a:lnTo>
                    <a:pt x="294" y="198"/>
                  </a:lnTo>
                  <a:lnTo>
                    <a:pt x="267" y="198"/>
                  </a:lnTo>
                  <a:lnTo>
                    <a:pt x="237" y="198"/>
                  </a:lnTo>
                  <a:lnTo>
                    <a:pt x="210" y="210"/>
                  </a:lnTo>
                  <a:lnTo>
                    <a:pt x="192" y="216"/>
                  </a:lnTo>
                  <a:lnTo>
                    <a:pt x="168" y="231"/>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87411" name="Text Box 19" descr="Newsprint"/>
            <p:cNvSpPr txBox="1">
              <a:spLocks noChangeAspect="1" noChangeArrowheads="1"/>
            </p:cNvSpPr>
            <p:nvPr/>
          </p:nvSpPr>
          <p:spPr bwMode="auto">
            <a:xfrm>
              <a:off x="3622675" y="3198813"/>
              <a:ext cx="1697038" cy="336550"/>
            </a:xfrm>
            <a:prstGeom prst="rect">
              <a:avLst/>
            </a:prstGeom>
            <a:blipFill dpi="0" rotWithShape="0">
              <a:blip r:embed="rId3" cstate="print"/>
              <a:srcRect/>
              <a:tile tx="0" ty="0" sx="100000" sy="100000" flip="none" algn="tl"/>
            </a:blipFill>
            <a:ln w="9525">
              <a:noFill/>
              <a:miter lim="800000"/>
              <a:headEnd/>
              <a:tailEnd/>
            </a:ln>
            <a:effectLst/>
          </p:spPr>
          <p:txBody>
            <a:bodyPr>
              <a:spAutoFit/>
            </a:bodyPr>
            <a:lstStyle/>
            <a:p>
              <a:pPr>
                <a:lnSpc>
                  <a:spcPct val="100000"/>
                </a:lnSpc>
              </a:pPr>
              <a:r>
                <a:rPr lang="en-US" sz="1600" dirty="0">
                  <a:solidFill>
                    <a:srgbClr val="000000"/>
                  </a:solidFill>
                </a:rPr>
                <a:t>Data Accuracy</a:t>
              </a:r>
            </a:p>
          </p:txBody>
        </p:sp>
        <p:sp>
          <p:nvSpPr>
            <p:cNvPr id="187412" name="Text Box 20"/>
            <p:cNvSpPr txBox="1">
              <a:spLocks noChangeArrowheads="1"/>
            </p:cNvSpPr>
            <p:nvPr/>
          </p:nvSpPr>
          <p:spPr bwMode="auto">
            <a:xfrm>
              <a:off x="5832475" y="1935163"/>
              <a:ext cx="2740025" cy="646331"/>
            </a:xfrm>
            <a:prstGeom prst="rect">
              <a:avLst/>
            </a:prstGeom>
            <a:noFill/>
            <a:ln w="9525">
              <a:noFill/>
              <a:miter lim="800000"/>
              <a:headEnd/>
              <a:tailEnd/>
            </a:ln>
            <a:effectLst/>
          </p:spPr>
          <p:txBody>
            <a:bodyPr>
              <a:spAutoFit/>
            </a:bodyPr>
            <a:lstStyle/>
            <a:p>
              <a:pPr>
                <a:lnSpc>
                  <a:spcPct val="100000"/>
                </a:lnSpc>
                <a:spcBef>
                  <a:spcPct val="50000"/>
                </a:spcBef>
              </a:pPr>
              <a:r>
                <a:rPr lang="en-US" sz="1200" dirty="0">
                  <a:solidFill>
                    <a:srgbClr val="00B050"/>
                  </a:solidFill>
                </a:rPr>
                <a:t>Simulation outputs match the real world “well enough” to be of use in a particular problem</a:t>
              </a:r>
            </a:p>
          </p:txBody>
        </p:sp>
        <p:sp>
          <p:nvSpPr>
            <p:cNvPr id="187413" name="Text Box 21" descr="Newsprint"/>
            <p:cNvSpPr txBox="1">
              <a:spLocks noChangeAspect="1" noChangeArrowheads="1"/>
            </p:cNvSpPr>
            <p:nvPr/>
          </p:nvSpPr>
          <p:spPr bwMode="auto">
            <a:xfrm rot="-5400000">
              <a:off x="5583237" y="3681413"/>
              <a:ext cx="428625" cy="1422400"/>
            </a:xfrm>
            <a:prstGeom prst="rect">
              <a:avLst/>
            </a:prstGeom>
            <a:noFill/>
            <a:ln w="9525">
              <a:noFill/>
              <a:miter lim="800000"/>
              <a:headEnd/>
              <a:tailEnd/>
            </a:ln>
            <a:effectLst/>
          </p:spPr>
          <p:txBody>
            <a:bodyPr vert="eaVert">
              <a:spAutoFit/>
            </a:bodyPr>
            <a:lstStyle/>
            <a:p>
              <a:pPr>
                <a:lnSpc>
                  <a:spcPct val="100000"/>
                </a:lnSpc>
                <a:spcBef>
                  <a:spcPct val="50000"/>
                </a:spcBef>
              </a:pPr>
              <a:r>
                <a:rPr lang="en-US" sz="1600" u="sng" dirty="0">
                  <a:solidFill>
                    <a:srgbClr val="000000"/>
                  </a:solidFill>
                </a:rPr>
                <a:t>Validation</a:t>
              </a:r>
              <a:endParaRPr lang="en-US" sz="1400" u="sng" dirty="0">
                <a:solidFill>
                  <a:srgbClr val="000000"/>
                </a:solidFill>
              </a:endParaRPr>
            </a:p>
          </p:txBody>
        </p:sp>
        <p:sp>
          <p:nvSpPr>
            <p:cNvPr id="187415" name="AutoShape 23" descr="Granite"/>
            <p:cNvSpPr>
              <a:spLocks noChangeArrowheads="1"/>
            </p:cNvSpPr>
            <p:nvPr/>
          </p:nvSpPr>
          <p:spPr bwMode="auto">
            <a:xfrm flipV="1">
              <a:off x="2154238" y="5241925"/>
              <a:ext cx="1981200" cy="685800"/>
            </a:xfrm>
            <a:custGeom>
              <a:avLst/>
              <a:gdLst>
                <a:gd name="G0" fmla="+- 4074 0 0"/>
                <a:gd name="G1" fmla="+- 21600 0 4074"/>
                <a:gd name="G2" fmla="*/ 4074 1 2"/>
                <a:gd name="G3" fmla="+- 21600 0 G2"/>
                <a:gd name="G4" fmla="+/ 4074 21600 2"/>
                <a:gd name="G5" fmla="+/ G1 0 2"/>
                <a:gd name="G6" fmla="*/ 21600 21600 4074"/>
                <a:gd name="G7" fmla="*/ G6 1 2"/>
                <a:gd name="G8" fmla="+- 21600 0 G7"/>
                <a:gd name="G9" fmla="*/ 21600 1 2"/>
                <a:gd name="G10" fmla="+- 4074 0 G9"/>
                <a:gd name="G11" fmla="?: G10 G8 0"/>
                <a:gd name="G12" fmla="?: G10 G7 21600"/>
                <a:gd name="T0" fmla="*/ 19563 w 21600"/>
                <a:gd name="T1" fmla="*/ 10800 h 21600"/>
                <a:gd name="T2" fmla="*/ 10800 w 21600"/>
                <a:gd name="T3" fmla="*/ 21600 h 21600"/>
                <a:gd name="T4" fmla="*/ 2037 w 21600"/>
                <a:gd name="T5" fmla="*/ 10800 h 21600"/>
                <a:gd name="T6" fmla="*/ 10800 w 21600"/>
                <a:gd name="T7" fmla="*/ 0 h 21600"/>
                <a:gd name="T8" fmla="*/ 3837 w 21600"/>
                <a:gd name="T9" fmla="*/ 3837 h 21600"/>
                <a:gd name="T10" fmla="*/ 17763 w 21600"/>
                <a:gd name="T11" fmla="*/ 17763 h 21600"/>
              </a:gdLst>
              <a:ahLst/>
              <a:cxnLst>
                <a:cxn ang="0">
                  <a:pos x="T0" y="T1"/>
                </a:cxn>
                <a:cxn ang="0">
                  <a:pos x="T2" y="T3"/>
                </a:cxn>
                <a:cxn ang="0">
                  <a:pos x="T4" y="T5"/>
                </a:cxn>
                <a:cxn ang="0">
                  <a:pos x="T6" y="T7"/>
                </a:cxn>
              </a:cxnLst>
              <a:rect l="T8" t="T9" r="T10" b="T11"/>
              <a:pathLst>
                <a:path w="21600" h="21600">
                  <a:moveTo>
                    <a:pt x="0" y="0"/>
                  </a:moveTo>
                  <a:lnTo>
                    <a:pt x="4074" y="21600"/>
                  </a:lnTo>
                  <a:lnTo>
                    <a:pt x="17526" y="21600"/>
                  </a:lnTo>
                  <a:lnTo>
                    <a:pt x="21600" y="0"/>
                  </a:lnTo>
                  <a:close/>
                </a:path>
              </a:pathLst>
            </a:custGeom>
            <a:blipFill dpi="0" rotWithShape="0">
              <a:blip r:embed="rId4" cstate="print"/>
              <a:srcRect/>
              <a:tile tx="0" ty="0" sx="100000" sy="100000" flip="none" algn="tl"/>
            </a:blipFill>
            <a:ln w="9525">
              <a:noFill/>
              <a:miter lim="800000"/>
              <a:headEnd/>
              <a:tailEnd/>
            </a:ln>
            <a:effectLst/>
          </p:spPr>
          <p:txBody>
            <a:bodyPr rot="10800000" wrap="none" anchor="ctr"/>
            <a:lstStyle/>
            <a:p>
              <a:pPr>
                <a:lnSpc>
                  <a:spcPct val="100000"/>
                </a:lnSpc>
              </a:pPr>
              <a:endParaRPr lang="en-US" sz="1400" dirty="0">
                <a:solidFill>
                  <a:srgbClr val="FFFF00"/>
                </a:solidFill>
                <a:latin typeface="Times New Roman" pitchFamily="18" charset="0"/>
              </a:endParaRPr>
            </a:p>
          </p:txBody>
        </p:sp>
        <p:sp>
          <p:nvSpPr>
            <p:cNvPr id="187416" name="AutoShape 24" descr="Granite"/>
            <p:cNvSpPr>
              <a:spLocks noChangeArrowheads="1"/>
            </p:cNvSpPr>
            <p:nvPr/>
          </p:nvSpPr>
          <p:spPr bwMode="auto">
            <a:xfrm flipV="1">
              <a:off x="4818063" y="5241925"/>
              <a:ext cx="1981200" cy="685800"/>
            </a:xfrm>
            <a:custGeom>
              <a:avLst/>
              <a:gdLst>
                <a:gd name="G0" fmla="+- 4074 0 0"/>
                <a:gd name="G1" fmla="+- 21600 0 4074"/>
                <a:gd name="G2" fmla="*/ 4074 1 2"/>
                <a:gd name="G3" fmla="+- 21600 0 G2"/>
                <a:gd name="G4" fmla="+/ 4074 21600 2"/>
                <a:gd name="G5" fmla="+/ G1 0 2"/>
                <a:gd name="G6" fmla="*/ 21600 21600 4074"/>
                <a:gd name="G7" fmla="*/ G6 1 2"/>
                <a:gd name="G8" fmla="+- 21600 0 G7"/>
                <a:gd name="G9" fmla="*/ 21600 1 2"/>
                <a:gd name="G10" fmla="+- 4074 0 G9"/>
                <a:gd name="G11" fmla="?: G10 G8 0"/>
                <a:gd name="G12" fmla="?: G10 G7 21600"/>
                <a:gd name="T0" fmla="*/ 19563 w 21600"/>
                <a:gd name="T1" fmla="*/ 10800 h 21600"/>
                <a:gd name="T2" fmla="*/ 10800 w 21600"/>
                <a:gd name="T3" fmla="*/ 21600 h 21600"/>
                <a:gd name="T4" fmla="*/ 2037 w 21600"/>
                <a:gd name="T5" fmla="*/ 10800 h 21600"/>
                <a:gd name="T6" fmla="*/ 10800 w 21600"/>
                <a:gd name="T7" fmla="*/ 0 h 21600"/>
                <a:gd name="T8" fmla="*/ 3837 w 21600"/>
                <a:gd name="T9" fmla="*/ 3837 h 21600"/>
                <a:gd name="T10" fmla="*/ 17763 w 21600"/>
                <a:gd name="T11" fmla="*/ 17763 h 21600"/>
              </a:gdLst>
              <a:ahLst/>
              <a:cxnLst>
                <a:cxn ang="0">
                  <a:pos x="T0" y="T1"/>
                </a:cxn>
                <a:cxn ang="0">
                  <a:pos x="T2" y="T3"/>
                </a:cxn>
                <a:cxn ang="0">
                  <a:pos x="T4" y="T5"/>
                </a:cxn>
                <a:cxn ang="0">
                  <a:pos x="T6" y="T7"/>
                </a:cxn>
              </a:cxnLst>
              <a:rect l="T8" t="T9" r="T10" b="T11"/>
              <a:pathLst>
                <a:path w="21600" h="21600">
                  <a:moveTo>
                    <a:pt x="0" y="0"/>
                  </a:moveTo>
                  <a:lnTo>
                    <a:pt x="4074" y="21600"/>
                  </a:lnTo>
                  <a:lnTo>
                    <a:pt x="17526" y="21600"/>
                  </a:lnTo>
                  <a:lnTo>
                    <a:pt x="21600" y="0"/>
                  </a:lnTo>
                  <a:close/>
                </a:path>
              </a:pathLst>
            </a:custGeom>
            <a:blipFill dpi="0" rotWithShape="0">
              <a:blip r:embed="rId4" cstate="print"/>
              <a:srcRect/>
              <a:tile tx="0" ty="0" sx="100000" sy="100000" flip="none" algn="tl"/>
            </a:blipFill>
            <a:ln w="9525">
              <a:noFill/>
              <a:miter lim="800000"/>
              <a:headEnd/>
              <a:tailEnd/>
            </a:ln>
            <a:effectLst/>
          </p:spPr>
          <p:txBody>
            <a:bodyPr rot="10800000" wrap="none" anchor="ctr"/>
            <a:lstStyle/>
            <a:p>
              <a:pPr>
                <a:lnSpc>
                  <a:spcPct val="100000"/>
                </a:lnSpc>
              </a:pPr>
              <a:endParaRPr lang="en-US" sz="1400" dirty="0">
                <a:solidFill>
                  <a:srgbClr val="FFFF00"/>
                </a:solidFill>
                <a:latin typeface="Times New Roman" pitchFamily="18" charset="0"/>
              </a:endParaRPr>
            </a:p>
          </p:txBody>
        </p:sp>
        <p:sp>
          <p:nvSpPr>
            <p:cNvPr id="187417" name="Rectangle 25" descr="60%"/>
            <p:cNvSpPr>
              <a:spLocks noChangeAspect="1" noChangeArrowheads="1"/>
            </p:cNvSpPr>
            <p:nvPr/>
          </p:nvSpPr>
          <p:spPr bwMode="auto">
            <a:xfrm>
              <a:off x="325438" y="2727325"/>
              <a:ext cx="8232775" cy="447675"/>
            </a:xfrm>
            <a:prstGeom prst="rect">
              <a:avLst/>
            </a:prstGeom>
            <a:pattFill prst="pct60">
              <a:fgClr>
                <a:srgbClr val="333333"/>
              </a:fgClr>
              <a:bgClr>
                <a:srgbClr val="FFFFFF"/>
              </a:bgClr>
            </a:pattFill>
            <a:ln w="9525">
              <a:pattFill prst="pct60">
                <a:fgClr>
                  <a:srgbClr val="4D4D4D"/>
                </a:fgClr>
                <a:bgClr>
                  <a:srgbClr val="FFFFFF"/>
                </a:bgClr>
              </a:pattFill>
              <a:miter lim="800000"/>
              <a:headEnd/>
              <a:tailEnd/>
            </a:ln>
            <a:effectLst/>
          </p:spPr>
          <p:txBody>
            <a:bodyPr wrap="none" anchor="ctr"/>
            <a:lstStyle/>
            <a:p>
              <a:pPr>
                <a:lnSpc>
                  <a:spcPct val="100000"/>
                </a:lnSpc>
              </a:pPr>
              <a:endParaRPr lang="en-US" sz="2000" dirty="0">
                <a:solidFill>
                  <a:srgbClr val="FF0000"/>
                </a:solidFill>
                <a:latin typeface="Times New Roman" pitchFamily="18" charset="0"/>
              </a:endParaRPr>
            </a:p>
          </p:txBody>
        </p:sp>
        <p:sp>
          <p:nvSpPr>
            <p:cNvPr id="187418" name="Text Box 26" descr="Newsprint"/>
            <p:cNvSpPr txBox="1">
              <a:spLocks noChangeAspect="1" noChangeArrowheads="1"/>
            </p:cNvSpPr>
            <p:nvPr/>
          </p:nvSpPr>
          <p:spPr bwMode="auto">
            <a:xfrm rot="-5400000">
              <a:off x="2922587" y="3595688"/>
              <a:ext cx="428625" cy="1593850"/>
            </a:xfrm>
            <a:prstGeom prst="rect">
              <a:avLst/>
            </a:prstGeom>
            <a:noFill/>
            <a:ln w="9525">
              <a:noFill/>
              <a:miter lim="800000"/>
              <a:headEnd/>
              <a:tailEnd/>
            </a:ln>
            <a:effectLst/>
          </p:spPr>
          <p:txBody>
            <a:bodyPr vert="eaVert">
              <a:spAutoFit/>
            </a:bodyPr>
            <a:lstStyle/>
            <a:p>
              <a:pPr>
                <a:lnSpc>
                  <a:spcPct val="100000"/>
                </a:lnSpc>
                <a:spcBef>
                  <a:spcPct val="50000"/>
                </a:spcBef>
              </a:pPr>
              <a:r>
                <a:rPr lang="en-US" sz="1600" u="sng" dirty="0">
                  <a:solidFill>
                    <a:srgbClr val="000000"/>
                  </a:solidFill>
                </a:rPr>
                <a:t>Verification</a:t>
              </a:r>
              <a:endParaRPr lang="en-US" sz="1400" u="sng" dirty="0">
                <a:solidFill>
                  <a:srgbClr val="000000"/>
                </a:solidFill>
              </a:endParaRPr>
            </a:p>
          </p:txBody>
        </p:sp>
        <p:sp>
          <p:nvSpPr>
            <p:cNvPr id="187421" name="WordArt 29"/>
            <p:cNvSpPr>
              <a:spLocks noChangeArrowheads="1" noChangeShapeType="1" noTextEdit="1"/>
            </p:cNvSpPr>
            <p:nvPr/>
          </p:nvSpPr>
          <p:spPr bwMode="auto">
            <a:xfrm>
              <a:off x="4194175" y="4575175"/>
              <a:ext cx="682625" cy="644525"/>
            </a:xfrm>
            <a:prstGeom prst="rect">
              <a:avLst/>
            </a:prstGeom>
          </p:spPr>
          <p:txBody>
            <a:bodyPr wrap="none" fromWordArt="1">
              <a:prstTxWarp prst="textPlain">
                <a:avLst>
                  <a:gd name="adj" fmla="val 50000"/>
                </a:avLst>
              </a:prstTxWarp>
            </a:bodyPr>
            <a:lstStyle/>
            <a:p>
              <a:r>
                <a:rPr lang="en-US" sz="3600" i="1" kern="10" dirty="0">
                  <a:ln w="9525">
                    <a:solidFill>
                      <a:srgbClr val="000000"/>
                    </a:solidFill>
                    <a:round/>
                    <a:headEnd type="none" w="sm" len="sm"/>
                    <a:tailEnd type="none" w="sm" len="sm"/>
                  </a:ln>
                  <a:solidFill>
                    <a:srgbClr val="FF9900"/>
                  </a:solidFill>
                  <a:effectLst>
                    <a:outerShdw dist="35921" dir="2700000" algn="ctr" rotWithShape="0">
                      <a:srgbClr val="808080"/>
                    </a:outerShdw>
                  </a:effectLst>
                  <a:latin typeface="Arial Black"/>
                </a:rPr>
                <a:t>&amp;</a:t>
              </a:r>
            </a:p>
          </p:txBody>
        </p:sp>
        <p:sp>
          <p:nvSpPr>
            <p:cNvPr id="187422" name="Arc 30"/>
            <p:cNvSpPr>
              <a:spLocks/>
            </p:cNvSpPr>
            <p:nvPr/>
          </p:nvSpPr>
          <p:spPr bwMode="auto">
            <a:xfrm flipH="1">
              <a:off x="3105150" y="3432175"/>
              <a:ext cx="434975" cy="800100"/>
            </a:xfrm>
            <a:custGeom>
              <a:avLst/>
              <a:gdLst>
                <a:gd name="G0" fmla="+- 688 0 0"/>
                <a:gd name="G1" fmla="+- 21600 0 0"/>
                <a:gd name="G2" fmla="+- 21600 0 0"/>
                <a:gd name="T0" fmla="*/ 0 w 22288"/>
                <a:gd name="T1" fmla="*/ 11 h 21600"/>
                <a:gd name="T2" fmla="*/ 22288 w 22288"/>
                <a:gd name="T3" fmla="*/ 21600 h 21600"/>
                <a:gd name="T4" fmla="*/ 688 w 22288"/>
                <a:gd name="T5" fmla="*/ 21600 h 21600"/>
              </a:gdLst>
              <a:ahLst/>
              <a:cxnLst>
                <a:cxn ang="0">
                  <a:pos x="T0" y="T1"/>
                </a:cxn>
                <a:cxn ang="0">
                  <a:pos x="T2" y="T3"/>
                </a:cxn>
                <a:cxn ang="0">
                  <a:pos x="T4" y="T5"/>
                </a:cxn>
              </a:cxnLst>
              <a:rect l="0" t="0" r="r" b="b"/>
              <a:pathLst>
                <a:path w="22288" h="21600" fill="none" extrusionOk="0">
                  <a:moveTo>
                    <a:pt x="-1" y="10"/>
                  </a:moveTo>
                  <a:cubicBezTo>
                    <a:pt x="229" y="3"/>
                    <a:pt x="458" y="-1"/>
                    <a:pt x="688" y="0"/>
                  </a:cubicBezTo>
                  <a:cubicBezTo>
                    <a:pt x="12617" y="0"/>
                    <a:pt x="22288" y="9670"/>
                    <a:pt x="22288" y="21600"/>
                  </a:cubicBezTo>
                </a:path>
                <a:path w="22288" h="21600" stroke="0" extrusionOk="0">
                  <a:moveTo>
                    <a:pt x="-1" y="10"/>
                  </a:moveTo>
                  <a:cubicBezTo>
                    <a:pt x="229" y="3"/>
                    <a:pt x="458" y="-1"/>
                    <a:pt x="688" y="0"/>
                  </a:cubicBezTo>
                  <a:cubicBezTo>
                    <a:pt x="12617" y="0"/>
                    <a:pt x="22288" y="9670"/>
                    <a:pt x="22288" y="21600"/>
                  </a:cubicBezTo>
                  <a:lnTo>
                    <a:pt x="688" y="21600"/>
                  </a:lnTo>
                  <a:close/>
                </a:path>
              </a:pathLst>
            </a:custGeom>
            <a:noFill/>
            <a:ln w="38100">
              <a:solidFill>
                <a:srgbClr val="FF0000"/>
              </a:solidFill>
              <a:round/>
              <a:headEnd type="triangle" w="med" len="med"/>
              <a:tailEnd/>
            </a:ln>
            <a:effectLst/>
          </p:spPr>
          <p:txBody>
            <a:bodyPr wrap="none" anchor="ctr"/>
            <a:lstStyle/>
            <a:p>
              <a:endParaRPr lang="en-US" dirty="0"/>
            </a:p>
          </p:txBody>
        </p:sp>
        <p:sp>
          <p:nvSpPr>
            <p:cNvPr id="187423" name="Arc 31"/>
            <p:cNvSpPr>
              <a:spLocks/>
            </p:cNvSpPr>
            <p:nvPr/>
          </p:nvSpPr>
          <p:spPr bwMode="auto">
            <a:xfrm flipH="1">
              <a:off x="5905500" y="3451225"/>
              <a:ext cx="377825" cy="762000"/>
            </a:xfrm>
            <a:custGeom>
              <a:avLst/>
              <a:gdLst>
                <a:gd name="G0" fmla="+- 688 0 0"/>
                <a:gd name="G1" fmla="+- 21600 0 0"/>
                <a:gd name="G2" fmla="+- 21600 0 0"/>
                <a:gd name="T0" fmla="*/ 0 w 22288"/>
                <a:gd name="T1" fmla="*/ 11 h 21600"/>
                <a:gd name="T2" fmla="*/ 22288 w 22288"/>
                <a:gd name="T3" fmla="*/ 21600 h 21600"/>
                <a:gd name="T4" fmla="*/ 688 w 22288"/>
                <a:gd name="T5" fmla="*/ 21600 h 21600"/>
              </a:gdLst>
              <a:ahLst/>
              <a:cxnLst>
                <a:cxn ang="0">
                  <a:pos x="T0" y="T1"/>
                </a:cxn>
                <a:cxn ang="0">
                  <a:pos x="T2" y="T3"/>
                </a:cxn>
                <a:cxn ang="0">
                  <a:pos x="T4" y="T5"/>
                </a:cxn>
              </a:cxnLst>
              <a:rect l="0" t="0" r="r" b="b"/>
              <a:pathLst>
                <a:path w="22288" h="21600" fill="none" extrusionOk="0">
                  <a:moveTo>
                    <a:pt x="-1" y="10"/>
                  </a:moveTo>
                  <a:cubicBezTo>
                    <a:pt x="229" y="3"/>
                    <a:pt x="458" y="-1"/>
                    <a:pt x="688" y="0"/>
                  </a:cubicBezTo>
                  <a:cubicBezTo>
                    <a:pt x="12617" y="0"/>
                    <a:pt x="22288" y="9670"/>
                    <a:pt x="22288" y="21600"/>
                  </a:cubicBezTo>
                </a:path>
                <a:path w="22288" h="21600" stroke="0" extrusionOk="0">
                  <a:moveTo>
                    <a:pt x="-1" y="10"/>
                  </a:moveTo>
                  <a:cubicBezTo>
                    <a:pt x="229" y="3"/>
                    <a:pt x="458" y="-1"/>
                    <a:pt x="688" y="0"/>
                  </a:cubicBezTo>
                  <a:cubicBezTo>
                    <a:pt x="12617" y="0"/>
                    <a:pt x="22288" y="9670"/>
                    <a:pt x="22288" y="21600"/>
                  </a:cubicBezTo>
                  <a:lnTo>
                    <a:pt x="688" y="21600"/>
                  </a:lnTo>
                  <a:close/>
                </a:path>
              </a:pathLst>
            </a:custGeom>
            <a:noFill/>
            <a:ln w="38100">
              <a:solidFill>
                <a:srgbClr val="FF0000"/>
              </a:solidFill>
              <a:round/>
              <a:headEnd type="triangle" w="med" len="med"/>
              <a:tailEnd/>
            </a:ln>
            <a:effectLst/>
          </p:spPr>
          <p:txBody>
            <a:bodyPr wrap="none" anchor="ctr"/>
            <a:lstStyle/>
            <a:p>
              <a:endParaRPr lang="en-US" dirty="0"/>
            </a:p>
          </p:txBody>
        </p:sp>
        <p:sp>
          <p:nvSpPr>
            <p:cNvPr id="187424" name="Arc 32"/>
            <p:cNvSpPr>
              <a:spLocks/>
            </p:cNvSpPr>
            <p:nvPr/>
          </p:nvSpPr>
          <p:spPr bwMode="auto">
            <a:xfrm>
              <a:off x="5467350" y="3452813"/>
              <a:ext cx="434975" cy="804862"/>
            </a:xfrm>
            <a:custGeom>
              <a:avLst/>
              <a:gdLst>
                <a:gd name="G0" fmla="+- 688 0 0"/>
                <a:gd name="G1" fmla="+- 21600 0 0"/>
                <a:gd name="G2" fmla="+- 21600 0 0"/>
                <a:gd name="T0" fmla="*/ 0 w 22288"/>
                <a:gd name="T1" fmla="*/ 11 h 23806"/>
                <a:gd name="T2" fmla="*/ 22175 w 22288"/>
                <a:gd name="T3" fmla="*/ 23806 h 23806"/>
                <a:gd name="T4" fmla="*/ 688 w 22288"/>
                <a:gd name="T5" fmla="*/ 21600 h 23806"/>
              </a:gdLst>
              <a:ahLst/>
              <a:cxnLst>
                <a:cxn ang="0">
                  <a:pos x="T0" y="T1"/>
                </a:cxn>
                <a:cxn ang="0">
                  <a:pos x="T2" y="T3"/>
                </a:cxn>
                <a:cxn ang="0">
                  <a:pos x="T4" y="T5"/>
                </a:cxn>
              </a:cxnLst>
              <a:rect l="0" t="0" r="r" b="b"/>
              <a:pathLst>
                <a:path w="22288" h="23806" fill="none" extrusionOk="0">
                  <a:moveTo>
                    <a:pt x="-1" y="10"/>
                  </a:moveTo>
                  <a:cubicBezTo>
                    <a:pt x="229" y="3"/>
                    <a:pt x="458" y="-1"/>
                    <a:pt x="688" y="0"/>
                  </a:cubicBezTo>
                  <a:cubicBezTo>
                    <a:pt x="12617" y="0"/>
                    <a:pt x="22288" y="9670"/>
                    <a:pt x="22288" y="21600"/>
                  </a:cubicBezTo>
                  <a:cubicBezTo>
                    <a:pt x="22288" y="22336"/>
                    <a:pt x="22250" y="23073"/>
                    <a:pt x="22175" y="23806"/>
                  </a:cubicBezTo>
                </a:path>
                <a:path w="22288" h="23806" stroke="0" extrusionOk="0">
                  <a:moveTo>
                    <a:pt x="-1" y="10"/>
                  </a:moveTo>
                  <a:cubicBezTo>
                    <a:pt x="229" y="3"/>
                    <a:pt x="458" y="-1"/>
                    <a:pt x="688" y="0"/>
                  </a:cubicBezTo>
                  <a:cubicBezTo>
                    <a:pt x="12617" y="0"/>
                    <a:pt x="22288" y="9670"/>
                    <a:pt x="22288" y="21600"/>
                  </a:cubicBezTo>
                  <a:cubicBezTo>
                    <a:pt x="22288" y="22336"/>
                    <a:pt x="22250" y="23073"/>
                    <a:pt x="22175" y="23806"/>
                  </a:cubicBezTo>
                  <a:lnTo>
                    <a:pt x="688" y="21600"/>
                  </a:lnTo>
                  <a:close/>
                </a:path>
              </a:pathLst>
            </a:custGeom>
            <a:noFill/>
            <a:ln w="38100">
              <a:solidFill>
                <a:srgbClr val="FF0000"/>
              </a:solidFill>
              <a:round/>
              <a:headEnd type="triangle" w="med" len="med"/>
              <a:tailEnd/>
            </a:ln>
            <a:effectLst/>
          </p:spPr>
          <p:txBody>
            <a:bodyPr wrap="none" anchor="ctr"/>
            <a:lstStyle/>
            <a:p>
              <a:endParaRPr lang="en-US" dirty="0"/>
            </a:p>
          </p:txBody>
        </p:sp>
        <p:sp>
          <p:nvSpPr>
            <p:cNvPr id="187425" name="Arc 33"/>
            <p:cNvSpPr>
              <a:spLocks/>
            </p:cNvSpPr>
            <p:nvPr/>
          </p:nvSpPr>
          <p:spPr bwMode="auto">
            <a:xfrm>
              <a:off x="2667000" y="3451225"/>
              <a:ext cx="434975" cy="800100"/>
            </a:xfrm>
            <a:custGeom>
              <a:avLst/>
              <a:gdLst>
                <a:gd name="G0" fmla="+- 688 0 0"/>
                <a:gd name="G1" fmla="+- 21600 0 0"/>
                <a:gd name="G2" fmla="+- 21600 0 0"/>
                <a:gd name="T0" fmla="*/ 0 w 22288"/>
                <a:gd name="T1" fmla="*/ 11 h 21600"/>
                <a:gd name="T2" fmla="*/ 22288 w 22288"/>
                <a:gd name="T3" fmla="*/ 21600 h 21600"/>
                <a:gd name="T4" fmla="*/ 688 w 22288"/>
                <a:gd name="T5" fmla="*/ 21600 h 21600"/>
              </a:gdLst>
              <a:ahLst/>
              <a:cxnLst>
                <a:cxn ang="0">
                  <a:pos x="T0" y="T1"/>
                </a:cxn>
                <a:cxn ang="0">
                  <a:pos x="T2" y="T3"/>
                </a:cxn>
                <a:cxn ang="0">
                  <a:pos x="T4" y="T5"/>
                </a:cxn>
              </a:cxnLst>
              <a:rect l="0" t="0" r="r" b="b"/>
              <a:pathLst>
                <a:path w="22288" h="21600" fill="none" extrusionOk="0">
                  <a:moveTo>
                    <a:pt x="-1" y="10"/>
                  </a:moveTo>
                  <a:cubicBezTo>
                    <a:pt x="229" y="3"/>
                    <a:pt x="458" y="-1"/>
                    <a:pt x="688" y="0"/>
                  </a:cubicBezTo>
                  <a:cubicBezTo>
                    <a:pt x="12617" y="0"/>
                    <a:pt x="22288" y="9670"/>
                    <a:pt x="22288" y="21600"/>
                  </a:cubicBezTo>
                </a:path>
                <a:path w="22288" h="21600" stroke="0" extrusionOk="0">
                  <a:moveTo>
                    <a:pt x="-1" y="10"/>
                  </a:moveTo>
                  <a:cubicBezTo>
                    <a:pt x="229" y="3"/>
                    <a:pt x="458" y="-1"/>
                    <a:pt x="688" y="0"/>
                  </a:cubicBezTo>
                  <a:cubicBezTo>
                    <a:pt x="12617" y="0"/>
                    <a:pt x="22288" y="9670"/>
                    <a:pt x="22288" y="21600"/>
                  </a:cubicBezTo>
                  <a:lnTo>
                    <a:pt x="688" y="21600"/>
                  </a:lnTo>
                  <a:close/>
                </a:path>
              </a:pathLst>
            </a:custGeom>
            <a:noFill/>
            <a:ln w="38100">
              <a:solidFill>
                <a:srgbClr val="FF0000"/>
              </a:solidFill>
              <a:round/>
              <a:headEnd type="triangle" w="med" len="med"/>
              <a:tailEnd/>
            </a:ln>
            <a:effectLst/>
          </p:spPr>
          <p:txBody>
            <a:bodyPr wrap="none" anchor="ctr"/>
            <a:lstStyle/>
            <a:p>
              <a:endParaRPr lang="en-US" dirty="0"/>
            </a:p>
          </p:txBody>
        </p:sp>
        <p:sp>
          <p:nvSpPr>
            <p:cNvPr id="187426" name="Text Box 34"/>
            <p:cNvSpPr txBox="1">
              <a:spLocks noChangeArrowheads="1"/>
            </p:cNvSpPr>
            <p:nvPr/>
          </p:nvSpPr>
          <p:spPr bwMode="auto">
            <a:xfrm>
              <a:off x="538163" y="1447800"/>
              <a:ext cx="2627312" cy="457200"/>
            </a:xfrm>
            <a:prstGeom prst="rect">
              <a:avLst/>
            </a:prstGeom>
            <a:noFill/>
            <a:ln w="9525">
              <a:noFill/>
              <a:miter lim="800000"/>
              <a:headEnd/>
              <a:tailEnd/>
            </a:ln>
            <a:effectLst/>
          </p:spPr>
          <p:txBody>
            <a:bodyPr>
              <a:spAutoFit/>
            </a:bodyPr>
            <a:lstStyle/>
            <a:p>
              <a:pPr>
                <a:lnSpc>
                  <a:spcPct val="100000"/>
                </a:lnSpc>
                <a:spcBef>
                  <a:spcPct val="50000"/>
                </a:spcBef>
              </a:pPr>
              <a:r>
                <a:rPr lang="en-US" dirty="0">
                  <a:solidFill>
                    <a:srgbClr val="0000FF"/>
                  </a:solidFill>
                </a:rPr>
                <a:t>S/W Accuracy</a:t>
              </a:r>
            </a:p>
          </p:txBody>
        </p:sp>
        <p:sp>
          <p:nvSpPr>
            <p:cNvPr id="187427" name="Text Box 35"/>
            <p:cNvSpPr txBox="1">
              <a:spLocks noChangeArrowheads="1"/>
            </p:cNvSpPr>
            <p:nvPr/>
          </p:nvSpPr>
          <p:spPr bwMode="auto">
            <a:xfrm>
              <a:off x="5791200" y="1447800"/>
              <a:ext cx="2809875" cy="457200"/>
            </a:xfrm>
            <a:prstGeom prst="rect">
              <a:avLst/>
            </a:prstGeom>
            <a:noFill/>
            <a:ln w="9525">
              <a:noFill/>
              <a:miter lim="800000"/>
              <a:headEnd/>
              <a:tailEnd/>
            </a:ln>
            <a:effectLst/>
          </p:spPr>
          <p:txBody>
            <a:bodyPr>
              <a:spAutoFit/>
            </a:bodyPr>
            <a:lstStyle/>
            <a:p>
              <a:pPr>
                <a:lnSpc>
                  <a:spcPct val="100000"/>
                </a:lnSpc>
                <a:spcBef>
                  <a:spcPct val="50000"/>
                </a:spcBef>
              </a:pPr>
              <a:r>
                <a:rPr lang="en-US" dirty="0">
                  <a:solidFill>
                    <a:srgbClr val="008000"/>
                  </a:solidFill>
                </a:rPr>
                <a:t>Output Accuracy</a:t>
              </a:r>
            </a:p>
          </p:txBody>
        </p:sp>
        <p:sp>
          <p:nvSpPr>
            <p:cNvPr id="187428" name="Text Box 36"/>
            <p:cNvSpPr txBox="1">
              <a:spLocks noChangeArrowheads="1"/>
            </p:cNvSpPr>
            <p:nvPr/>
          </p:nvSpPr>
          <p:spPr bwMode="auto">
            <a:xfrm>
              <a:off x="3271838" y="1447800"/>
              <a:ext cx="2627312" cy="457200"/>
            </a:xfrm>
            <a:prstGeom prst="rect">
              <a:avLst/>
            </a:prstGeom>
            <a:noFill/>
            <a:ln w="9525">
              <a:noFill/>
              <a:miter lim="800000"/>
              <a:headEnd/>
              <a:tailEnd/>
            </a:ln>
            <a:effectLst/>
          </p:spPr>
          <p:txBody>
            <a:bodyPr>
              <a:spAutoFit/>
            </a:bodyPr>
            <a:lstStyle/>
            <a:p>
              <a:pPr>
                <a:lnSpc>
                  <a:spcPct val="100000"/>
                </a:lnSpc>
                <a:spcBef>
                  <a:spcPct val="50000"/>
                </a:spcBef>
              </a:pPr>
              <a:r>
                <a:rPr lang="en-US" dirty="0">
                  <a:solidFill>
                    <a:srgbClr val="CC3300"/>
                  </a:solidFill>
                </a:rPr>
                <a:t>Data Accuracy</a:t>
              </a:r>
            </a:p>
          </p:txBody>
        </p:sp>
        <p:sp>
          <p:nvSpPr>
            <p:cNvPr id="187446" name="WordArt 54"/>
            <p:cNvSpPr>
              <a:spLocks noChangeArrowheads="1" noChangeShapeType="1" noTextEdit="1"/>
            </p:cNvSpPr>
            <p:nvPr/>
          </p:nvSpPr>
          <p:spPr bwMode="auto">
            <a:xfrm>
              <a:off x="2540000" y="4606925"/>
              <a:ext cx="1143000" cy="647700"/>
            </a:xfrm>
            <a:prstGeom prst="rect">
              <a:avLst/>
            </a:prstGeom>
          </p:spPr>
          <p:txBody>
            <a:bodyPr wrap="none" fromWordArt="1">
              <a:prstTxWarp prst="textPlain">
                <a:avLst>
                  <a:gd name="adj" fmla="val 50000"/>
                </a:avLst>
              </a:prstTxWarp>
            </a:bodyPr>
            <a:lstStyle/>
            <a:p>
              <a:r>
                <a:rPr lang="en-US" sz="3600" i="1" kern="10" dirty="0">
                  <a:ln w="9525">
                    <a:solidFill>
                      <a:srgbClr val="000000"/>
                    </a:solidFill>
                    <a:round/>
                    <a:headEnd type="none" w="sm" len="sm"/>
                    <a:tailEnd type="none" w="sm" len="sm"/>
                  </a:ln>
                  <a:solidFill>
                    <a:srgbClr val="FF9900"/>
                  </a:solidFill>
                  <a:effectLst>
                    <a:outerShdw dist="35921" dir="2700000" algn="ctr" rotWithShape="0">
                      <a:srgbClr val="808080"/>
                    </a:outerShdw>
                  </a:effectLst>
                  <a:latin typeface="Arial Black"/>
                </a:rPr>
                <a:t>"V"</a:t>
              </a:r>
            </a:p>
          </p:txBody>
        </p:sp>
        <p:sp>
          <p:nvSpPr>
            <p:cNvPr id="187447" name="WordArt 55"/>
            <p:cNvSpPr>
              <a:spLocks noChangeArrowheads="1" noChangeShapeType="1" noTextEdit="1"/>
            </p:cNvSpPr>
            <p:nvPr/>
          </p:nvSpPr>
          <p:spPr bwMode="auto">
            <a:xfrm>
              <a:off x="5232400" y="4572000"/>
              <a:ext cx="1143000" cy="647700"/>
            </a:xfrm>
            <a:prstGeom prst="rect">
              <a:avLst/>
            </a:prstGeom>
          </p:spPr>
          <p:txBody>
            <a:bodyPr wrap="none" fromWordArt="1">
              <a:prstTxWarp prst="textPlain">
                <a:avLst>
                  <a:gd name="adj" fmla="val 50000"/>
                </a:avLst>
              </a:prstTxWarp>
            </a:bodyPr>
            <a:lstStyle/>
            <a:p>
              <a:r>
                <a:rPr lang="en-US" sz="3600" i="1" kern="10" dirty="0">
                  <a:ln w="9525">
                    <a:solidFill>
                      <a:srgbClr val="000000"/>
                    </a:solidFill>
                    <a:round/>
                    <a:headEnd type="none" w="sm" len="sm"/>
                    <a:tailEnd type="none" w="sm" len="sm"/>
                  </a:ln>
                  <a:solidFill>
                    <a:srgbClr val="FF9900"/>
                  </a:solidFill>
                  <a:effectLst>
                    <a:outerShdw dist="35921" dir="2700000" algn="ctr" rotWithShape="0">
                      <a:srgbClr val="808080"/>
                    </a:outerShdw>
                  </a:effectLst>
                  <a:latin typeface="Arial Black"/>
                </a:rPr>
                <a:t>"V"</a:t>
              </a:r>
            </a:p>
          </p:txBody>
        </p:sp>
      </p:grpSp>
      <p:sp>
        <p:nvSpPr>
          <p:cNvPr id="38" name="Title 1">
            <a:extLst>
              <a:ext uri="{FF2B5EF4-FFF2-40B4-BE49-F238E27FC236}">
                <a16:creationId xmlns:a16="http://schemas.microsoft.com/office/drawing/2014/main" id="{757A6DED-0933-BDF9-BBAE-96695E907726}"/>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V&amp;V:  The Central Pillars </a:t>
            </a:r>
            <a:br>
              <a:rPr lang="en-US" dirty="0"/>
            </a:br>
            <a:r>
              <a:rPr lang="en-US" dirty="0"/>
              <a:t>of Simulation Credibility</a:t>
            </a:r>
          </a:p>
        </p:txBody>
      </p:sp>
      <p:sp>
        <p:nvSpPr>
          <p:cNvPr id="3" name="Slide Number Placeholder 2">
            <a:extLst>
              <a:ext uri="{FF2B5EF4-FFF2-40B4-BE49-F238E27FC236}">
                <a16:creationId xmlns:a16="http://schemas.microsoft.com/office/drawing/2014/main" id="{4875A820-107D-7840-15E6-CFF3E17A192E}"/>
              </a:ext>
            </a:extLst>
          </p:cNvPr>
          <p:cNvSpPr>
            <a:spLocks noGrp="1"/>
          </p:cNvSpPr>
          <p:nvPr>
            <p:ph type="sldNum" sz="quarter" idx="12"/>
          </p:nvPr>
        </p:nvSpPr>
        <p:spPr/>
        <p:txBody>
          <a:bodyPr/>
          <a:lstStyle/>
          <a:p>
            <a:fld id="{C1DA28E7-6C27-414B-9E47-196AFE27788E}" type="slidenum">
              <a:rPr lang="en-US" smtClean="0"/>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434942A-1DA8-C5C8-6A59-1F94AE1D0D8B}"/>
              </a:ext>
            </a:extLst>
          </p:cNvPr>
          <p:cNvGrpSpPr/>
          <p:nvPr/>
        </p:nvGrpSpPr>
        <p:grpSpPr>
          <a:xfrm>
            <a:off x="163513" y="1505000"/>
            <a:ext cx="8828087" cy="5200600"/>
            <a:chOff x="163513" y="1289050"/>
            <a:chExt cx="8828087" cy="5200600"/>
          </a:xfrm>
        </p:grpSpPr>
        <p:sp>
          <p:nvSpPr>
            <p:cNvPr id="199682" name="Freeform 2"/>
            <p:cNvSpPr>
              <a:spLocks/>
            </p:cNvSpPr>
            <p:nvPr/>
          </p:nvSpPr>
          <p:spPr bwMode="ltGray">
            <a:xfrm flipH="1">
              <a:off x="7115175" y="3408363"/>
              <a:ext cx="1533525" cy="1735137"/>
            </a:xfrm>
            <a:custGeom>
              <a:avLst/>
              <a:gdLst/>
              <a:ahLst/>
              <a:cxnLst>
                <a:cxn ang="0">
                  <a:pos x="2" y="9"/>
                </a:cxn>
                <a:cxn ang="0">
                  <a:pos x="175" y="0"/>
                </a:cxn>
                <a:cxn ang="0">
                  <a:pos x="348" y="55"/>
                </a:cxn>
                <a:cxn ang="0">
                  <a:pos x="402" y="173"/>
                </a:cxn>
                <a:cxn ang="0">
                  <a:pos x="643" y="388"/>
                </a:cxn>
                <a:cxn ang="0">
                  <a:pos x="686" y="423"/>
                </a:cxn>
                <a:cxn ang="0">
                  <a:pos x="793" y="504"/>
                </a:cxn>
                <a:cxn ang="0">
                  <a:pos x="808" y="575"/>
                </a:cxn>
                <a:cxn ang="0">
                  <a:pos x="850" y="632"/>
                </a:cxn>
                <a:cxn ang="0">
                  <a:pos x="902" y="709"/>
                </a:cxn>
                <a:cxn ang="0">
                  <a:pos x="921" y="782"/>
                </a:cxn>
                <a:cxn ang="0">
                  <a:pos x="957" y="855"/>
                </a:cxn>
                <a:cxn ang="0">
                  <a:pos x="966" y="918"/>
                </a:cxn>
                <a:cxn ang="0">
                  <a:pos x="957" y="991"/>
                </a:cxn>
                <a:cxn ang="0">
                  <a:pos x="928" y="1093"/>
                </a:cxn>
                <a:cxn ang="0">
                  <a:pos x="0" y="1093"/>
                </a:cxn>
                <a:cxn ang="0">
                  <a:pos x="2" y="9"/>
                </a:cxn>
              </a:cxnLst>
              <a:rect l="0" t="0" r="r" b="b"/>
              <a:pathLst>
                <a:path w="966" h="1093">
                  <a:moveTo>
                    <a:pt x="2" y="9"/>
                  </a:moveTo>
                  <a:lnTo>
                    <a:pt x="175" y="0"/>
                  </a:lnTo>
                  <a:lnTo>
                    <a:pt x="348" y="55"/>
                  </a:lnTo>
                  <a:lnTo>
                    <a:pt x="402" y="173"/>
                  </a:lnTo>
                  <a:lnTo>
                    <a:pt x="643" y="388"/>
                  </a:lnTo>
                  <a:lnTo>
                    <a:pt x="686" y="423"/>
                  </a:lnTo>
                  <a:lnTo>
                    <a:pt x="793" y="504"/>
                  </a:lnTo>
                  <a:lnTo>
                    <a:pt x="808" y="575"/>
                  </a:lnTo>
                  <a:lnTo>
                    <a:pt x="850" y="632"/>
                  </a:lnTo>
                  <a:lnTo>
                    <a:pt x="902" y="709"/>
                  </a:lnTo>
                  <a:lnTo>
                    <a:pt x="921" y="782"/>
                  </a:lnTo>
                  <a:lnTo>
                    <a:pt x="957" y="855"/>
                  </a:lnTo>
                  <a:lnTo>
                    <a:pt x="966" y="918"/>
                  </a:lnTo>
                  <a:lnTo>
                    <a:pt x="957" y="991"/>
                  </a:lnTo>
                  <a:lnTo>
                    <a:pt x="928" y="1093"/>
                  </a:lnTo>
                  <a:lnTo>
                    <a:pt x="0" y="1093"/>
                  </a:lnTo>
                  <a:lnTo>
                    <a:pt x="2" y="9"/>
                  </a:lnTo>
                  <a:close/>
                </a:path>
              </a:pathLst>
            </a:custGeom>
            <a:solidFill>
              <a:srgbClr val="A05000"/>
            </a:solidFill>
            <a:ln w="15875">
              <a:solidFill>
                <a:srgbClr val="000000"/>
              </a:solidFill>
              <a:prstDash val="solid"/>
              <a:round/>
              <a:headEnd/>
              <a:tailEnd/>
            </a:ln>
          </p:spPr>
          <p:txBody>
            <a:bodyPr/>
            <a:lstStyle/>
            <a:p>
              <a:endParaRPr lang="en-US" dirty="0"/>
            </a:p>
          </p:txBody>
        </p:sp>
        <p:sp>
          <p:nvSpPr>
            <p:cNvPr id="199683" name="Freeform 3"/>
            <p:cNvSpPr>
              <a:spLocks/>
            </p:cNvSpPr>
            <p:nvPr/>
          </p:nvSpPr>
          <p:spPr bwMode="ltGray">
            <a:xfrm>
              <a:off x="492125" y="3408363"/>
              <a:ext cx="1533525" cy="1735137"/>
            </a:xfrm>
            <a:custGeom>
              <a:avLst/>
              <a:gdLst/>
              <a:ahLst/>
              <a:cxnLst>
                <a:cxn ang="0">
                  <a:pos x="2" y="9"/>
                </a:cxn>
                <a:cxn ang="0">
                  <a:pos x="175" y="0"/>
                </a:cxn>
                <a:cxn ang="0">
                  <a:pos x="348" y="55"/>
                </a:cxn>
                <a:cxn ang="0">
                  <a:pos x="402" y="173"/>
                </a:cxn>
                <a:cxn ang="0">
                  <a:pos x="643" y="388"/>
                </a:cxn>
                <a:cxn ang="0">
                  <a:pos x="686" y="423"/>
                </a:cxn>
                <a:cxn ang="0">
                  <a:pos x="793" y="504"/>
                </a:cxn>
                <a:cxn ang="0">
                  <a:pos x="808" y="575"/>
                </a:cxn>
                <a:cxn ang="0">
                  <a:pos x="850" y="632"/>
                </a:cxn>
                <a:cxn ang="0">
                  <a:pos x="902" y="709"/>
                </a:cxn>
                <a:cxn ang="0">
                  <a:pos x="921" y="782"/>
                </a:cxn>
                <a:cxn ang="0">
                  <a:pos x="957" y="855"/>
                </a:cxn>
                <a:cxn ang="0">
                  <a:pos x="966" y="918"/>
                </a:cxn>
                <a:cxn ang="0">
                  <a:pos x="957" y="991"/>
                </a:cxn>
                <a:cxn ang="0">
                  <a:pos x="928" y="1093"/>
                </a:cxn>
                <a:cxn ang="0">
                  <a:pos x="0" y="1093"/>
                </a:cxn>
                <a:cxn ang="0">
                  <a:pos x="2" y="9"/>
                </a:cxn>
              </a:cxnLst>
              <a:rect l="0" t="0" r="r" b="b"/>
              <a:pathLst>
                <a:path w="966" h="1093">
                  <a:moveTo>
                    <a:pt x="2" y="9"/>
                  </a:moveTo>
                  <a:lnTo>
                    <a:pt x="175" y="0"/>
                  </a:lnTo>
                  <a:lnTo>
                    <a:pt x="348" y="55"/>
                  </a:lnTo>
                  <a:lnTo>
                    <a:pt x="402" y="173"/>
                  </a:lnTo>
                  <a:lnTo>
                    <a:pt x="643" y="388"/>
                  </a:lnTo>
                  <a:lnTo>
                    <a:pt x="686" y="423"/>
                  </a:lnTo>
                  <a:lnTo>
                    <a:pt x="793" y="504"/>
                  </a:lnTo>
                  <a:lnTo>
                    <a:pt x="808" y="575"/>
                  </a:lnTo>
                  <a:lnTo>
                    <a:pt x="850" y="632"/>
                  </a:lnTo>
                  <a:lnTo>
                    <a:pt x="902" y="709"/>
                  </a:lnTo>
                  <a:lnTo>
                    <a:pt x="921" y="782"/>
                  </a:lnTo>
                  <a:lnTo>
                    <a:pt x="957" y="855"/>
                  </a:lnTo>
                  <a:lnTo>
                    <a:pt x="966" y="918"/>
                  </a:lnTo>
                  <a:lnTo>
                    <a:pt x="957" y="991"/>
                  </a:lnTo>
                  <a:lnTo>
                    <a:pt x="928" y="1093"/>
                  </a:lnTo>
                  <a:lnTo>
                    <a:pt x="0" y="1093"/>
                  </a:lnTo>
                  <a:lnTo>
                    <a:pt x="2" y="9"/>
                  </a:lnTo>
                  <a:close/>
                </a:path>
              </a:pathLst>
            </a:custGeom>
            <a:solidFill>
              <a:srgbClr val="A05000"/>
            </a:solidFill>
            <a:ln w="15875">
              <a:solidFill>
                <a:srgbClr val="000000"/>
              </a:solidFill>
              <a:prstDash val="solid"/>
              <a:round/>
              <a:headEnd/>
              <a:tailEnd/>
            </a:ln>
          </p:spPr>
          <p:txBody>
            <a:bodyPr/>
            <a:lstStyle/>
            <a:p>
              <a:endParaRPr lang="en-US" dirty="0"/>
            </a:p>
          </p:txBody>
        </p:sp>
        <p:sp>
          <p:nvSpPr>
            <p:cNvPr id="199684" name="Text Box 4"/>
            <p:cNvSpPr txBox="1">
              <a:spLocks noChangeArrowheads="1"/>
            </p:cNvSpPr>
            <p:nvPr/>
          </p:nvSpPr>
          <p:spPr bwMode="auto">
            <a:xfrm>
              <a:off x="163513" y="1847850"/>
              <a:ext cx="3265487" cy="1417638"/>
            </a:xfrm>
            <a:prstGeom prst="rect">
              <a:avLst/>
            </a:prstGeom>
            <a:noFill/>
            <a:ln w="9525">
              <a:noFill/>
              <a:miter lim="800000"/>
              <a:headEnd/>
              <a:tailEnd/>
            </a:ln>
            <a:effectLst/>
          </p:spPr>
          <p:txBody>
            <a:bodyPr>
              <a:spAutoFit/>
            </a:bodyPr>
            <a:lstStyle/>
            <a:p>
              <a:pPr>
                <a:lnSpc>
                  <a:spcPct val="100000"/>
                </a:lnSpc>
                <a:spcBef>
                  <a:spcPct val="50000"/>
                </a:spcBef>
              </a:pPr>
              <a:r>
                <a:rPr lang="en-US" sz="1400" dirty="0">
                  <a:solidFill>
                    <a:srgbClr val="00B050"/>
                  </a:solidFill>
                </a:rPr>
                <a:t>Simulation possesses all required functionality and fidelity for the problem being solved</a:t>
              </a:r>
            </a:p>
            <a:p>
              <a:pPr>
                <a:lnSpc>
                  <a:spcPct val="100000"/>
                </a:lnSpc>
                <a:spcBef>
                  <a:spcPct val="50000"/>
                </a:spcBef>
              </a:pPr>
              <a:r>
                <a:rPr lang="en-US" sz="1800" u="sng" dirty="0">
                  <a:solidFill>
                    <a:srgbClr val="00B050"/>
                  </a:solidFill>
                </a:rPr>
                <a:t>Anchors the M&amp;S to the Problem</a:t>
              </a:r>
              <a:endParaRPr lang="en-US" sz="1600" u="sng" dirty="0">
                <a:solidFill>
                  <a:srgbClr val="00B050"/>
                </a:solidFill>
              </a:endParaRPr>
            </a:p>
          </p:txBody>
        </p:sp>
        <p:sp>
          <p:nvSpPr>
            <p:cNvPr id="199685" name="Text Box 5"/>
            <p:cNvSpPr txBox="1">
              <a:spLocks noChangeArrowheads="1"/>
            </p:cNvSpPr>
            <p:nvPr/>
          </p:nvSpPr>
          <p:spPr bwMode="auto">
            <a:xfrm>
              <a:off x="5356225" y="1843088"/>
              <a:ext cx="3597275" cy="1417637"/>
            </a:xfrm>
            <a:prstGeom prst="rect">
              <a:avLst/>
            </a:prstGeom>
            <a:noFill/>
            <a:ln w="9525">
              <a:noFill/>
              <a:miter lim="800000"/>
              <a:headEnd/>
              <a:tailEnd/>
            </a:ln>
            <a:effectLst/>
          </p:spPr>
          <p:txBody>
            <a:bodyPr>
              <a:spAutoFit/>
            </a:bodyPr>
            <a:lstStyle/>
            <a:p>
              <a:pPr>
                <a:lnSpc>
                  <a:spcPct val="100000"/>
                </a:lnSpc>
                <a:spcBef>
                  <a:spcPct val="50000"/>
                </a:spcBef>
              </a:pPr>
              <a:r>
                <a:rPr lang="en-US" sz="1400" dirty="0">
                  <a:solidFill>
                    <a:srgbClr val="0033CC"/>
                  </a:solidFill>
                </a:rPr>
                <a:t>Simulation has adequate user support to facilitate correct operation and interpretation of its outputs</a:t>
              </a:r>
            </a:p>
            <a:p>
              <a:pPr>
                <a:lnSpc>
                  <a:spcPct val="100000"/>
                </a:lnSpc>
                <a:spcBef>
                  <a:spcPct val="50000"/>
                </a:spcBef>
              </a:pPr>
              <a:r>
                <a:rPr lang="en-US" sz="1800" u="sng" dirty="0">
                  <a:solidFill>
                    <a:srgbClr val="0033CC"/>
                  </a:solidFill>
                </a:rPr>
                <a:t>Ties the M&amp;S to a Useful Solution</a:t>
              </a:r>
              <a:endParaRPr lang="en-US" sz="1600" u="sng" dirty="0">
                <a:solidFill>
                  <a:srgbClr val="0033CC"/>
                </a:solidFill>
              </a:endParaRPr>
            </a:p>
          </p:txBody>
        </p:sp>
        <p:grpSp>
          <p:nvGrpSpPr>
            <p:cNvPr id="199686" name="Group 6" descr="Granite"/>
            <p:cNvGrpSpPr>
              <a:grpSpLocks noChangeAspect="1"/>
            </p:cNvGrpSpPr>
            <p:nvPr/>
          </p:nvGrpSpPr>
          <p:grpSpPr bwMode="auto">
            <a:xfrm>
              <a:off x="2535238" y="3757613"/>
              <a:ext cx="1443037" cy="1385887"/>
              <a:chOff x="1239" y="2872"/>
              <a:chExt cx="809" cy="864"/>
            </a:xfrm>
          </p:grpSpPr>
          <p:sp>
            <p:nvSpPr>
              <p:cNvPr id="199687" name="Freeform 7" descr="Granite"/>
              <p:cNvSpPr>
                <a:spLocks noChangeAspect="1"/>
              </p:cNvSpPr>
              <p:nvPr/>
            </p:nvSpPr>
            <p:spPr bwMode="auto">
              <a:xfrm>
                <a:off x="1239" y="2877"/>
                <a:ext cx="804" cy="378"/>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99688" name="AutoShape 8" descr="Granite"/>
              <p:cNvSpPr>
                <a:spLocks noChangeAspect="1" noChangeArrowheads="1"/>
              </p:cNvSpPr>
              <p:nvPr/>
            </p:nvSpPr>
            <p:spPr bwMode="auto">
              <a:xfrm>
                <a:off x="1240" y="2872"/>
                <a:ext cx="808" cy="800"/>
              </a:xfrm>
              <a:custGeom>
                <a:avLst/>
                <a:gdLst>
                  <a:gd name="G0" fmla="+- 532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320"/>
                  <a:gd name="G18" fmla="*/ 5320 1 2"/>
                  <a:gd name="G19" fmla="+- G18 5400 0"/>
                  <a:gd name="G20" fmla="cos G19 11796480"/>
                  <a:gd name="G21" fmla="sin G19 11796480"/>
                  <a:gd name="G22" fmla="+- G20 10800 0"/>
                  <a:gd name="G23" fmla="+- G21 10800 0"/>
                  <a:gd name="G24" fmla="+- 10800 0 G20"/>
                  <a:gd name="G25" fmla="+- 5320 10800 0"/>
                  <a:gd name="G26" fmla="?: G9 G17 G25"/>
                  <a:gd name="G27" fmla="?: G9 0 21600"/>
                  <a:gd name="G28" fmla="cos 10800 11796480"/>
                  <a:gd name="G29" fmla="sin 10800 11796480"/>
                  <a:gd name="G30" fmla="sin 532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40 w 21600"/>
                  <a:gd name="T15" fmla="*/ 10800 h 21600"/>
                  <a:gd name="T16" fmla="*/ 10800 w 21600"/>
                  <a:gd name="T17" fmla="*/ 5480 h 21600"/>
                  <a:gd name="T18" fmla="*/ 1886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80" y="10800"/>
                    </a:moveTo>
                    <a:cubicBezTo>
                      <a:pt x="5480" y="7861"/>
                      <a:pt x="7861" y="5480"/>
                      <a:pt x="10800" y="5480"/>
                    </a:cubicBezTo>
                    <a:cubicBezTo>
                      <a:pt x="13738" y="5479"/>
                      <a:pt x="16119" y="7861"/>
                      <a:pt x="16120" y="10799"/>
                    </a:cubicBezTo>
                    <a:lnTo>
                      <a:pt x="21600" y="10800"/>
                    </a:lnTo>
                    <a:cubicBezTo>
                      <a:pt x="21600" y="4835"/>
                      <a:pt x="16764" y="0"/>
                      <a:pt x="10800" y="0"/>
                    </a:cubicBezTo>
                    <a:cubicBezTo>
                      <a:pt x="4835" y="0"/>
                      <a:pt x="0" y="4835"/>
                      <a:pt x="0" y="10800"/>
                    </a:cubicBez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99689" name="Rectangle 9" descr="Granite"/>
              <p:cNvSpPr>
                <a:spLocks noChangeAspect="1" noChangeArrowheads="1"/>
              </p:cNvSpPr>
              <p:nvPr/>
            </p:nvSpPr>
            <p:spPr bwMode="auto">
              <a:xfrm>
                <a:off x="1240" y="3248"/>
                <a:ext cx="208" cy="488"/>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99690" name="Rectangle 10" descr="Granite"/>
              <p:cNvSpPr>
                <a:spLocks noChangeAspect="1" noChangeArrowheads="1"/>
              </p:cNvSpPr>
              <p:nvPr/>
            </p:nvSpPr>
            <p:spPr bwMode="auto">
              <a:xfrm>
                <a:off x="1840" y="3248"/>
                <a:ext cx="208" cy="488"/>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grpSp>
        <p:grpSp>
          <p:nvGrpSpPr>
            <p:cNvPr id="199691" name="Group 11" descr="Granite"/>
            <p:cNvGrpSpPr>
              <a:grpSpLocks noChangeAspect="1"/>
            </p:cNvGrpSpPr>
            <p:nvPr/>
          </p:nvGrpSpPr>
          <p:grpSpPr bwMode="auto">
            <a:xfrm>
              <a:off x="3875088" y="3751263"/>
              <a:ext cx="1443037" cy="1392237"/>
              <a:chOff x="1239" y="2872"/>
              <a:chExt cx="809" cy="864"/>
            </a:xfrm>
          </p:grpSpPr>
          <p:sp>
            <p:nvSpPr>
              <p:cNvPr id="199692" name="Freeform 12" descr="Granite"/>
              <p:cNvSpPr>
                <a:spLocks noChangeAspect="1"/>
              </p:cNvSpPr>
              <p:nvPr/>
            </p:nvSpPr>
            <p:spPr bwMode="auto">
              <a:xfrm>
                <a:off x="1239" y="2877"/>
                <a:ext cx="804" cy="378"/>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99693" name="AutoShape 13" descr="Granite"/>
              <p:cNvSpPr>
                <a:spLocks noChangeAspect="1" noChangeArrowheads="1"/>
              </p:cNvSpPr>
              <p:nvPr/>
            </p:nvSpPr>
            <p:spPr bwMode="auto">
              <a:xfrm>
                <a:off x="1240" y="2872"/>
                <a:ext cx="808" cy="800"/>
              </a:xfrm>
              <a:custGeom>
                <a:avLst/>
                <a:gdLst>
                  <a:gd name="G0" fmla="+- 532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320"/>
                  <a:gd name="G18" fmla="*/ 5320 1 2"/>
                  <a:gd name="G19" fmla="+- G18 5400 0"/>
                  <a:gd name="G20" fmla="cos G19 11796480"/>
                  <a:gd name="G21" fmla="sin G19 11796480"/>
                  <a:gd name="G22" fmla="+- G20 10800 0"/>
                  <a:gd name="G23" fmla="+- G21 10800 0"/>
                  <a:gd name="G24" fmla="+- 10800 0 G20"/>
                  <a:gd name="G25" fmla="+- 5320 10800 0"/>
                  <a:gd name="G26" fmla="?: G9 G17 G25"/>
                  <a:gd name="G27" fmla="?: G9 0 21600"/>
                  <a:gd name="G28" fmla="cos 10800 11796480"/>
                  <a:gd name="G29" fmla="sin 10800 11796480"/>
                  <a:gd name="G30" fmla="sin 532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40 w 21600"/>
                  <a:gd name="T15" fmla="*/ 10800 h 21600"/>
                  <a:gd name="T16" fmla="*/ 10800 w 21600"/>
                  <a:gd name="T17" fmla="*/ 5480 h 21600"/>
                  <a:gd name="T18" fmla="*/ 1886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80" y="10800"/>
                    </a:moveTo>
                    <a:cubicBezTo>
                      <a:pt x="5480" y="7861"/>
                      <a:pt x="7861" y="5480"/>
                      <a:pt x="10800" y="5480"/>
                    </a:cubicBezTo>
                    <a:cubicBezTo>
                      <a:pt x="13738" y="5479"/>
                      <a:pt x="16119" y="7861"/>
                      <a:pt x="16120" y="10799"/>
                    </a:cubicBezTo>
                    <a:lnTo>
                      <a:pt x="21600" y="10800"/>
                    </a:lnTo>
                    <a:cubicBezTo>
                      <a:pt x="21600" y="4835"/>
                      <a:pt x="16764" y="0"/>
                      <a:pt x="10800" y="0"/>
                    </a:cubicBezTo>
                    <a:cubicBezTo>
                      <a:pt x="4835" y="0"/>
                      <a:pt x="0" y="4835"/>
                      <a:pt x="0" y="10800"/>
                    </a:cubicBez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99694" name="Rectangle 14" descr="Granite"/>
              <p:cNvSpPr>
                <a:spLocks noChangeAspect="1" noChangeArrowheads="1"/>
              </p:cNvSpPr>
              <p:nvPr/>
            </p:nvSpPr>
            <p:spPr bwMode="auto">
              <a:xfrm>
                <a:off x="1240" y="3248"/>
                <a:ext cx="208" cy="488"/>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99695" name="Rectangle 15" descr="Granite"/>
              <p:cNvSpPr>
                <a:spLocks noChangeAspect="1" noChangeArrowheads="1"/>
              </p:cNvSpPr>
              <p:nvPr/>
            </p:nvSpPr>
            <p:spPr bwMode="auto">
              <a:xfrm>
                <a:off x="1840" y="3248"/>
                <a:ext cx="208" cy="488"/>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grpSp>
        <p:grpSp>
          <p:nvGrpSpPr>
            <p:cNvPr id="199696" name="Group 16" descr="Granite"/>
            <p:cNvGrpSpPr>
              <a:grpSpLocks noChangeAspect="1"/>
            </p:cNvGrpSpPr>
            <p:nvPr/>
          </p:nvGrpSpPr>
          <p:grpSpPr bwMode="auto">
            <a:xfrm>
              <a:off x="5213350" y="3746500"/>
              <a:ext cx="1481138" cy="1397000"/>
              <a:chOff x="1239" y="2872"/>
              <a:chExt cx="809" cy="864"/>
            </a:xfrm>
          </p:grpSpPr>
          <p:sp>
            <p:nvSpPr>
              <p:cNvPr id="199697" name="Freeform 17" descr="Granite"/>
              <p:cNvSpPr>
                <a:spLocks noChangeAspect="1"/>
              </p:cNvSpPr>
              <p:nvPr/>
            </p:nvSpPr>
            <p:spPr bwMode="auto">
              <a:xfrm>
                <a:off x="1239" y="2877"/>
                <a:ext cx="804" cy="378"/>
              </a:xfrm>
              <a:custGeom>
                <a:avLst/>
                <a:gdLst/>
                <a:ahLst/>
                <a:cxnLst>
                  <a:cxn ang="0">
                    <a:pos x="0" y="378"/>
                  </a:cxn>
                  <a:cxn ang="0">
                    <a:pos x="0" y="0"/>
                  </a:cxn>
                  <a:cxn ang="0">
                    <a:pos x="804" y="0"/>
                  </a:cxn>
                  <a:cxn ang="0">
                    <a:pos x="804" y="366"/>
                  </a:cxn>
                  <a:cxn ang="0">
                    <a:pos x="597" y="366"/>
                  </a:cxn>
                  <a:cxn ang="0">
                    <a:pos x="597" y="315"/>
                  </a:cxn>
                  <a:cxn ang="0">
                    <a:pos x="564" y="267"/>
                  </a:cxn>
                  <a:cxn ang="0">
                    <a:pos x="525" y="240"/>
                  </a:cxn>
                  <a:cxn ang="0">
                    <a:pos x="486" y="204"/>
                  </a:cxn>
                  <a:cxn ang="0">
                    <a:pos x="429" y="195"/>
                  </a:cxn>
                  <a:cxn ang="0">
                    <a:pos x="399" y="195"/>
                  </a:cxn>
                  <a:cxn ang="0">
                    <a:pos x="354" y="198"/>
                  </a:cxn>
                  <a:cxn ang="0">
                    <a:pos x="309" y="201"/>
                  </a:cxn>
                  <a:cxn ang="0">
                    <a:pos x="270" y="240"/>
                  </a:cxn>
                  <a:cxn ang="0">
                    <a:pos x="243" y="261"/>
                  </a:cxn>
                  <a:cxn ang="0">
                    <a:pos x="228" y="291"/>
                  </a:cxn>
                  <a:cxn ang="0">
                    <a:pos x="213" y="327"/>
                  </a:cxn>
                  <a:cxn ang="0">
                    <a:pos x="207" y="348"/>
                  </a:cxn>
                  <a:cxn ang="0">
                    <a:pos x="204" y="369"/>
                  </a:cxn>
                  <a:cxn ang="0">
                    <a:pos x="0" y="378"/>
                  </a:cxn>
                </a:cxnLst>
                <a:rect l="0" t="0" r="r" b="b"/>
                <a:pathLst>
                  <a:path w="804" h="378">
                    <a:moveTo>
                      <a:pt x="0" y="378"/>
                    </a:moveTo>
                    <a:lnTo>
                      <a:pt x="0" y="0"/>
                    </a:lnTo>
                    <a:lnTo>
                      <a:pt x="804" y="0"/>
                    </a:lnTo>
                    <a:lnTo>
                      <a:pt x="804" y="366"/>
                    </a:lnTo>
                    <a:lnTo>
                      <a:pt x="597" y="366"/>
                    </a:lnTo>
                    <a:lnTo>
                      <a:pt x="597" y="315"/>
                    </a:lnTo>
                    <a:lnTo>
                      <a:pt x="564" y="267"/>
                    </a:lnTo>
                    <a:lnTo>
                      <a:pt x="525" y="240"/>
                    </a:lnTo>
                    <a:lnTo>
                      <a:pt x="486" y="204"/>
                    </a:lnTo>
                    <a:lnTo>
                      <a:pt x="429" y="195"/>
                    </a:lnTo>
                    <a:lnTo>
                      <a:pt x="399" y="195"/>
                    </a:lnTo>
                    <a:lnTo>
                      <a:pt x="354" y="198"/>
                    </a:lnTo>
                    <a:lnTo>
                      <a:pt x="309" y="201"/>
                    </a:lnTo>
                    <a:lnTo>
                      <a:pt x="270" y="240"/>
                    </a:lnTo>
                    <a:lnTo>
                      <a:pt x="243" y="261"/>
                    </a:lnTo>
                    <a:lnTo>
                      <a:pt x="228" y="291"/>
                    </a:lnTo>
                    <a:lnTo>
                      <a:pt x="213" y="327"/>
                    </a:lnTo>
                    <a:lnTo>
                      <a:pt x="207" y="348"/>
                    </a:lnTo>
                    <a:lnTo>
                      <a:pt x="204" y="369"/>
                    </a:lnTo>
                    <a:lnTo>
                      <a:pt x="0" y="378"/>
                    </a:lnTo>
                    <a:close/>
                  </a:path>
                </a:pathLst>
              </a:custGeom>
              <a:blipFill dpi="0" rotWithShape="0">
                <a:blip r:embed="rId3" cstate="print"/>
                <a:srcRect/>
                <a:tile tx="0" ty="0" sx="100000" sy="100000" flip="none" algn="tl"/>
              </a:blipFill>
              <a:ln w="9525">
                <a:noFill/>
                <a:round/>
                <a:headEnd/>
                <a:tailEnd/>
              </a:ln>
              <a:effectLst/>
            </p:spPr>
            <p:txBody>
              <a:bodyPr wrap="none" anchor="ctr"/>
              <a:lstStyle/>
              <a:p>
                <a:endParaRPr lang="en-US" dirty="0"/>
              </a:p>
            </p:txBody>
          </p:sp>
          <p:sp>
            <p:nvSpPr>
              <p:cNvPr id="199698" name="AutoShape 18" descr="Granite"/>
              <p:cNvSpPr>
                <a:spLocks noChangeAspect="1" noChangeArrowheads="1"/>
              </p:cNvSpPr>
              <p:nvPr/>
            </p:nvSpPr>
            <p:spPr bwMode="auto">
              <a:xfrm>
                <a:off x="1240" y="2872"/>
                <a:ext cx="808" cy="800"/>
              </a:xfrm>
              <a:custGeom>
                <a:avLst/>
                <a:gdLst>
                  <a:gd name="G0" fmla="+- 532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320"/>
                  <a:gd name="G18" fmla="*/ 5320 1 2"/>
                  <a:gd name="G19" fmla="+- G18 5400 0"/>
                  <a:gd name="G20" fmla="cos G19 11796480"/>
                  <a:gd name="G21" fmla="sin G19 11796480"/>
                  <a:gd name="G22" fmla="+- G20 10800 0"/>
                  <a:gd name="G23" fmla="+- G21 10800 0"/>
                  <a:gd name="G24" fmla="+- 10800 0 G20"/>
                  <a:gd name="G25" fmla="+- 5320 10800 0"/>
                  <a:gd name="G26" fmla="?: G9 G17 G25"/>
                  <a:gd name="G27" fmla="?: G9 0 21600"/>
                  <a:gd name="G28" fmla="cos 10800 11796480"/>
                  <a:gd name="G29" fmla="sin 10800 11796480"/>
                  <a:gd name="G30" fmla="sin 532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40 w 21600"/>
                  <a:gd name="T15" fmla="*/ 10800 h 21600"/>
                  <a:gd name="T16" fmla="*/ 10800 w 21600"/>
                  <a:gd name="T17" fmla="*/ 5480 h 21600"/>
                  <a:gd name="T18" fmla="*/ 1886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80" y="10800"/>
                    </a:moveTo>
                    <a:cubicBezTo>
                      <a:pt x="5480" y="7861"/>
                      <a:pt x="7861" y="5480"/>
                      <a:pt x="10800" y="5480"/>
                    </a:cubicBezTo>
                    <a:cubicBezTo>
                      <a:pt x="13738" y="5479"/>
                      <a:pt x="16119" y="7861"/>
                      <a:pt x="16120" y="10799"/>
                    </a:cubicBezTo>
                    <a:lnTo>
                      <a:pt x="21600" y="10800"/>
                    </a:lnTo>
                    <a:cubicBezTo>
                      <a:pt x="21600" y="4835"/>
                      <a:pt x="16764" y="0"/>
                      <a:pt x="10800" y="0"/>
                    </a:cubicBezTo>
                    <a:cubicBezTo>
                      <a:pt x="4835" y="0"/>
                      <a:pt x="0" y="4835"/>
                      <a:pt x="0" y="10800"/>
                    </a:cubicBezTo>
                    <a:close/>
                  </a:path>
                </a:pathLst>
              </a:cu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99699" name="Rectangle 19" descr="Granite"/>
              <p:cNvSpPr>
                <a:spLocks noChangeAspect="1" noChangeArrowheads="1"/>
              </p:cNvSpPr>
              <p:nvPr/>
            </p:nvSpPr>
            <p:spPr bwMode="auto">
              <a:xfrm>
                <a:off x="1240" y="3248"/>
                <a:ext cx="208" cy="488"/>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sp>
            <p:nvSpPr>
              <p:cNvPr id="199700" name="Rectangle 20" descr="Granite"/>
              <p:cNvSpPr>
                <a:spLocks noChangeAspect="1" noChangeArrowheads="1"/>
              </p:cNvSpPr>
              <p:nvPr/>
            </p:nvSpPr>
            <p:spPr bwMode="auto">
              <a:xfrm>
                <a:off x="1840" y="3248"/>
                <a:ext cx="208" cy="488"/>
              </a:xfrm>
              <a:prstGeom prst="rect">
                <a:avLst/>
              </a:prstGeom>
              <a:blipFill dpi="0" rotWithShape="0">
                <a:blip r:embed="rId3" cstate="print"/>
                <a:srcRect/>
                <a:tile tx="0" ty="0" sx="100000" sy="100000" flip="none" algn="tl"/>
              </a:blipFill>
              <a:ln w="9525">
                <a:noFill/>
                <a:miter lim="800000"/>
                <a:headEnd/>
                <a:tailEnd/>
              </a:ln>
              <a:effectLst/>
            </p:spPr>
            <p:txBody>
              <a:bodyPr wrap="none" anchor="ctr"/>
              <a:lstStyle/>
              <a:p>
                <a:endParaRPr lang="en-US" dirty="0"/>
              </a:p>
            </p:txBody>
          </p:sp>
        </p:grpSp>
        <p:sp>
          <p:nvSpPr>
            <p:cNvPr id="199701" name="Text Box 21"/>
            <p:cNvSpPr txBox="1">
              <a:spLocks noChangeArrowheads="1"/>
            </p:cNvSpPr>
            <p:nvPr/>
          </p:nvSpPr>
          <p:spPr bwMode="invGray">
            <a:xfrm>
              <a:off x="4024313" y="3770313"/>
              <a:ext cx="1096962" cy="336550"/>
            </a:xfrm>
            <a:prstGeom prst="rect">
              <a:avLst/>
            </a:prstGeom>
            <a:solidFill>
              <a:schemeClr val="bg1"/>
            </a:solidFill>
            <a:ln w="9525">
              <a:noFill/>
              <a:miter lim="800000"/>
              <a:headEnd/>
              <a:tailEnd/>
            </a:ln>
            <a:effectLst/>
          </p:spPr>
          <p:txBody>
            <a:bodyPr wrap="none">
              <a:spAutoFit/>
            </a:bodyPr>
            <a:lstStyle/>
            <a:p>
              <a:pPr>
                <a:lnSpc>
                  <a:spcPct val="100000"/>
                </a:lnSpc>
              </a:pPr>
              <a:r>
                <a:rPr lang="en-US" sz="1600" dirty="0">
                  <a:solidFill>
                    <a:schemeClr val="tx2"/>
                  </a:solidFill>
                  <a:effectLst>
                    <a:outerShdw blurRad="38100" dist="38100" dir="2700000" algn="tl">
                      <a:srgbClr val="000000"/>
                    </a:outerShdw>
                  </a:effectLst>
                </a:rPr>
                <a:t>Accuracy</a:t>
              </a:r>
            </a:p>
          </p:txBody>
        </p:sp>
        <p:grpSp>
          <p:nvGrpSpPr>
            <p:cNvPr id="199702" name="Group 22"/>
            <p:cNvGrpSpPr>
              <a:grpSpLocks/>
            </p:cNvGrpSpPr>
            <p:nvPr/>
          </p:nvGrpSpPr>
          <p:grpSpPr bwMode="auto">
            <a:xfrm>
              <a:off x="825500" y="3705225"/>
              <a:ext cx="2079625" cy="1450975"/>
              <a:chOff x="506" y="2262"/>
              <a:chExt cx="1078" cy="906"/>
            </a:xfrm>
          </p:grpSpPr>
          <p:sp>
            <p:nvSpPr>
              <p:cNvPr id="199703" name="AutoShape 23"/>
              <p:cNvSpPr>
                <a:spLocks noChangeAspect="1" noChangeArrowheads="1"/>
              </p:cNvSpPr>
              <p:nvPr/>
            </p:nvSpPr>
            <p:spPr bwMode="ltGray">
              <a:xfrm rot="2869785" flipH="1">
                <a:off x="699" y="2284"/>
                <a:ext cx="863" cy="906"/>
              </a:xfrm>
              <a:custGeom>
                <a:avLst/>
                <a:gdLst>
                  <a:gd name="G0" fmla="+- 5486 0 0"/>
                  <a:gd name="G1" fmla="+- -8918985 0 0"/>
                  <a:gd name="G2" fmla="+- 0 0 -8918985"/>
                  <a:gd name="T0" fmla="*/ 0 256 1"/>
                  <a:gd name="T1" fmla="*/ 180 256 1"/>
                  <a:gd name="G3" fmla="+- -8918985 T0 T1"/>
                  <a:gd name="T2" fmla="*/ 0 256 1"/>
                  <a:gd name="T3" fmla="*/ 90 256 1"/>
                  <a:gd name="G4" fmla="+- -8918985 T2 T3"/>
                  <a:gd name="G5" fmla="*/ G4 2 1"/>
                  <a:gd name="T4" fmla="*/ 90 256 1"/>
                  <a:gd name="T5" fmla="*/ 0 256 1"/>
                  <a:gd name="G6" fmla="+- -8918985 T4 T5"/>
                  <a:gd name="G7" fmla="*/ G6 2 1"/>
                  <a:gd name="G8" fmla="abs -8918985"/>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86"/>
                  <a:gd name="G18" fmla="*/ 5486 1 2"/>
                  <a:gd name="G19" fmla="+- G18 5400 0"/>
                  <a:gd name="G20" fmla="cos G19 -8918985"/>
                  <a:gd name="G21" fmla="sin G19 -8918985"/>
                  <a:gd name="G22" fmla="+- G20 10800 0"/>
                  <a:gd name="G23" fmla="+- G21 10800 0"/>
                  <a:gd name="G24" fmla="+- 10800 0 G20"/>
                  <a:gd name="G25" fmla="+- 5486 10800 0"/>
                  <a:gd name="G26" fmla="?: G9 G17 G25"/>
                  <a:gd name="G27" fmla="?: G9 0 21600"/>
                  <a:gd name="G28" fmla="cos 10800 -8918985"/>
                  <a:gd name="G29" fmla="sin 10800 -8918985"/>
                  <a:gd name="G30" fmla="sin 5486 -8918985"/>
                  <a:gd name="G31" fmla="+- G28 10800 0"/>
                  <a:gd name="G32" fmla="+- G29 10800 0"/>
                  <a:gd name="G33" fmla="+- G30 10800 0"/>
                  <a:gd name="G34" fmla="?: G4 0 G31"/>
                  <a:gd name="G35" fmla="?: -8918985 G34 0"/>
                  <a:gd name="G36" fmla="?: G6 G35 G31"/>
                  <a:gd name="G37" fmla="+- 21600 0 G36"/>
                  <a:gd name="G38" fmla="?: G4 0 G33"/>
                  <a:gd name="G39" fmla="?: -8918985 G38 G32"/>
                  <a:gd name="G40" fmla="?: G6 G39 0"/>
                  <a:gd name="G41" fmla="?: G4 G32 21600"/>
                  <a:gd name="G42" fmla="?: G6 G41 G33"/>
                  <a:gd name="T12" fmla="*/ 10800 w 21600"/>
                  <a:gd name="T13" fmla="*/ 0 h 21600"/>
                  <a:gd name="T14" fmla="*/ 4933 w 21600"/>
                  <a:gd name="T15" fmla="*/ 5152 h 21600"/>
                  <a:gd name="T16" fmla="*/ 10800 w 21600"/>
                  <a:gd name="T17" fmla="*/ 5314 h 21600"/>
                  <a:gd name="T18" fmla="*/ 16667 w 21600"/>
                  <a:gd name="T19" fmla="*/ 515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6847" y="6995"/>
                    </a:moveTo>
                    <a:cubicBezTo>
                      <a:pt x="7881" y="5921"/>
                      <a:pt x="9308" y="5313"/>
                      <a:pt x="10800" y="5314"/>
                    </a:cubicBezTo>
                    <a:cubicBezTo>
                      <a:pt x="12291" y="5314"/>
                      <a:pt x="13718" y="5921"/>
                      <a:pt x="14752" y="6995"/>
                    </a:cubicBezTo>
                    <a:lnTo>
                      <a:pt x="18581" y="3310"/>
                    </a:lnTo>
                    <a:cubicBezTo>
                      <a:pt x="16545" y="1195"/>
                      <a:pt x="13735" y="-1"/>
                      <a:pt x="10799" y="0"/>
                    </a:cubicBezTo>
                    <a:cubicBezTo>
                      <a:pt x="7864" y="0"/>
                      <a:pt x="5054" y="1195"/>
                      <a:pt x="3018" y="3310"/>
                    </a:cubicBezTo>
                    <a:close/>
                  </a:path>
                </a:pathLst>
              </a:custGeom>
              <a:solidFill>
                <a:srgbClr val="5F5F5F"/>
              </a:solidFill>
              <a:ln w="9525">
                <a:noFill/>
                <a:miter lim="800000"/>
                <a:headEnd/>
                <a:tailEnd/>
              </a:ln>
              <a:effectLst/>
            </p:spPr>
            <p:txBody>
              <a:bodyPr wrap="none" anchor="ctr"/>
              <a:lstStyle/>
              <a:p>
                <a:endParaRPr lang="en-US" dirty="0"/>
              </a:p>
            </p:txBody>
          </p:sp>
          <p:sp>
            <p:nvSpPr>
              <p:cNvPr id="199704" name="Rectangle 24"/>
              <p:cNvSpPr>
                <a:spLocks noChangeAspect="1" noChangeArrowheads="1"/>
              </p:cNvSpPr>
              <p:nvPr/>
            </p:nvSpPr>
            <p:spPr bwMode="ltGray">
              <a:xfrm flipH="1">
                <a:off x="1350" y="2272"/>
                <a:ext cx="234" cy="896"/>
              </a:xfrm>
              <a:prstGeom prst="rect">
                <a:avLst/>
              </a:prstGeom>
              <a:solidFill>
                <a:srgbClr val="5F5F5F"/>
              </a:solidFill>
              <a:ln w="9525">
                <a:noFill/>
                <a:miter lim="800000"/>
                <a:headEnd/>
                <a:tailEnd/>
              </a:ln>
              <a:effectLst/>
            </p:spPr>
            <p:txBody>
              <a:bodyPr wrap="none" anchor="ctr"/>
              <a:lstStyle/>
              <a:p>
                <a:endParaRPr lang="en-US" dirty="0"/>
              </a:p>
            </p:txBody>
          </p:sp>
          <p:sp>
            <p:nvSpPr>
              <p:cNvPr id="199705" name="Freeform 25"/>
              <p:cNvSpPr>
                <a:spLocks noChangeAspect="1"/>
              </p:cNvSpPr>
              <p:nvPr/>
            </p:nvSpPr>
            <p:spPr bwMode="ltGray">
              <a:xfrm>
                <a:off x="506" y="2262"/>
                <a:ext cx="1072" cy="355"/>
              </a:xfrm>
              <a:custGeom>
                <a:avLst/>
                <a:gdLst/>
                <a:ahLst/>
                <a:cxnLst>
                  <a:cxn ang="0">
                    <a:pos x="610" y="240"/>
                  </a:cxn>
                  <a:cxn ang="0">
                    <a:pos x="364" y="240"/>
                  </a:cxn>
                  <a:cxn ang="0">
                    <a:pos x="6" y="241"/>
                  </a:cxn>
                  <a:cxn ang="0">
                    <a:pos x="0" y="31"/>
                  </a:cxn>
                  <a:cxn ang="0">
                    <a:pos x="9" y="4"/>
                  </a:cxn>
                  <a:cxn ang="0">
                    <a:pos x="1072" y="0"/>
                  </a:cxn>
                  <a:cxn ang="0">
                    <a:pos x="1047" y="336"/>
                  </a:cxn>
                  <a:cxn ang="0">
                    <a:pos x="610" y="240"/>
                  </a:cxn>
                </a:cxnLst>
                <a:rect l="0" t="0" r="r" b="b"/>
                <a:pathLst>
                  <a:path w="1072" h="336">
                    <a:moveTo>
                      <a:pt x="610" y="240"/>
                    </a:moveTo>
                    <a:lnTo>
                      <a:pt x="364" y="240"/>
                    </a:lnTo>
                    <a:lnTo>
                      <a:pt x="6" y="241"/>
                    </a:lnTo>
                    <a:lnTo>
                      <a:pt x="0" y="31"/>
                    </a:lnTo>
                    <a:lnTo>
                      <a:pt x="9" y="4"/>
                    </a:lnTo>
                    <a:lnTo>
                      <a:pt x="1072" y="0"/>
                    </a:lnTo>
                    <a:lnTo>
                      <a:pt x="1047" y="336"/>
                    </a:lnTo>
                    <a:lnTo>
                      <a:pt x="610" y="240"/>
                    </a:lnTo>
                    <a:close/>
                  </a:path>
                </a:pathLst>
              </a:custGeom>
              <a:solidFill>
                <a:srgbClr val="5F5F5F"/>
              </a:solidFill>
              <a:ln w="9525">
                <a:noFill/>
                <a:round/>
                <a:headEnd/>
                <a:tailEnd/>
              </a:ln>
              <a:effectLst/>
            </p:spPr>
            <p:txBody>
              <a:bodyPr wrap="none" anchor="ctr"/>
              <a:lstStyle/>
              <a:p>
                <a:endParaRPr lang="en-US" dirty="0"/>
              </a:p>
            </p:txBody>
          </p:sp>
        </p:grpSp>
        <p:sp>
          <p:nvSpPr>
            <p:cNvPr id="199706" name="AutoShape 26"/>
            <p:cNvSpPr>
              <a:spLocks noChangeArrowheads="1"/>
            </p:cNvSpPr>
            <p:nvPr/>
          </p:nvSpPr>
          <p:spPr bwMode="auto">
            <a:xfrm flipV="1">
              <a:off x="488950" y="4078288"/>
              <a:ext cx="1431925" cy="4953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1"/>
            </a:solidFill>
            <a:ln w="9525">
              <a:solidFill>
                <a:schemeClr val="bg1"/>
              </a:solidFill>
              <a:miter lim="800000"/>
              <a:headEnd/>
              <a:tailEnd/>
            </a:ln>
            <a:effectLst/>
          </p:spPr>
          <p:txBody>
            <a:bodyPr rot="10800000" wrap="none" anchor="ctr"/>
            <a:lstStyle/>
            <a:p>
              <a:pPr>
                <a:lnSpc>
                  <a:spcPct val="100000"/>
                </a:lnSpc>
              </a:pPr>
              <a:r>
                <a:rPr lang="en-US" sz="1400" b="0" dirty="0">
                  <a:solidFill>
                    <a:schemeClr val="bg1"/>
                  </a:solidFill>
                  <a:latin typeface="Times New Roman" pitchFamily="18" charset="0"/>
                </a:rPr>
                <a:t>M&amp;S</a:t>
              </a:r>
            </a:p>
            <a:p>
              <a:pPr>
                <a:lnSpc>
                  <a:spcPct val="100000"/>
                </a:lnSpc>
              </a:pPr>
              <a:r>
                <a:rPr lang="en-US" sz="1400" b="0" dirty="0">
                  <a:solidFill>
                    <a:schemeClr val="bg1"/>
                  </a:solidFill>
                  <a:latin typeface="Times New Roman" pitchFamily="18" charset="0"/>
                </a:rPr>
                <a:t>Requirements</a:t>
              </a:r>
            </a:p>
          </p:txBody>
        </p:sp>
        <p:sp>
          <p:nvSpPr>
            <p:cNvPr id="199707" name="Text Box 27"/>
            <p:cNvSpPr txBox="1">
              <a:spLocks noChangeArrowheads="1"/>
            </p:cNvSpPr>
            <p:nvPr/>
          </p:nvSpPr>
          <p:spPr bwMode="gray">
            <a:xfrm>
              <a:off x="1484870" y="3784468"/>
              <a:ext cx="1251980" cy="338554"/>
            </a:xfrm>
            <a:prstGeom prst="rect">
              <a:avLst/>
            </a:prstGeom>
            <a:solidFill>
              <a:schemeClr val="bg1"/>
            </a:solidFill>
            <a:ln w="9525">
              <a:noFill/>
              <a:miter lim="800000"/>
              <a:headEnd/>
              <a:tailEnd/>
            </a:ln>
            <a:effectLst/>
          </p:spPr>
          <p:txBody>
            <a:bodyPr wrap="square">
              <a:spAutoFit/>
            </a:bodyPr>
            <a:lstStyle/>
            <a:p>
              <a:pPr>
                <a:lnSpc>
                  <a:spcPct val="100000"/>
                </a:lnSpc>
              </a:pPr>
              <a:r>
                <a:rPr lang="en-US" sz="1600" dirty="0">
                  <a:solidFill>
                    <a:schemeClr val="tx2"/>
                  </a:solidFill>
                  <a:effectLst>
                    <a:outerShdw blurRad="38100" dist="38100" dir="2700000" algn="tl">
                      <a:srgbClr val="C0C0C0"/>
                    </a:outerShdw>
                  </a:effectLst>
                </a:rPr>
                <a:t>Capability</a:t>
              </a:r>
            </a:p>
          </p:txBody>
        </p:sp>
        <p:grpSp>
          <p:nvGrpSpPr>
            <p:cNvPr id="199708" name="Group 28"/>
            <p:cNvGrpSpPr>
              <a:grpSpLocks/>
            </p:cNvGrpSpPr>
            <p:nvPr/>
          </p:nvGrpSpPr>
          <p:grpSpPr bwMode="auto">
            <a:xfrm>
              <a:off x="6330950" y="3705225"/>
              <a:ext cx="1997075" cy="1438275"/>
              <a:chOff x="4128" y="2262"/>
              <a:chExt cx="1078" cy="906"/>
            </a:xfrm>
          </p:grpSpPr>
          <p:sp>
            <p:nvSpPr>
              <p:cNvPr id="199709" name="AutoShape 29"/>
              <p:cNvSpPr>
                <a:spLocks noChangeAspect="1" noChangeArrowheads="1"/>
              </p:cNvSpPr>
              <p:nvPr/>
            </p:nvSpPr>
            <p:spPr bwMode="ltGray">
              <a:xfrm rot="-2869785">
                <a:off x="4149" y="2284"/>
                <a:ext cx="863" cy="906"/>
              </a:xfrm>
              <a:custGeom>
                <a:avLst/>
                <a:gdLst>
                  <a:gd name="G0" fmla="+- 5486 0 0"/>
                  <a:gd name="G1" fmla="+- -8918985 0 0"/>
                  <a:gd name="G2" fmla="+- 0 0 -8918985"/>
                  <a:gd name="T0" fmla="*/ 0 256 1"/>
                  <a:gd name="T1" fmla="*/ 180 256 1"/>
                  <a:gd name="G3" fmla="+- -8918985 T0 T1"/>
                  <a:gd name="T2" fmla="*/ 0 256 1"/>
                  <a:gd name="T3" fmla="*/ 90 256 1"/>
                  <a:gd name="G4" fmla="+- -8918985 T2 T3"/>
                  <a:gd name="G5" fmla="*/ G4 2 1"/>
                  <a:gd name="T4" fmla="*/ 90 256 1"/>
                  <a:gd name="T5" fmla="*/ 0 256 1"/>
                  <a:gd name="G6" fmla="+- -8918985 T4 T5"/>
                  <a:gd name="G7" fmla="*/ G6 2 1"/>
                  <a:gd name="G8" fmla="abs -8918985"/>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86"/>
                  <a:gd name="G18" fmla="*/ 5486 1 2"/>
                  <a:gd name="G19" fmla="+- G18 5400 0"/>
                  <a:gd name="G20" fmla="cos G19 -8918985"/>
                  <a:gd name="G21" fmla="sin G19 -8918985"/>
                  <a:gd name="G22" fmla="+- G20 10800 0"/>
                  <a:gd name="G23" fmla="+- G21 10800 0"/>
                  <a:gd name="G24" fmla="+- 10800 0 G20"/>
                  <a:gd name="G25" fmla="+- 5486 10800 0"/>
                  <a:gd name="G26" fmla="?: G9 G17 G25"/>
                  <a:gd name="G27" fmla="?: G9 0 21600"/>
                  <a:gd name="G28" fmla="cos 10800 -8918985"/>
                  <a:gd name="G29" fmla="sin 10800 -8918985"/>
                  <a:gd name="G30" fmla="sin 5486 -8918985"/>
                  <a:gd name="G31" fmla="+- G28 10800 0"/>
                  <a:gd name="G32" fmla="+- G29 10800 0"/>
                  <a:gd name="G33" fmla="+- G30 10800 0"/>
                  <a:gd name="G34" fmla="?: G4 0 G31"/>
                  <a:gd name="G35" fmla="?: -8918985 G34 0"/>
                  <a:gd name="G36" fmla="?: G6 G35 G31"/>
                  <a:gd name="G37" fmla="+- 21600 0 G36"/>
                  <a:gd name="G38" fmla="?: G4 0 G33"/>
                  <a:gd name="G39" fmla="?: -8918985 G38 G32"/>
                  <a:gd name="G40" fmla="?: G6 G39 0"/>
                  <a:gd name="G41" fmla="?: G4 G32 21600"/>
                  <a:gd name="G42" fmla="?: G6 G41 G33"/>
                  <a:gd name="T12" fmla="*/ 10800 w 21600"/>
                  <a:gd name="T13" fmla="*/ 0 h 21600"/>
                  <a:gd name="T14" fmla="*/ 4933 w 21600"/>
                  <a:gd name="T15" fmla="*/ 5152 h 21600"/>
                  <a:gd name="T16" fmla="*/ 10800 w 21600"/>
                  <a:gd name="T17" fmla="*/ 5314 h 21600"/>
                  <a:gd name="T18" fmla="*/ 16667 w 21600"/>
                  <a:gd name="T19" fmla="*/ 515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6847" y="6995"/>
                    </a:moveTo>
                    <a:cubicBezTo>
                      <a:pt x="7881" y="5921"/>
                      <a:pt x="9308" y="5313"/>
                      <a:pt x="10800" y="5314"/>
                    </a:cubicBezTo>
                    <a:cubicBezTo>
                      <a:pt x="12291" y="5314"/>
                      <a:pt x="13718" y="5921"/>
                      <a:pt x="14752" y="6995"/>
                    </a:cubicBezTo>
                    <a:lnTo>
                      <a:pt x="18581" y="3310"/>
                    </a:lnTo>
                    <a:cubicBezTo>
                      <a:pt x="16545" y="1195"/>
                      <a:pt x="13735" y="-1"/>
                      <a:pt x="10799" y="0"/>
                    </a:cubicBezTo>
                    <a:cubicBezTo>
                      <a:pt x="7864" y="0"/>
                      <a:pt x="5054" y="1195"/>
                      <a:pt x="3018" y="3310"/>
                    </a:cubicBezTo>
                    <a:close/>
                  </a:path>
                </a:pathLst>
              </a:custGeom>
              <a:solidFill>
                <a:srgbClr val="5F5F5F"/>
              </a:solidFill>
              <a:ln w="9525">
                <a:noFill/>
                <a:miter lim="800000"/>
                <a:headEnd/>
                <a:tailEnd/>
              </a:ln>
              <a:effectLst/>
            </p:spPr>
            <p:txBody>
              <a:bodyPr wrap="none" anchor="ctr"/>
              <a:lstStyle/>
              <a:p>
                <a:endParaRPr lang="en-US" dirty="0"/>
              </a:p>
            </p:txBody>
          </p:sp>
          <p:sp>
            <p:nvSpPr>
              <p:cNvPr id="199710" name="Rectangle 30"/>
              <p:cNvSpPr>
                <a:spLocks noChangeAspect="1" noChangeArrowheads="1"/>
              </p:cNvSpPr>
              <p:nvPr/>
            </p:nvSpPr>
            <p:spPr bwMode="ltGray">
              <a:xfrm>
                <a:off x="4128" y="2272"/>
                <a:ext cx="234" cy="896"/>
              </a:xfrm>
              <a:prstGeom prst="rect">
                <a:avLst/>
              </a:prstGeom>
              <a:solidFill>
                <a:srgbClr val="5F5F5F"/>
              </a:solidFill>
              <a:ln w="9525">
                <a:noFill/>
                <a:miter lim="800000"/>
                <a:headEnd/>
                <a:tailEnd/>
              </a:ln>
              <a:effectLst/>
            </p:spPr>
            <p:txBody>
              <a:bodyPr wrap="none" anchor="ctr"/>
              <a:lstStyle/>
              <a:p>
                <a:endParaRPr lang="en-US" dirty="0"/>
              </a:p>
            </p:txBody>
          </p:sp>
          <p:sp>
            <p:nvSpPr>
              <p:cNvPr id="199711" name="Freeform 31"/>
              <p:cNvSpPr>
                <a:spLocks noChangeAspect="1"/>
              </p:cNvSpPr>
              <p:nvPr/>
            </p:nvSpPr>
            <p:spPr bwMode="ltGray">
              <a:xfrm flipH="1">
                <a:off x="4134" y="2262"/>
                <a:ext cx="1072" cy="355"/>
              </a:xfrm>
              <a:custGeom>
                <a:avLst/>
                <a:gdLst/>
                <a:ahLst/>
                <a:cxnLst>
                  <a:cxn ang="0">
                    <a:pos x="610" y="240"/>
                  </a:cxn>
                  <a:cxn ang="0">
                    <a:pos x="364" y="240"/>
                  </a:cxn>
                  <a:cxn ang="0">
                    <a:pos x="6" y="241"/>
                  </a:cxn>
                  <a:cxn ang="0">
                    <a:pos x="0" y="31"/>
                  </a:cxn>
                  <a:cxn ang="0">
                    <a:pos x="9" y="4"/>
                  </a:cxn>
                  <a:cxn ang="0">
                    <a:pos x="1072" y="0"/>
                  </a:cxn>
                  <a:cxn ang="0">
                    <a:pos x="1047" y="336"/>
                  </a:cxn>
                  <a:cxn ang="0">
                    <a:pos x="610" y="240"/>
                  </a:cxn>
                </a:cxnLst>
                <a:rect l="0" t="0" r="r" b="b"/>
                <a:pathLst>
                  <a:path w="1072" h="336">
                    <a:moveTo>
                      <a:pt x="610" y="240"/>
                    </a:moveTo>
                    <a:lnTo>
                      <a:pt x="364" y="240"/>
                    </a:lnTo>
                    <a:lnTo>
                      <a:pt x="6" y="241"/>
                    </a:lnTo>
                    <a:lnTo>
                      <a:pt x="0" y="31"/>
                    </a:lnTo>
                    <a:lnTo>
                      <a:pt x="9" y="4"/>
                    </a:lnTo>
                    <a:lnTo>
                      <a:pt x="1072" y="0"/>
                    </a:lnTo>
                    <a:lnTo>
                      <a:pt x="1047" y="336"/>
                    </a:lnTo>
                    <a:lnTo>
                      <a:pt x="610" y="240"/>
                    </a:lnTo>
                    <a:close/>
                  </a:path>
                </a:pathLst>
              </a:custGeom>
              <a:solidFill>
                <a:srgbClr val="5F5F5F"/>
              </a:solidFill>
              <a:ln w="9525">
                <a:noFill/>
                <a:round/>
                <a:headEnd/>
                <a:tailEnd/>
              </a:ln>
              <a:effectLst/>
            </p:spPr>
            <p:txBody>
              <a:bodyPr wrap="none" anchor="ctr"/>
              <a:lstStyle/>
              <a:p>
                <a:endParaRPr lang="en-US" dirty="0"/>
              </a:p>
            </p:txBody>
          </p:sp>
        </p:grpSp>
        <p:sp>
          <p:nvSpPr>
            <p:cNvPr id="199712" name="AutoShape 32"/>
            <p:cNvSpPr>
              <a:spLocks noChangeArrowheads="1"/>
            </p:cNvSpPr>
            <p:nvPr/>
          </p:nvSpPr>
          <p:spPr bwMode="auto">
            <a:xfrm flipV="1">
              <a:off x="7237413" y="4086225"/>
              <a:ext cx="1403350" cy="4953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1"/>
            </a:solidFill>
            <a:ln w="9525">
              <a:solidFill>
                <a:schemeClr val="bg1"/>
              </a:solidFill>
              <a:miter lim="800000"/>
              <a:headEnd/>
              <a:tailEnd/>
            </a:ln>
            <a:effectLst/>
          </p:spPr>
          <p:txBody>
            <a:bodyPr rot="10800000" wrap="none" anchor="ctr"/>
            <a:lstStyle/>
            <a:p>
              <a:pPr>
                <a:lnSpc>
                  <a:spcPct val="100000"/>
                </a:lnSpc>
              </a:pPr>
              <a:r>
                <a:rPr lang="en-US" sz="1400" b="0" dirty="0">
                  <a:solidFill>
                    <a:schemeClr val="bg1"/>
                  </a:solidFill>
                  <a:latin typeface="Times New Roman" pitchFamily="18" charset="0"/>
                </a:rPr>
                <a:t>User</a:t>
              </a:r>
            </a:p>
            <a:p>
              <a:pPr>
                <a:lnSpc>
                  <a:spcPct val="100000"/>
                </a:lnSpc>
              </a:pPr>
              <a:r>
                <a:rPr lang="en-US" sz="1400" b="0" dirty="0">
                  <a:solidFill>
                    <a:schemeClr val="bg1"/>
                  </a:solidFill>
                  <a:latin typeface="Times New Roman" pitchFamily="18" charset="0"/>
                </a:rPr>
                <a:t>Capabilities</a:t>
              </a:r>
            </a:p>
          </p:txBody>
        </p:sp>
        <p:sp>
          <p:nvSpPr>
            <p:cNvPr id="199713" name="Text Box 33"/>
            <p:cNvSpPr txBox="1">
              <a:spLocks noChangeArrowheads="1"/>
            </p:cNvSpPr>
            <p:nvPr/>
          </p:nvSpPr>
          <p:spPr bwMode="gray">
            <a:xfrm>
              <a:off x="6773863" y="3741738"/>
              <a:ext cx="1285875" cy="336550"/>
            </a:xfrm>
            <a:prstGeom prst="rect">
              <a:avLst/>
            </a:prstGeom>
            <a:solidFill>
              <a:schemeClr val="bg1"/>
            </a:solidFill>
            <a:ln w="9525">
              <a:noFill/>
              <a:miter lim="800000"/>
              <a:headEnd/>
              <a:tailEnd/>
            </a:ln>
            <a:effectLst/>
          </p:spPr>
          <p:txBody>
            <a:bodyPr>
              <a:spAutoFit/>
            </a:bodyPr>
            <a:lstStyle/>
            <a:p>
              <a:pPr>
                <a:lnSpc>
                  <a:spcPct val="100000"/>
                </a:lnSpc>
              </a:pPr>
              <a:r>
                <a:rPr lang="en-US" sz="1600" dirty="0">
                  <a:solidFill>
                    <a:schemeClr val="tx2"/>
                  </a:solidFill>
                  <a:effectLst>
                    <a:outerShdw blurRad="38100" dist="38100" dir="2700000" algn="tl">
                      <a:srgbClr val="C0C0C0"/>
                    </a:outerShdw>
                  </a:effectLst>
                </a:rPr>
                <a:t>Usability</a:t>
              </a:r>
            </a:p>
          </p:txBody>
        </p:sp>
        <p:sp>
          <p:nvSpPr>
            <p:cNvPr id="199714" name="Rectangle 34" descr="Oak"/>
            <p:cNvSpPr>
              <a:spLocks noChangeAspect="1" noChangeArrowheads="1"/>
            </p:cNvSpPr>
            <p:nvPr/>
          </p:nvSpPr>
          <p:spPr bwMode="auto">
            <a:xfrm>
              <a:off x="804863" y="3524250"/>
              <a:ext cx="7543800" cy="230188"/>
            </a:xfrm>
            <a:prstGeom prst="rect">
              <a:avLst/>
            </a:prstGeom>
            <a:blipFill dpi="0" rotWithShape="0">
              <a:blip r:embed="rId4" cstate="print"/>
              <a:srcRect/>
              <a:tile tx="0" ty="0" sx="100000" sy="100000" flip="none" algn="tl"/>
            </a:blipFill>
            <a:ln w="9525">
              <a:solidFill>
                <a:schemeClr val="folHlink"/>
              </a:solidFill>
              <a:miter lim="800000"/>
              <a:headEnd/>
              <a:tailEnd/>
            </a:ln>
            <a:effectLst/>
          </p:spPr>
          <p:txBody>
            <a:bodyPr wrap="none" anchor="ctr"/>
            <a:lstStyle/>
            <a:p>
              <a:endParaRPr lang="en-US" dirty="0"/>
            </a:p>
          </p:txBody>
        </p:sp>
        <p:sp>
          <p:nvSpPr>
            <p:cNvPr id="199719" name="Text Box 39"/>
            <p:cNvSpPr txBox="1">
              <a:spLocks noChangeArrowheads="1"/>
            </p:cNvSpPr>
            <p:nvPr/>
          </p:nvSpPr>
          <p:spPr bwMode="ltGray">
            <a:xfrm>
              <a:off x="838200" y="4686300"/>
              <a:ext cx="835025" cy="304800"/>
            </a:xfrm>
            <a:prstGeom prst="rect">
              <a:avLst/>
            </a:prstGeom>
            <a:noFill/>
            <a:ln w="12700">
              <a:noFill/>
              <a:miter lim="800000"/>
              <a:headEnd type="none" w="sm" len="sm"/>
              <a:tailEnd type="none" w="sm" len="sm"/>
            </a:ln>
            <a:effectLst/>
          </p:spPr>
          <p:txBody>
            <a:bodyPr wrap="none" anchor="ctr">
              <a:spAutoFit/>
            </a:bodyPr>
            <a:lstStyle/>
            <a:p>
              <a:pPr>
                <a:lnSpc>
                  <a:spcPct val="100000"/>
                </a:lnSpc>
              </a:pPr>
              <a:r>
                <a:rPr lang="en-US" sz="1400" dirty="0">
                  <a:solidFill>
                    <a:srgbClr val="FFFF00"/>
                  </a:solidFill>
                  <a:latin typeface="Times New Roman" pitchFamily="18" charset="0"/>
                </a:rPr>
                <a:t>Problem</a:t>
              </a:r>
            </a:p>
          </p:txBody>
        </p:sp>
        <p:sp>
          <p:nvSpPr>
            <p:cNvPr id="199720" name="Text Box 40"/>
            <p:cNvSpPr txBox="1">
              <a:spLocks noChangeArrowheads="1"/>
            </p:cNvSpPr>
            <p:nvPr/>
          </p:nvSpPr>
          <p:spPr bwMode="ltGray">
            <a:xfrm>
              <a:off x="7541945" y="4607253"/>
              <a:ext cx="849848" cy="523220"/>
            </a:xfrm>
            <a:prstGeom prst="rect">
              <a:avLst/>
            </a:prstGeom>
            <a:noFill/>
            <a:ln w="12700">
              <a:noFill/>
              <a:miter lim="800000"/>
              <a:headEnd type="none" w="sm" len="sm"/>
              <a:tailEnd type="none" w="sm" len="sm"/>
            </a:ln>
            <a:effectLst/>
          </p:spPr>
          <p:txBody>
            <a:bodyPr wrap="none" anchor="ctr">
              <a:spAutoFit/>
            </a:bodyPr>
            <a:lstStyle/>
            <a:p>
              <a:pPr>
                <a:lnSpc>
                  <a:spcPct val="100000"/>
                </a:lnSpc>
              </a:pPr>
              <a:r>
                <a:rPr lang="en-US" sz="1400" dirty="0">
                  <a:solidFill>
                    <a:srgbClr val="FFFF00"/>
                  </a:solidFill>
                  <a:latin typeface="Times New Roman" pitchFamily="18" charset="0"/>
                </a:rPr>
                <a:t>Credible</a:t>
              </a:r>
            </a:p>
            <a:p>
              <a:pPr>
                <a:lnSpc>
                  <a:spcPct val="100000"/>
                </a:lnSpc>
              </a:pPr>
              <a:r>
                <a:rPr lang="en-US" sz="1400" dirty="0">
                  <a:solidFill>
                    <a:srgbClr val="FFFF00"/>
                  </a:solidFill>
                  <a:latin typeface="Times New Roman" pitchFamily="18" charset="0"/>
                </a:rPr>
                <a:t>Solution</a:t>
              </a:r>
            </a:p>
          </p:txBody>
        </p:sp>
        <p:sp>
          <p:nvSpPr>
            <p:cNvPr id="199721" name="Text Box 41"/>
            <p:cNvSpPr txBox="1">
              <a:spLocks noChangeArrowheads="1"/>
            </p:cNvSpPr>
            <p:nvPr/>
          </p:nvSpPr>
          <p:spPr bwMode="auto">
            <a:xfrm>
              <a:off x="552450" y="1412875"/>
              <a:ext cx="2368550" cy="457200"/>
            </a:xfrm>
            <a:prstGeom prst="rect">
              <a:avLst/>
            </a:prstGeom>
            <a:noFill/>
            <a:ln w="9525">
              <a:noFill/>
              <a:miter lim="800000"/>
              <a:headEnd/>
              <a:tailEnd/>
            </a:ln>
            <a:effectLst/>
          </p:spPr>
          <p:txBody>
            <a:bodyPr>
              <a:spAutoFit/>
            </a:bodyPr>
            <a:lstStyle/>
            <a:p>
              <a:pPr>
                <a:lnSpc>
                  <a:spcPct val="100000"/>
                </a:lnSpc>
                <a:spcBef>
                  <a:spcPct val="50000"/>
                </a:spcBef>
              </a:pPr>
              <a:r>
                <a:rPr lang="en-US" dirty="0">
                  <a:solidFill>
                    <a:srgbClr val="009900"/>
                  </a:solidFill>
                </a:rPr>
                <a:t>Capability</a:t>
              </a:r>
            </a:p>
          </p:txBody>
        </p:sp>
        <p:sp>
          <p:nvSpPr>
            <p:cNvPr id="199722" name="Text Box 42"/>
            <p:cNvSpPr txBox="1">
              <a:spLocks noChangeArrowheads="1"/>
            </p:cNvSpPr>
            <p:nvPr/>
          </p:nvSpPr>
          <p:spPr bwMode="auto">
            <a:xfrm>
              <a:off x="5930900" y="1411288"/>
              <a:ext cx="2368550" cy="457200"/>
            </a:xfrm>
            <a:prstGeom prst="rect">
              <a:avLst/>
            </a:prstGeom>
            <a:noFill/>
            <a:ln w="9525">
              <a:noFill/>
              <a:miter lim="800000"/>
              <a:headEnd/>
              <a:tailEnd/>
            </a:ln>
            <a:effectLst/>
          </p:spPr>
          <p:txBody>
            <a:bodyPr>
              <a:spAutoFit/>
            </a:bodyPr>
            <a:lstStyle/>
            <a:p>
              <a:pPr>
                <a:lnSpc>
                  <a:spcPct val="100000"/>
                </a:lnSpc>
                <a:spcBef>
                  <a:spcPct val="50000"/>
                </a:spcBef>
              </a:pPr>
              <a:r>
                <a:rPr lang="en-US" dirty="0">
                  <a:solidFill>
                    <a:srgbClr val="0033CC"/>
                  </a:solidFill>
                </a:rPr>
                <a:t>Usability</a:t>
              </a:r>
            </a:p>
          </p:txBody>
        </p:sp>
        <p:sp>
          <p:nvSpPr>
            <p:cNvPr id="199725" name="Text Box 45"/>
            <p:cNvSpPr txBox="1">
              <a:spLocks noChangeArrowheads="1"/>
            </p:cNvSpPr>
            <p:nvPr/>
          </p:nvSpPr>
          <p:spPr bwMode="auto">
            <a:xfrm>
              <a:off x="6781800" y="5181600"/>
              <a:ext cx="2209800" cy="1006475"/>
            </a:xfrm>
            <a:prstGeom prst="rect">
              <a:avLst/>
            </a:prstGeom>
            <a:noFill/>
            <a:ln w="12700">
              <a:noFill/>
              <a:miter lim="800000"/>
              <a:headEnd/>
              <a:tailEnd/>
            </a:ln>
            <a:effectLst/>
          </p:spPr>
          <p:txBody>
            <a:bodyPr>
              <a:spAutoFit/>
            </a:bodyPr>
            <a:lstStyle/>
            <a:p>
              <a:pPr eaLnBrk="1" hangingPunct="1">
                <a:lnSpc>
                  <a:spcPct val="100000"/>
                </a:lnSpc>
                <a:spcBef>
                  <a:spcPct val="50000"/>
                </a:spcBef>
              </a:pPr>
              <a:r>
                <a:rPr lang="en-US" sz="2000" dirty="0">
                  <a:solidFill>
                    <a:srgbClr val="0033CC"/>
                  </a:solidFill>
                </a:rPr>
                <a:t>Can I Be Sure I’m Not Mis-Using the M&amp;S?</a:t>
              </a:r>
            </a:p>
          </p:txBody>
        </p:sp>
        <p:sp>
          <p:nvSpPr>
            <p:cNvPr id="199728" name="Text Box 48"/>
            <p:cNvSpPr txBox="1">
              <a:spLocks noChangeArrowheads="1"/>
            </p:cNvSpPr>
            <p:nvPr/>
          </p:nvSpPr>
          <p:spPr bwMode="auto">
            <a:xfrm>
              <a:off x="4343400" y="3548063"/>
              <a:ext cx="685800" cy="192087"/>
            </a:xfrm>
            <a:prstGeom prst="rect">
              <a:avLst/>
            </a:prstGeom>
            <a:solidFill>
              <a:schemeClr val="bg1"/>
            </a:solidFill>
            <a:ln w="12700">
              <a:noFill/>
              <a:miter lim="800000"/>
              <a:headEnd/>
              <a:tailEnd/>
            </a:ln>
            <a:effectLst/>
          </p:spPr>
          <p:txBody>
            <a:bodyPr lIns="0" tIns="0" rIns="0" bIns="0">
              <a:spAutoFit/>
            </a:bodyPr>
            <a:lstStyle/>
            <a:p>
              <a:r>
                <a:rPr lang="en-US" sz="1400" dirty="0"/>
                <a:t>M&amp;S</a:t>
              </a:r>
            </a:p>
          </p:txBody>
        </p:sp>
        <p:sp>
          <p:nvSpPr>
            <p:cNvPr id="199724" name="Text Box 44"/>
            <p:cNvSpPr txBox="1">
              <a:spLocks noChangeArrowheads="1"/>
            </p:cNvSpPr>
            <p:nvPr/>
          </p:nvSpPr>
          <p:spPr bwMode="auto">
            <a:xfrm>
              <a:off x="304800" y="5241925"/>
              <a:ext cx="2057400" cy="1006475"/>
            </a:xfrm>
            <a:prstGeom prst="rect">
              <a:avLst/>
            </a:prstGeom>
            <a:noFill/>
            <a:ln w="12700">
              <a:noFill/>
              <a:miter lim="800000"/>
              <a:headEnd/>
              <a:tailEnd/>
            </a:ln>
            <a:effectLst/>
          </p:spPr>
          <p:txBody>
            <a:bodyPr>
              <a:spAutoFit/>
            </a:bodyPr>
            <a:lstStyle/>
            <a:p>
              <a:pPr eaLnBrk="1" hangingPunct="1">
                <a:lnSpc>
                  <a:spcPct val="100000"/>
                </a:lnSpc>
                <a:spcBef>
                  <a:spcPct val="50000"/>
                </a:spcBef>
              </a:pPr>
              <a:r>
                <a:rPr lang="en-US" sz="2000" dirty="0">
                  <a:solidFill>
                    <a:srgbClr val="009900"/>
                  </a:solidFill>
                </a:rPr>
                <a:t>Does the M&amp;S Do What I Need It To Do?</a:t>
              </a:r>
            </a:p>
          </p:txBody>
        </p:sp>
        <p:sp>
          <p:nvSpPr>
            <p:cNvPr id="199743" name="Rectangle 63"/>
            <p:cNvSpPr>
              <a:spLocks noChangeArrowheads="1"/>
            </p:cNvSpPr>
            <p:nvPr/>
          </p:nvSpPr>
          <p:spPr bwMode="auto">
            <a:xfrm>
              <a:off x="304800" y="1289050"/>
              <a:ext cx="3124200" cy="2119313"/>
            </a:xfrm>
            <a:prstGeom prst="rect">
              <a:avLst/>
            </a:prstGeom>
            <a:noFill/>
            <a:ln w="28575">
              <a:solidFill>
                <a:srgbClr val="336600"/>
              </a:solidFill>
              <a:miter lim="800000"/>
              <a:headEnd/>
              <a:tailEnd/>
            </a:ln>
            <a:effectLst/>
          </p:spPr>
          <p:txBody>
            <a:bodyPr wrap="none" lIns="90488" tIns="44450" rIns="90488" bIns="44450" anchor="ctr">
              <a:spAutoFit/>
            </a:bodyPr>
            <a:lstStyle/>
            <a:p>
              <a:endParaRPr lang="en-US" dirty="0"/>
            </a:p>
          </p:txBody>
        </p:sp>
        <p:sp>
          <p:nvSpPr>
            <p:cNvPr id="199744" name="Rectangle 64"/>
            <p:cNvSpPr>
              <a:spLocks noChangeArrowheads="1"/>
            </p:cNvSpPr>
            <p:nvPr/>
          </p:nvSpPr>
          <p:spPr bwMode="auto">
            <a:xfrm>
              <a:off x="5356225" y="1295400"/>
              <a:ext cx="3597275" cy="2119313"/>
            </a:xfrm>
            <a:prstGeom prst="rect">
              <a:avLst/>
            </a:prstGeom>
            <a:noFill/>
            <a:ln w="28575">
              <a:solidFill>
                <a:srgbClr val="0033CC"/>
              </a:solidFill>
              <a:miter lim="800000"/>
              <a:headEnd/>
              <a:tailEnd/>
            </a:ln>
            <a:effectLst/>
          </p:spPr>
          <p:txBody>
            <a:bodyPr lIns="90488" tIns="44450" rIns="90488" bIns="44450" anchor="ctr">
              <a:spAutoFit/>
            </a:bodyPr>
            <a:lstStyle/>
            <a:p>
              <a:endParaRPr lang="en-US" dirty="0"/>
            </a:p>
          </p:txBody>
        </p:sp>
        <p:sp>
          <p:nvSpPr>
            <p:cNvPr id="199745" name="Text Box 65"/>
            <p:cNvSpPr txBox="1">
              <a:spLocks noChangeArrowheads="1"/>
            </p:cNvSpPr>
            <p:nvPr/>
          </p:nvSpPr>
          <p:spPr bwMode="auto">
            <a:xfrm>
              <a:off x="3527654" y="5181600"/>
              <a:ext cx="2462164" cy="1308050"/>
            </a:xfrm>
            <a:prstGeom prst="rect">
              <a:avLst/>
            </a:prstGeom>
            <a:noFill/>
            <a:ln w="25400">
              <a:noFill/>
              <a:miter lim="800000"/>
              <a:headEnd/>
              <a:tailEnd/>
            </a:ln>
            <a:effectLst/>
          </p:spPr>
          <p:txBody>
            <a:bodyPr wrap="square">
              <a:spAutoFit/>
            </a:bodyPr>
            <a:lstStyle/>
            <a:p>
              <a:pPr algn="l">
                <a:lnSpc>
                  <a:spcPct val="80000"/>
                </a:lnSpc>
                <a:spcBef>
                  <a:spcPct val="25000"/>
                </a:spcBef>
              </a:pPr>
              <a:r>
                <a:rPr lang="en-US" sz="2000" dirty="0">
                  <a:solidFill>
                    <a:srgbClr val="CC3300"/>
                  </a:solidFill>
                </a:rPr>
                <a:t>How Accurate are:</a:t>
              </a:r>
            </a:p>
            <a:p>
              <a:pPr marL="406400" lvl="1" indent="160338" algn="l">
                <a:lnSpc>
                  <a:spcPct val="80000"/>
                </a:lnSpc>
                <a:spcBef>
                  <a:spcPct val="25000"/>
                </a:spcBef>
                <a:buFontTx/>
                <a:buChar char="•"/>
              </a:pPr>
              <a:r>
                <a:rPr lang="en-US" sz="2000" dirty="0">
                  <a:solidFill>
                    <a:srgbClr val="CC3300"/>
                  </a:solidFill>
                </a:rPr>
                <a:t>Software</a:t>
              </a:r>
            </a:p>
            <a:p>
              <a:pPr marL="406400" lvl="1" indent="160338" algn="l">
                <a:lnSpc>
                  <a:spcPct val="80000"/>
                </a:lnSpc>
                <a:spcBef>
                  <a:spcPct val="25000"/>
                </a:spcBef>
                <a:buFontTx/>
                <a:buChar char="•"/>
              </a:pPr>
              <a:r>
                <a:rPr lang="en-US" sz="2000" dirty="0">
                  <a:solidFill>
                    <a:srgbClr val="CC3300"/>
                  </a:solidFill>
                </a:rPr>
                <a:t>Data</a:t>
              </a:r>
            </a:p>
            <a:p>
              <a:pPr marL="406400" lvl="1" indent="160338" algn="l">
                <a:lnSpc>
                  <a:spcPct val="80000"/>
                </a:lnSpc>
                <a:spcBef>
                  <a:spcPct val="25000"/>
                </a:spcBef>
                <a:buFontTx/>
                <a:buChar char="•"/>
              </a:pPr>
              <a:r>
                <a:rPr lang="en-US" sz="2000" dirty="0">
                  <a:solidFill>
                    <a:srgbClr val="CC3300"/>
                  </a:solidFill>
                </a:rPr>
                <a:t>Output?</a:t>
              </a:r>
            </a:p>
          </p:txBody>
        </p:sp>
      </p:grpSp>
      <p:sp>
        <p:nvSpPr>
          <p:cNvPr id="46" name="Title 1">
            <a:extLst>
              <a:ext uri="{FF2B5EF4-FFF2-40B4-BE49-F238E27FC236}">
                <a16:creationId xmlns:a16="http://schemas.microsoft.com/office/drawing/2014/main" id="{10536B28-226E-AB1B-8D26-C6328024D507}"/>
              </a:ext>
            </a:extLst>
          </p:cNvPr>
          <p:cNvSpPr txBox="1">
            <a:spLocks/>
          </p:cNvSpPr>
          <p:nvPr/>
        </p:nvSpPr>
        <p:spPr>
          <a:xfrm>
            <a:off x="628650" y="161836"/>
            <a:ext cx="7886700" cy="1200329"/>
          </a:xfrm>
          <a:prstGeom prst="rect">
            <a:avLst/>
          </a:prstGeom>
        </p:spPr>
        <p:txBody>
          <a:bodyPr vert="horz" lIns="91440" tIns="45720" rIns="91440" bIns="45720" rtlCol="0" anchor="ctr">
            <a:spAutoFit/>
          </a:bodyPr>
          <a:lstStyle>
            <a:lvl1pPr algn="ctr" defTabSz="914400" rtl="0" eaLnBrk="1" latinLnBrk="0" hangingPunct="1">
              <a:lnSpc>
                <a:spcPct val="90000"/>
              </a:lnSpc>
              <a:spcBef>
                <a:spcPct val="0"/>
              </a:spcBef>
              <a:buNone/>
              <a:defRPr sz="3600" b="1" kern="1200">
                <a:solidFill>
                  <a:schemeClr val="tx1"/>
                </a:solidFill>
                <a:latin typeface="Arial Black" panose="020B0A04020102020204" pitchFamily="34" charset="0"/>
                <a:ea typeface="+mj-ea"/>
                <a:cs typeface="+mj-cs"/>
              </a:defRPr>
            </a:lvl1pPr>
          </a:lstStyle>
          <a:p>
            <a:pPr fontAlgn="auto">
              <a:lnSpc>
                <a:spcPct val="100000"/>
              </a:lnSpc>
              <a:spcAft>
                <a:spcPts val="0"/>
              </a:spcAft>
            </a:pPr>
            <a:r>
              <a:rPr lang="en-US" dirty="0"/>
              <a:t>The “Other Pillars” of Simulation Credibility </a:t>
            </a:r>
          </a:p>
        </p:txBody>
      </p:sp>
      <p:sp>
        <p:nvSpPr>
          <p:cNvPr id="3" name="Slide Number Placeholder 2">
            <a:extLst>
              <a:ext uri="{FF2B5EF4-FFF2-40B4-BE49-F238E27FC236}">
                <a16:creationId xmlns:a16="http://schemas.microsoft.com/office/drawing/2014/main" id="{7EEFABE3-9A14-FCAA-77FF-AB4E7C4EAC76}"/>
              </a:ext>
            </a:extLst>
          </p:cNvPr>
          <p:cNvSpPr>
            <a:spLocks noGrp="1"/>
          </p:cNvSpPr>
          <p:nvPr>
            <p:ph type="sldNum" sz="quarter" idx="12"/>
          </p:nvPr>
        </p:nvSpPr>
        <p:spPr/>
        <p:txBody>
          <a:bodyPr/>
          <a:lstStyle/>
          <a:p>
            <a:fld id="{C1DA28E7-6C27-414B-9E47-196AFE27788E}" type="slidenum">
              <a:rPr lang="en-US" smtClean="0"/>
              <a:t>9</a:t>
            </a:fld>
            <a:endParaRPr lang="en-US"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16710</TotalTime>
  <Words>11470</Words>
  <Application>Microsoft Office PowerPoint</Application>
  <PresentationFormat>On-screen Show (4:3)</PresentationFormat>
  <Paragraphs>875</Paragraphs>
  <Slides>51</Slides>
  <Notes>49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51</vt:i4>
      </vt:variant>
    </vt:vector>
  </HeadingPairs>
  <TitlesOfParts>
    <vt:vector size="60" baseType="lpstr">
      <vt:lpstr>Arial</vt:lpstr>
      <vt:lpstr>Arial Black</vt:lpstr>
      <vt:lpstr>Calibri</vt:lpstr>
      <vt:lpstr>Helvetica</vt:lpstr>
      <vt:lpstr>Times New Roman</vt:lpstr>
      <vt:lpstr>Custom Design</vt:lpstr>
      <vt:lpstr>Microsoft ClipArt Gallery</vt:lpstr>
      <vt:lpstr>Document</vt:lpstr>
      <vt:lpstr>Clip</vt:lpstr>
      <vt:lpstr>What Makes A Simulation Credible?  Cost-Effective VV&amp;A in the Systems Engineering Process  </vt:lpstr>
      <vt:lpstr>NAVAIR VV&amp;A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Backups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SURVICE Engineering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Effective and Practical M&amp;S VV&amp;A</dc:title>
  <dc:subject>Verification, Validation and Accreditation</dc:subject>
  <dc:creator>David H. Hall</dc:creator>
  <cp:lastModifiedBy>Dave Hall</cp:lastModifiedBy>
  <cp:revision>568</cp:revision>
  <cp:lastPrinted>2002-11-18T18:24:37Z</cp:lastPrinted>
  <dcterms:created xsi:type="dcterms:W3CDTF">2003-01-10T18:36:01Z</dcterms:created>
  <dcterms:modified xsi:type="dcterms:W3CDTF">2022-10-26T18:15:04Z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5c8c1aa-7768-4a1f-9e9d-012e8f3a45ec_Enabled">
    <vt:lpwstr>True</vt:lpwstr>
  </property>
  <property fmtid="{D5CDD505-2E9C-101B-9397-08002B2CF9AE}" pid="3" name="MSIP_Label_15c8c1aa-7768-4a1f-9e9d-012e8f3a45ec_SiteId">
    <vt:lpwstr>db634016-0a51-4bd6-823e-842809636ead</vt:lpwstr>
  </property>
  <property fmtid="{D5CDD505-2E9C-101B-9397-08002B2CF9AE}" pid="4" name="MSIP_Label_15c8c1aa-7768-4a1f-9e9d-012e8f3a45ec_Owner">
    <vt:lpwstr>daveh@survice.com</vt:lpwstr>
  </property>
  <property fmtid="{D5CDD505-2E9C-101B-9397-08002B2CF9AE}" pid="5" name="MSIP_Label_15c8c1aa-7768-4a1f-9e9d-012e8f3a45ec_SetDate">
    <vt:lpwstr>2022-06-28T18:43:19.7873255Z</vt:lpwstr>
  </property>
  <property fmtid="{D5CDD505-2E9C-101B-9397-08002B2CF9AE}" pid="6" name="MSIP_Label_15c8c1aa-7768-4a1f-9e9d-012e8f3a45ec_Name">
    <vt:lpwstr>Public</vt:lpwstr>
  </property>
  <property fmtid="{D5CDD505-2E9C-101B-9397-08002B2CF9AE}" pid="7" name="MSIP_Label_15c8c1aa-7768-4a1f-9e9d-012e8f3a45ec_Application">
    <vt:lpwstr>Microsoft Azure Information Protection</vt:lpwstr>
  </property>
  <property fmtid="{D5CDD505-2E9C-101B-9397-08002B2CF9AE}" pid="8" name="MSIP_Label_15c8c1aa-7768-4a1f-9e9d-012e8f3a45ec_ActionId">
    <vt:lpwstr>18a9a608-2bba-49bf-a95d-ac3753256f66</vt:lpwstr>
  </property>
  <property fmtid="{D5CDD505-2E9C-101B-9397-08002B2CF9AE}" pid="9" name="MSIP_Label_15c8c1aa-7768-4a1f-9e9d-012e8f3a45ec_Extended_MSFT_Method">
    <vt:lpwstr>Manual</vt:lpwstr>
  </property>
  <property fmtid="{D5CDD505-2E9C-101B-9397-08002B2CF9AE}" pid="10" name="Sensitivity">
    <vt:lpwstr>Public</vt:lpwstr>
  </property>
</Properties>
</file>