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4223" r:id="rId5"/>
  </p:sldMasterIdLst>
  <p:notesMasterIdLst>
    <p:notesMasterId r:id="rId37"/>
  </p:notesMasterIdLst>
  <p:handoutMasterIdLst>
    <p:handoutMasterId r:id="rId38"/>
  </p:handoutMasterIdLst>
  <p:sldIdLst>
    <p:sldId id="271" r:id="rId6"/>
    <p:sldId id="272" r:id="rId7"/>
    <p:sldId id="315" r:id="rId8"/>
    <p:sldId id="316" r:id="rId9"/>
    <p:sldId id="275" r:id="rId10"/>
    <p:sldId id="277" r:id="rId11"/>
    <p:sldId id="278" r:id="rId12"/>
    <p:sldId id="279" r:id="rId13"/>
    <p:sldId id="280" r:id="rId14"/>
    <p:sldId id="281" r:id="rId15"/>
    <p:sldId id="283" r:id="rId16"/>
    <p:sldId id="284" r:id="rId17"/>
    <p:sldId id="285" r:id="rId18"/>
    <p:sldId id="286" r:id="rId19"/>
    <p:sldId id="288" r:id="rId20"/>
    <p:sldId id="289" r:id="rId21"/>
    <p:sldId id="290" r:id="rId22"/>
    <p:sldId id="291" r:id="rId23"/>
    <p:sldId id="319" r:id="rId24"/>
    <p:sldId id="317" r:id="rId25"/>
    <p:sldId id="327" r:id="rId26"/>
    <p:sldId id="320" r:id="rId27"/>
    <p:sldId id="321" r:id="rId28"/>
    <p:sldId id="322" r:id="rId29"/>
    <p:sldId id="323" r:id="rId30"/>
    <p:sldId id="324" r:id="rId31"/>
    <p:sldId id="325" r:id="rId32"/>
    <p:sldId id="292" r:id="rId33"/>
    <p:sldId id="293" r:id="rId34"/>
    <p:sldId id="294" r:id="rId35"/>
    <p:sldId id="266" r:id="rId36"/>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ith.Ford-Palmer" initials="F" lastIdx="1" clrIdx="0"/>
  <p:cmAuthor id="1" name="Gary O'Neill" initials="GO" lastIdx="24" clrIdx="1">
    <p:extLst>
      <p:ext uri="{19B8F6BF-5375-455C-9EA6-DF929625EA0E}">
        <p15:presenceInfo xmlns:p15="http://schemas.microsoft.com/office/powerpoint/2012/main" userId="Gary O'Ne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EB500"/>
    <a:srgbClr val="D9A309"/>
    <a:srgbClr val="CC9900"/>
    <a:srgbClr val="C0804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71" autoAdjust="0"/>
    <p:restoredTop sz="95320" autoAdjust="0"/>
  </p:normalViewPr>
  <p:slideViewPr>
    <p:cSldViewPr>
      <p:cViewPr varScale="1">
        <p:scale>
          <a:sx n="88" d="100"/>
          <a:sy n="88" d="100"/>
        </p:scale>
        <p:origin x="120" y="3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16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026" cy="466884"/>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1"/>
            <a:ext cx="3043026" cy="466884"/>
          </a:xfrm>
          <a:prstGeom prst="rect">
            <a:avLst/>
          </a:prstGeom>
        </p:spPr>
        <p:txBody>
          <a:bodyPr vert="horz" lIns="91467" tIns="45734" rIns="91467" bIns="45734" rtlCol="0"/>
          <a:lstStyle>
            <a:lvl1pPr algn="r">
              <a:defRPr sz="1200"/>
            </a:lvl1pPr>
          </a:lstStyle>
          <a:p>
            <a:fld id="{76A241FD-96F8-45E1-ABEE-D00237E53826}" type="datetimeFigureOut">
              <a:rPr lang="en-US" smtClean="0"/>
              <a:t>3/30/2022</a:t>
            </a:fld>
            <a:endParaRPr lang="en-US" dirty="0"/>
          </a:p>
        </p:txBody>
      </p:sp>
      <p:sp>
        <p:nvSpPr>
          <p:cNvPr id="4" name="Footer Placeholder 3"/>
          <p:cNvSpPr>
            <a:spLocks noGrp="1"/>
          </p:cNvSpPr>
          <p:nvPr>
            <p:ph type="ftr" sz="quarter" idx="2"/>
          </p:nvPr>
        </p:nvSpPr>
        <p:spPr>
          <a:xfrm>
            <a:off x="0" y="8842216"/>
            <a:ext cx="3043026" cy="466884"/>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6884"/>
          </a:xfrm>
          <a:prstGeom prst="rect">
            <a:avLst/>
          </a:prstGeom>
        </p:spPr>
        <p:txBody>
          <a:bodyPr vert="horz" lIns="91467" tIns="45734" rIns="91467" bIns="45734" rtlCol="0" anchor="b"/>
          <a:lstStyle>
            <a:lvl1pPr algn="r">
              <a:defRPr sz="1200"/>
            </a:lvl1pPr>
          </a:lstStyle>
          <a:p>
            <a:fld id="{5F981F01-87DC-44EE-9BAB-7252D329A7D9}" type="slidenum">
              <a:rPr lang="en-US" smtClean="0"/>
              <a:t>‹#›</a:t>
            </a:fld>
            <a:endParaRPr lang="en-US" dirty="0"/>
          </a:p>
        </p:txBody>
      </p:sp>
    </p:spTree>
    <p:extLst>
      <p:ext uri="{BB962C8B-B14F-4D97-AF65-F5344CB8AC3E}">
        <p14:creationId xmlns:p14="http://schemas.microsoft.com/office/powerpoint/2010/main" val="677732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3344" cy="465455"/>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defRPr sz="1200">
                <a:cs typeface="+mn-cs"/>
              </a:defRPr>
            </a:lvl1pPr>
          </a:lstStyle>
          <a:p>
            <a:pPr>
              <a:defRPr/>
            </a:pPr>
            <a:endParaRPr lang="en-US" dirty="0"/>
          </a:p>
        </p:txBody>
      </p:sp>
      <p:sp>
        <p:nvSpPr>
          <p:cNvPr id="10243" name="Rectangle 3"/>
          <p:cNvSpPr>
            <a:spLocks noGrp="1" noChangeArrowheads="1"/>
          </p:cNvSpPr>
          <p:nvPr>
            <p:ph type="dt" idx="1"/>
          </p:nvPr>
        </p:nvSpPr>
        <p:spPr bwMode="auto">
          <a:xfrm>
            <a:off x="3978131" y="0"/>
            <a:ext cx="3043344" cy="465455"/>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lvl1pPr algn="r">
              <a:defRPr sz="1200">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2311" y="4421823"/>
            <a:ext cx="5618480" cy="4189095"/>
          </a:xfrm>
          <a:prstGeom prst="rect">
            <a:avLst/>
          </a:prstGeom>
          <a:noFill/>
          <a:ln w="9525">
            <a:noFill/>
            <a:miter lim="800000"/>
            <a:headEnd/>
            <a:tailEnd/>
          </a:ln>
          <a:effectLst/>
        </p:spPr>
        <p:txBody>
          <a:bodyPr vert="horz" wrap="square" lIns="93315" tIns="46658" rIns="93315" bIns="466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42030"/>
            <a:ext cx="3043344" cy="465455"/>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defRPr sz="12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978131" y="8842030"/>
            <a:ext cx="3043344" cy="465455"/>
          </a:xfrm>
          <a:prstGeom prst="rect">
            <a:avLst/>
          </a:prstGeom>
          <a:noFill/>
          <a:ln w="9525">
            <a:noFill/>
            <a:miter lim="800000"/>
            <a:headEnd/>
            <a:tailEnd/>
          </a:ln>
          <a:effectLst/>
        </p:spPr>
        <p:txBody>
          <a:bodyPr vert="horz" wrap="square" lIns="93315" tIns="46658" rIns="93315" bIns="46658" numCol="1" anchor="b" anchorCtr="0" compatLnSpc="1">
            <a:prstTxWarp prst="textNoShape">
              <a:avLst/>
            </a:prstTxWarp>
          </a:bodyPr>
          <a:lstStyle>
            <a:lvl1pPr algn="r">
              <a:defRPr sz="1200">
                <a:cs typeface="+mn-cs"/>
              </a:defRPr>
            </a:lvl1pPr>
          </a:lstStyle>
          <a:p>
            <a:pPr>
              <a:defRPr/>
            </a:pPr>
            <a:fld id="{03AE249B-0671-47D4-A9D3-33E169402CC4}" type="slidenum">
              <a:rPr lang="en-US"/>
              <a:pPr>
                <a:defRPr/>
              </a:pPr>
              <a:t>‹#›</a:t>
            </a:fld>
            <a:endParaRPr lang="en-US" dirty="0"/>
          </a:p>
        </p:txBody>
      </p:sp>
    </p:spTree>
    <p:extLst>
      <p:ext uri="{BB962C8B-B14F-4D97-AF65-F5344CB8AC3E}">
        <p14:creationId xmlns:p14="http://schemas.microsoft.com/office/powerpoint/2010/main" val="3971450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28384A-8BEA-47AC-9095-843C9F1D6B12}"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598880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414338" y="696913"/>
            <a:ext cx="6173787" cy="3473450"/>
          </a:xfrm>
          <a:solidFill>
            <a:srgbClr val="FFFFFF"/>
          </a:solidFill>
          <a:ln w="12700"/>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7" name="Rectangle 3"/>
          <p:cNvSpPr>
            <a:spLocks noGrp="1" noChangeArrowheads="1"/>
          </p:cNvSpPr>
          <p:nvPr>
            <p:ph type="body" idx="1"/>
          </p:nvPr>
        </p:nvSpPr>
        <p:spPr>
          <a:xfrm>
            <a:off x="700088" y="4403725"/>
            <a:ext cx="5597525"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3" tIns="46802" rIns="93603" bIns="46802"/>
          <a:lstStyle/>
          <a:p>
            <a:endParaRPr lang="en-US" altLang="en-US" dirty="0"/>
          </a:p>
        </p:txBody>
      </p:sp>
    </p:spTree>
    <p:extLst>
      <p:ext uri="{BB962C8B-B14F-4D97-AF65-F5344CB8AC3E}">
        <p14:creationId xmlns:p14="http://schemas.microsoft.com/office/powerpoint/2010/main" val="217320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14</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4130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15</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021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16</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5389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17</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57354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18</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6482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F01C0-0A7B-47FF-B375-6F3D7A8DCC9E}" type="slidenum">
              <a:rPr lang="en-US" smtClean="0"/>
              <a:t>20</a:t>
            </a:fld>
            <a:endParaRPr lang="en-US" dirty="0"/>
          </a:p>
        </p:txBody>
      </p:sp>
    </p:spTree>
    <p:extLst>
      <p:ext uri="{BB962C8B-B14F-4D97-AF65-F5344CB8AC3E}">
        <p14:creationId xmlns:p14="http://schemas.microsoft.com/office/powerpoint/2010/main" val="341336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28</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3360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29</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9179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2EE3FD-8118-40DA-A134-D17101495AB2}" type="slidenum">
              <a:rPr lang="en-US" altLang="en-US" smtClean="0"/>
              <a:pPr>
                <a:spcBef>
                  <a:spcPct val="0"/>
                </a:spcBef>
              </a:pPr>
              <a:t>30</a:t>
            </a:fld>
            <a:endParaRPr lang="en-US" altLang="en-US" dirty="0"/>
          </a:p>
        </p:txBody>
      </p:sp>
      <p:sp>
        <p:nvSpPr>
          <p:cNvPr id="40963" name="Rectangle 2"/>
          <p:cNvSpPr>
            <a:spLocks noGrp="1" noRot="1" noChangeAspect="1" noChangeArrowheads="1" noTextEdit="1"/>
          </p:cNvSpPr>
          <p:nvPr>
            <p:ph type="sldImg"/>
          </p:nvPr>
        </p:nvSpPr>
        <p:spPr>
          <a:xfrm>
            <a:off x="382588" y="687388"/>
            <a:ext cx="6096000" cy="3429000"/>
          </a:xfrm>
          <a:ln/>
        </p:spPr>
      </p:sp>
      <p:sp>
        <p:nvSpPr>
          <p:cNvPr id="40964" name="Rectangle 3"/>
          <p:cNvSpPr>
            <a:spLocks noGrp="1" noChangeArrowheads="1"/>
          </p:cNvSpPr>
          <p:nvPr>
            <p:ph type="body" idx="1"/>
          </p:nvPr>
        </p:nvSpPr>
        <p:spPr>
          <a:xfrm>
            <a:off x="914400" y="4341813"/>
            <a:ext cx="5029200" cy="4114800"/>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2576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ln>
            <a:headEnd/>
            <a:tailEnd/>
          </a:ln>
        </p:spPr>
      </p:sp>
      <p:sp>
        <p:nvSpPr>
          <p:cNvPr id="204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a:p>
        </p:txBody>
      </p:sp>
      <p:sp>
        <p:nvSpPr>
          <p:cNvPr id="2048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5850">
              <a:spcBef>
                <a:spcPct val="30000"/>
              </a:spcBef>
              <a:defRPr sz="1200">
                <a:solidFill>
                  <a:schemeClr val="tx1"/>
                </a:solidFill>
                <a:latin typeface="Arial" panose="020B0604020202020204" pitchFamily="34" charset="0"/>
              </a:defRPr>
            </a:lvl1pPr>
            <a:lvl2pPr marL="742950" indent="-285750" defTabSz="1085850">
              <a:spcBef>
                <a:spcPct val="30000"/>
              </a:spcBef>
              <a:defRPr sz="1200">
                <a:solidFill>
                  <a:schemeClr val="tx1"/>
                </a:solidFill>
                <a:latin typeface="Arial" panose="020B0604020202020204" pitchFamily="34" charset="0"/>
              </a:defRPr>
            </a:lvl2pPr>
            <a:lvl3pPr marL="1143000" indent="-228600" defTabSz="1085850">
              <a:spcBef>
                <a:spcPct val="30000"/>
              </a:spcBef>
              <a:defRPr sz="1200">
                <a:solidFill>
                  <a:schemeClr val="tx1"/>
                </a:solidFill>
                <a:latin typeface="Arial" panose="020B0604020202020204" pitchFamily="34" charset="0"/>
              </a:defRPr>
            </a:lvl3pPr>
            <a:lvl4pPr marL="1600200" indent="-228600" defTabSz="1085850">
              <a:spcBef>
                <a:spcPct val="30000"/>
              </a:spcBef>
              <a:defRPr sz="1200">
                <a:solidFill>
                  <a:schemeClr val="tx1"/>
                </a:solidFill>
                <a:latin typeface="Arial" panose="020B0604020202020204" pitchFamily="34" charset="0"/>
              </a:defRPr>
            </a:lvl4pPr>
            <a:lvl5pPr marL="2057400" indent="-228600" defTabSz="1085850">
              <a:spcBef>
                <a:spcPct val="30000"/>
              </a:spcBef>
              <a:defRPr sz="1200">
                <a:solidFill>
                  <a:schemeClr val="tx1"/>
                </a:solidFill>
                <a:latin typeface="Arial" panose="020B0604020202020204" pitchFamily="34" charset="0"/>
              </a:defRPr>
            </a:lvl5pPr>
            <a:lvl6pPr marL="2514600" indent="-228600" defTabSz="1085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085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085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0858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6FA7516-34F4-4B4A-9A6F-9238B86D099D}" type="slidenum">
              <a:rPr lang="en-US" altLang="en-US">
                <a:solidFill>
                  <a:srgbClr val="000000"/>
                </a:solidFill>
                <a:latin typeface="Calibri" panose="020F0502020204030204" pitchFamily="34" charset="0"/>
              </a:rPr>
              <a:pPr algn="r" eaLnBrk="1" hangingPunct="1">
                <a:spcBef>
                  <a:spcPct val="0"/>
                </a:spcBef>
              </a:pPr>
              <a:t>3</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0236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defTabSz="929911">
              <a:defRPr/>
            </a:pPr>
            <a:fld id="{CE88FFD8-D67B-4656-B92F-CCDA3AD3F18E}" type="slidenum">
              <a:rPr lang="ja-JP" altLang="en-US" smtClean="0"/>
              <a:pPr defTabSz="929911">
                <a:defRPr/>
              </a:pPr>
              <a:t>31</a:t>
            </a:fld>
            <a:endParaRPr lang="en-US" altLang="ja-JP" dirty="0"/>
          </a:p>
        </p:txBody>
      </p:sp>
      <p:sp>
        <p:nvSpPr>
          <p:cNvPr id="19459" name="Rectangle 2"/>
          <p:cNvSpPr>
            <a:spLocks noGrp="1" noRot="1" noChangeAspect="1" noChangeArrowheads="1" noTextEdit="1"/>
          </p:cNvSpPr>
          <p:nvPr>
            <p:ph type="sldImg"/>
          </p:nvPr>
        </p:nvSpPr>
        <p:spPr>
          <a:xfrm>
            <a:off x="409575" y="698500"/>
            <a:ext cx="6203950" cy="3490913"/>
          </a:xfrm>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5</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0115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B91E41-55D2-4AAE-8AD3-1ABADE124FCB}" type="slidenum">
              <a:rPr lang="en-US" smtClean="0"/>
              <a:pPr>
                <a:defRPr/>
              </a:pPr>
              <a:t>6</a:t>
            </a:fld>
            <a:endParaRPr lang="en-US" dirty="0"/>
          </a:p>
        </p:txBody>
      </p:sp>
    </p:spTree>
    <p:extLst>
      <p:ext uri="{BB962C8B-B14F-4D97-AF65-F5344CB8AC3E}">
        <p14:creationId xmlns:p14="http://schemas.microsoft.com/office/powerpoint/2010/main" val="7465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B91E41-55D2-4AAE-8AD3-1ABADE124FCB}" type="slidenum">
              <a:rPr lang="en-US" smtClean="0"/>
              <a:pPr>
                <a:defRPr/>
              </a:pPr>
              <a:t>7</a:t>
            </a:fld>
            <a:endParaRPr lang="en-US" dirty="0"/>
          </a:p>
        </p:txBody>
      </p:sp>
    </p:spTree>
    <p:extLst>
      <p:ext uri="{BB962C8B-B14F-4D97-AF65-F5344CB8AC3E}">
        <p14:creationId xmlns:p14="http://schemas.microsoft.com/office/powerpoint/2010/main" val="33361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30200" y="696913"/>
            <a:ext cx="6197600" cy="3486150"/>
          </a:xfrm>
          <a:prstGeom prst="rect">
            <a:avLst/>
          </a:prstGeom>
          <a:ln/>
        </p:spPr>
      </p:sp>
      <p:sp>
        <p:nvSpPr>
          <p:cNvPr id="69635" name="Notes Placeholder 2"/>
          <p:cNvSpPr>
            <a:spLocks noGrp="1"/>
          </p:cNvSpPr>
          <p:nvPr>
            <p:ph type="body" idx="1"/>
          </p:nvPr>
        </p:nvSpPr>
        <p:spPr>
          <a:xfrm>
            <a:off x="685800" y="4415791"/>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xfrm>
            <a:off x="3884613" y="8829968"/>
            <a:ext cx="297180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4A0292-8C19-4F7E-98CB-77CD1B063F00}" type="slidenum">
              <a:rPr lang="en-US" altLang="en-US" smtClean="0"/>
              <a:pPr eaLnBrk="1" hangingPunct="1"/>
              <a:t>9</a:t>
            </a:fld>
            <a:endParaRPr lang="en-US" altLang="en-US" dirty="0"/>
          </a:p>
        </p:txBody>
      </p:sp>
    </p:spTree>
    <p:extLst>
      <p:ext uri="{BB962C8B-B14F-4D97-AF65-F5344CB8AC3E}">
        <p14:creationId xmlns:p14="http://schemas.microsoft.com/office/powerpoint/2010/main" val="238190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B91E41-55D2-4AAE-8AD3-1ABADE124FCB}" type="slidenum">
              <a:rPr lang="en-US" smtClean="0"/>
              <a:pPr>
                <a:defRPr/>
              </a:pPr>
              <a:t>10</a:t>
            </a:fld>
            <a:endParaRPr lang="en-US" dirty="0"/>
          </a:p>
        </p:txBody>
      </p:sp>
    </p:spTree>
    <p:extLst>
      <p:ext uri="{BB962C8B-B14F-4D97-AF65-F5344CB8AC3E}">
        <p14:creationId xmlns:p14="http://schemas.microsoft.com/office/powerpoint/2010/main" val="18345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381000" y="685800"/>
            <a:ext cx="6096000" cy="3429000"/>
          </a:xfrm>
          <a:prstGeom prst="rect">
            <a:avLst/>
          </a:prstGeom>
          <a:ln/>
        </p:spPr>
      </p:sp>
      <p:sp>
        <p:nvSpPr>
          <p:cNvPr id="121859" name="Notes Placeholder 2"/>
          <p:cNvSpPr>
            <a:spLocks noGrp="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1860"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931F9E-87FE-4A0C-AFBB-6EAB85275B36}" type="slidenum">
              <a:rPr lang="en-US" altLang="en-US"/>
              <a:pPr>
                <a:spcBef>
                  <a:spcPct val="0"/>
                </a:spcBef>
              </a:pPr>
              <a:t>11</a:t>
            </a:fld>
            <a:endParaRPr lang="en-US" altLang="en-US" dirty="0"/>
          </a:p>
        </p:txBody>
      </p:sp>
    </p:spTree>
    <p:extLst>
      <p:ext uri="{BB962C8B-B14F-4D97-AF65-F5344CB8AC3E}">
        <p14:creationId xmlns:p14="http://schemas.microsoft.com/office/powerpoint/2010/main" val="128305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7C386AC-3A29-4288-9FF3-066FB5A0B362}" type="slidenum">
              <a:rPr lang="en-US" altLang="zh-CN"/>
              <a:pPr algn="r" eaLnBrk="1" hangingPunct="1">
                <a:spcBef>
                  <a:spcPct val="0"/>
                </a:spcBef>
              </a:pPr>
              <a:t>12</a:t>
            </a:fld>
            <a:endParaRPr lang="en-US" altLang="zh-CN"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1674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65126"/>
            <a:ext cx="12192000" cy="646331"/>
          </a:xfrm>
          <a:prstGeom prst="rect">
            <a:avLst/>
          </a:prstGeom>
          <a:noFill/>
          <a:ln w="9525">
            <a:noFill/>
            <a:miter lim="800000"/>
            <a:headEnd/>
            <a:tailEnd/>
          </a:ln>
          <a:effectLst/>
        </p:spPr>
        <p:txBody>
          <a:bodyPr>
            <a:spAutoFit/>
          </a:bodyPr>
          <a:lstStyle/>
          <a:p>
            <a:pPr algn="ctr" eaLnBrk="0" hangingPunct="0">
              <a:defRPr/>
            </a:pPr>
            <a:r>
              <a:rPr lang="en-US" sz="3600" b="1" i="1" dirty="0">
                <a:solidFill>
                  <a:srgbClr val="000099"/>
                </a:solidFill>
                <a:cs typeface="+mn-cs"/>
              </a:rPr>
              <a:t>Warner Robins Air Logistics Complex</a:t>
            </a:r>
          </a:p>
        </p:txBody>
      </p:sp>
      <p:sp>
        <p:nvSpPr>
          <p:cNvPr id="6" name="Rectangle 5"/>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defRPr/>
            </a:pPr>
            <a:endParaRPr lang="en-US" dirty="0">
              <a:cs typeface="+mn-cs"/>
            </a:endParaRPr>
          </a:p>
        </p:txBody>
      </p:sp>
      <p:sp>
        <p:nvSpPr>
          <p:cNvPr id="8" name="Rectangle 17"/>
          <p:cNvSpPr>
            <a:spLocks noChangeArrowheads="1"/>
          </p:cNvSpPr>
          <p:nvPr userDrawn="1"/>
        </p:nvSpPr>
        <p:spPr bwMode="auto">
          <a:xfrm flipV="1">
            <a:off x="0" y="1219200"/>
            <a:ext cx="12175067" cy="76200"/>
          </a:xfrm>
          <a:prstGeom prst="rect">
            <a:avLst/>
          </a:prstGeom>
          <a:gradFill rotWithShape="1">
            <a:gsLst>
              <a:gs pos="0">
                <a:schemeClr val="accent1"/>
              </a:gs>
              <a:gs pos="100000">
                <a:srgbClr val="DDDDDD"/>
              </a:gs>
            </a:gsLst>
            <a:lin ang="0" scaled="1"/>
          </a:gradFill>
          <a:ln w="9525">
            <a:noFill/>
            <a:miter lim="800000"/>
            <a:headEnd/>
            <a:tailEnd/>
          </a:ln>
          <a:effectLst/>
        </p:spPr>
        <p:txBody>
          <a:bodyPr wrap="none" anchor="ctr"/>
          <a:lstStyle/>
          <a:p>
            <a:pPr>
              <a:defRPr/>
            </a:pPr>
            <a:endParaRPr lang="en-US" dirty="0">
              <a:cs typeface="+mn-cs"/>
            </a:endParaRPr>
          </a:p>
        </p:txBody>
      </p:sp>
      <p:sp>
        <p:nvSpPr>
          <p:cNvPr id="4098" name="Rectangle 2"/>
          <p:cNvSpPr>
            <a:spLocks noGrp="1" noChangeArrowheads="1"/>
          </p:cNvSpPr>
          <p:nvPr>
            <p:ph type="ctrTitle" sz="quarter"/>
          </p:nvPr>
        </p:nvSpPr>
        <p:spPr>
          <a:xfrm>
            <a:off x="5892800" y="1447800"/>
            <a:ext cx="5994400" cy="2667000"/>
          </a:xfrm>
        </p:spPr>
        <p:txBody>
          <a:bodyPr/>
          <a:lstStyle>
            <a:lvl1pPr>
              <a:defRPr>
                <a:solidFill>
                  <a:schemeClr val="accent2"/>
                </a:solidFill>
              </a:defRPr>
            </a:lvl1pPr>
          </a:lstStyle>
          <a:p>
            <a:r>
              <a:rPr lang="en-US"/>
              <a:t>Click to edit Master title style</a:t>
            </a:r>
          </a:p>
        </p:txBody>
      </p:sp>
      <p:sp>
        <p:nvSpPr>
          <p:cNvPr id="4099" name="Rectangle 3"/>
          <p:cNvSpPr>
            <a:spLocks noGrp="1" noChangeArrowheads="1"/>
          </p:cNvSpPr>
          <p:nvPr>
            <p:ph type="subTitle" sz="quarter" idx="1"/>
          </p:nvPr>
        </p:nvSpPr>
        <p:spPr>
          <a:xfrm>
            <a:off x="5892800" y="4343400"/>
            <a:ext cx="5994400" cy="1828800"/>
          </a:xfrm>
        </p:spPr>
        <p:txBody>
          <a:bodyPr anchor="ctr"/>
          <a:lstStyle>
            <a:lvl1pPr marL="0" indent="0" algn="ctr">
              <a:buFont typeface="Wingdings" pitchFamily="2" charset="2"/>
              <a:buNone/>
              <a:defRPr sz="2000"/>
            </a:lvl1pPr>
          </a:lstStyle>
          <a:p>
            <a:r>
              <a:rPr lang="en-US"/>
              <a:t>Click to edit Master subtitle style</a:t>
            </a:r>
          </a:p>
        </p:txBody>
      </p:sp>
      <p:sp>
        <p:nvSpPr>
          <p:cNvPr id="10" name="Rectangle 6"/>
          <p:cNvSpPr>
            <a:spLocks noGrp="1" noChangeArrowheads="1"/>
          </p:cNvSpPr>
          <p:nvPr>
            <p:ph type="dt" sz="half" idx="10"/>
          </p:nvPr>
        </p:nvSpPr>
        <p:spPr>
          <a:xfrm>
            <a:off x="406400" y="6477000"/>
            <a:ext cx="2540000" cy="338138"/>
          </a:xfrm>
        </p:spPr>
        <p:txBody>
          <a:bodyPr/>
          <a:lstStyle>
            <a:lvl1pPr>
              <a:defRPr/>
            </a:lvl1pPr>
          </a:lstStyle>
          <a:p>
            <a:pPr>
              <a:defRPr/>
            </a:pPr>
            <a:fld id="{3514E657-11A6-431A-88E4-C5FB85C479CA}" type="datetime5">
              <a:rPr lang="en-US"/>
              <a:pPr>
                <a:defRPr/>
              </a:pPr>
              <a:t>30-Mar-22</a:t>
            </a:fld>
            <a:endParaRPr lang="en-US" dirty="0"/>
          </a:p>
        </p:txBody>
      </p:sp>
      <p:sp>
        <p:nvSpPr>
          <p:cNvPr id="11" name="Rectangle 8"/>
          <p:cNvSpPr>
            <a:spLocks noGrp="1" noChangeArrowheads="1"/>
          </p:cNvSpPr>
          <p:nvPr>
            <p:ph type="sldNum" sz="quarter" idx="11"/>
          </p:nvPr>
        </p:nvSpPr>
        <p:spPr>
          <a:xfrm>
            <a:off x="9372600" y="6477000"/>
            <a:ext cx="2540000" cy="338138"/>
          </a:xfrm>
        </p:spPr>
        <p:txBody>
          <a:bodyPr/>
          <a:lstStyle>
            <a:lvl1pPr>
              <a:defRPr/>
            </a:lvl1pPr>
          </a:lstStyle>
          <a:p>
            <a:pPr>
              <a:defRPr/>
            </a:pPr>
            <a:fld id="{D64521F2-6646-4F0B-814E-9A344287729A}" type="slidenum">
              <a:rPr lang="en-US"/>
              <a:pPr>
                <a:defRPr/>
              </a:pPr>
              <a:t>‹#›</a:t>
            </a:fld>
            <a:endParaRPr lang="en-US" dirty="0"/>
          </a:p>
        </p:txBody>
      </p:sp>
      <p:sp>
        <p:nvSpPr>
          <p:cNvPr id="12" name="Text Box 14"/>
          <p:cNvSpPr txBox="1">
            <a:spLocks noChangeArrowheads="1"/>
          </p:cNvSpPr>
          <p:nvPr userDrawn="1"/>
        </p:nvSpPr>
        <p:spPr bwMode="auto">
          <a:xfrm>
            <a:off x="4470400" y="6519864"/>
            <a:ext cx="3126112" cy="337015"/>
          </a:xfrm>
          <a:prstGeom prst="rect">
            <a:avLst/>
          </a:prstGeom>
          <a:noFill/>
          <a:ln w="9525">
            <a:noFill/>
            <a:miter lim="800000"/>
            <a:headEnd/>
            <a:tailEnd/>
          </a:ln>
          <a:effectLst/>
        </p:spPr>
        <p:txBody>
          <a:bodyPr wrap="none">
            <a:spAutoFit/>
          </a:bodyPr>
          <a:lstStyle/>
          <a:p>
            <a:pPr>
              <a:defRPr/>
            </a:pPr>
            <a:r>
              <a:rPr lang="en-US" sz="1590" b="0" i="1" kern="1200" baseline="0" dirty="0">
                <a:solidFill>
                  <a:schemeClr val="tx1"/>
                </a:solidFill>
                <a:latin typeface="Arial Rounded MT Bold" pitchFamily="34" charset="0"/>
                <a:ea typeface="+mn-ea"/>
                <a:cs typeface="Arial" charset="0"/>
              </a:rPr>
              <a:t>We Deliver Airpower…Period!</a:t>
            </a:r>
            <a:endParaRPr lang="en-US" sz="1590" b="0" i="1" baseline="0" dirty="0">
              <a:latin typeface="Arial Rounded MT Bold" pitchFamily="34" charset="0"/>
              <a:cs typeface="+mn-cs"/>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1295" y="2402944"/>
            <a:ext cx="2511905" cy="2447386"/>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76600" y="2468201"/>
            <a:ext cx="2616200" cy="24279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70ABD58-F423-4A57-879B-0174F5365F46}" type="datetime5">
              <a:rPr lang="en-US"/>
              <a:pPr>
                <a:defRPr/>
              </a:pPr>
              <a:t>30-Mar-22</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7C88B71-C3CE-4D09-A4CF-A4AB09F163F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127000"/>
            <a:ext cx="2895600"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27000"/>
            <a:ext cx="8483600"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E776222-2F22-408A-9DB5-C79CEF5157E6}" type="datetime5">
              <a:rPr lang="en-US"/>
              <a:pPr>
                <a:defRPr/>
              </a:pPr>
              <a:t>30-Mar-22</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EF58CA3-DD79-4E27-B5CE-2AF39BD1A5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6400" y="1447800"/>
            <a:ext cx="568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1447800"/>
            <a:ext cx="568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6400" y="3924300"/>
            <a:ext cx="568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9200" y="3924300"/>
            <a:ext cx="568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766FC0-64CE-4F9B-AB0E-E4588385A872}" type="datetime5">
              <a:rPr lang="en-US"/>
              <a:pPr>
                <a:defRPr/>
              </a:pPr>
              <a:t>30-Mar-22</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157BDFE4-97BB-4398-88DB-EBD85DE0F16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06400" y="1447800"/>
            <a:ext cx="11582400" cy="4800600"/>
          </a:xfrm>
        </p:spPr>
        <p:txBody>
          <a:bodyPr/>
          <a:lstStyle/>
          <a:p>
            <a:pPr lvl="0"/>
            <a:endParaRPr lang="en-US" noProof="0" dirty="0"/>
          </a:p>
        </p:txBody>
      </p:sp>
      <p:sp>
        <p:nvSpPr>
          <p:cNvPr id="4" name="Rectangle 5"/>
          <p:cNvSpPr>
            <a:spLocks noGrp="1" noChangeArrowheads="1"/>
          </p:cNvSpPr>
          <p:nvPr>
            <p:ph type="dt" sz="half" idx="10"/>
          </p:nvPr>
        </p:nvSpPr>
        <p:spPr>
          <a:ln/>
        </p:spPr>
        <p:txBody>
          <a:bodyPr/>
          <a:lstStyle>
            <a:lvl1pPr>
              <a:defRPr/>
            </a:lvl1pPr>
          </a:lstStyle>
          <a:p>
            <a:pPr>
              <a:defRPr/>
            </a:pPr>
            <a:fld id="{C8B578D8-E5AE-4B25-8CD0-3DA534E859C4}" type="datetime5">
              <a:rPr lang="en-US"/>
              <a:pPr>
                <a:defRPr/>
              </a:pPr>
              <a:t>30-Mar-22</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125D320-3B4E-4D83-8249-68CDEC33F3D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44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0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86488064"/>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30B2-F474-45CD-B7FC-20DCF300000F}"/>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27B5DD4-8EF2-43D4-A5F1-4349291E5124}"/>
              </a:ext>
            </a:extLst>
          </p:cNvPr>
          <p:cNvSpPr>
            <a:spLocks noGrp="1"/>
          </p:cNvSpPr>
          <p:nvPr>
            <p:ph idx="1"/>
          </p:nvPr>
        </p:nvSpPr>
        <p:spPr>
          <a:xfrm>
            <a:off x="838200" y="1266825"/>
            <a:ext cx="10515600" cy="51728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6633C53-A6E1-44C5-849C-11259B8EC8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20AFAB-C5BA-49D5-B34C-347FD37C1D91}"/>
              </a:ext>
            </a:extLst>
          </p:cNvPr>
          <p:cNvSpPr>
            <a:spLocks noGrp="1"/>
          </p:cNvSpPr>
          <p:nvPr>
            <p:ph type="sldNum" sz="quarter" idx="12"/>
          </p:nvPr>
        </p:nvSpPr>
        <p:spPr/>
        <p:txBody>
          <a:bodyPr/>
          <a:lstStyle/>
          <a:p>
            <a:fld id="{E56BA862-1CB7-4D8F-A6C9-904714332F6B}" type="slidenum">
              <a:rPr lang="en-US" smtClean="0"/>
              <a:t>‹#›</a:t>
            </a:fld>
            <a:endParaRPr lang="en-US" dirty="0"/>
          </a:p>
        </p:txBody>
      </p:sp>
    </p:spTree>
    <p:extLst>
      <p:ext uri="{BB962C8B-B14F-4D97-AF65-F5344CB8AC3E}">
        <p14:creationId xmlns:p14="http://schemas.microsoft.com/office/powerpoint/2010/main" val="9878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4" name="Text Placeholder 2"/>
          <p:cNvSpPr>
            <a:spLocks noGrp="1"/>
          </p:cNvSpPr>
          <p:nvPr>
            <p:ph idx="1"/>
          </p:nvPr>
        </p:nvSpPr>
        <p:spPr>
          <a:xfrm>
            <a:off x="842792" y="1478408"/>
            <a:ext cx="10515600" cy="4351338"/>
          </a:xfrm>
          <a:prstGeom prst="rect">
            <a:avLst/>
          </a:prstGeom>
        </p:spPr>
        <p:txBody>
          <a:bodyPr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5" name="Footer Placeholder 1">
            <a:extLst>
              <a:ext uri="{FF2B5EF4-FFF2-40B4-BE49-F238E27FC236}">
                <a16:creationId xmlns:a16="http://schemas.microsoft.com/office/drawing/2014/main" id="{247502FF-2DBB-438F-A2ED-30BFABABD037}"/>
              </a:ext>
            </a:extLst>
          </p:cNvPr>
          <p:cNvSpPr>
            <a:spLocks noGrp="1"/>
          </p:cNvSpPr>
          <p:nvPr>
            <p:ph type="ftr" sz="quarter" idx="10"/>
          </p:nvPr>
        </p:nvSpPr>
        <p:spPr>
          <a:xfrm>
            <a:off x="1839913" y="6356350"/>
            <a:ext cx="6313487" cy="365125"/>
          </a:xfrm>
        </p:spPr>
        <p:txBody>
          <a:bodyPr/>
          <a:lstStyle>
            <a:lvl1pPr>
              <a:defRPr/>
            </a:lvl1pPr>
          </a:lstStyle>
          <a:p>
            <a:pPr>
              <a:defRPr/>
            </a:pPr>
            <a:endParaRPr lang="en-US" dirty="0"/>
          </a:p>
        </p:txBody>
      </p:sp>
      <p:sp>
        <p:nvSpPr>
          <p:cNvPr id="7" name="Slide Number Placeholder 4">
            <a:extLst>
              <a:ext uri="{FF2B5EF4-FFF2-40B4-BE49-F238E27FC236}">
                <a16:creationId xmlns:a16="http://schemas.microsoft.com/office/drawing/2014/main" id="{4731C9C1-90AF-4C12-8DE4-0F64397EA16F}"/>
              </a:ext>
            </a:extLst>
          </p:cNvPr>
          <p:cNvSpPr>
            <a:spLocks noGrp="1"/>
          </p:cNvSpPr>
          <p:nvPr>
            <p:ph type="sldNum" sz="quarter" idx="11"/>
          </p:nvPr>
        </p:nvSpPr>
        <p:spPr>
          <a:xfrm>
            <a:off x="8477250" y="6356350"/>
            <a:ext cx="2876550" cy="365125"/>
          </a:xfrm>
        </p:spPr>
        <p:txBody>
          <a:bodyPr/>
          <a:lstStyle>
            <a:lvl1pPr>
              <a:defRPr smtClean="0"/>
            </a:lvl1pPr>
          </a:lstStyle>
          <a:p>
            <a:pPr>
              <a:defRPr/>
            </a:pPr>
            <a:fld id="{7EBFD4E4-D966-4F64-B413-597F5D6C345D}" type="slidenum">
              <a:rPr lang="en-US" altLang="en-US"/>
              <a:pPr>
                <a:defRPr/>
              </a:pPr>
              <a:t>‹#›</a:t>
            </a:fld>
            <a:endParaRPr lang="en-US" altLang="en-US" dirty="0"/>
          </a:p>
        </p:txBody>
      </p:sp>
    </p:spTree>
    <p:extLst>
      <p:ext uri="{BB962C8B-B14F-4D97-AF65-F5344CB8AC3E}">
        <p14:creationId xmlns:p14="http://schemas.microsoft.com/office/powerpoint/2010/main" val="288953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DA3D043-05CD-43FD-9B33-BAE0AD324728}" type="datetime5">
              <a:rPr lang="en-US"/>
              <a:pPr>
                <a:defRPr/>
              </a:pPr>
              <a:t>30-Mar-22</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4CA382D-737B-43AA-9161-79B8C60EBF9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449C60B-C1F7-46AC-A0AF-CF58D84A7345}" type="datetime5">
              <a:rPr lang="en-US"/>
              <a:pPr>
                <a:defRPr/>
              </a:pPr>
              <a:t>30-Mar-22</a:t>
            </a:fld>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5D1FA40-BDD9-4E1C-B8B8-9CB4316F33D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447800"/>
            <a:ext cx="5689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447800"/>
            <a:ext cx="5689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532A432-A763-4026-B565-C37B82E3519A}" type="datetime5">
              <a:rPr lang="en-US"/>
              <a:pPr>
                <a:defRPr/>
              </a:pPr>
              <a:t>30-Mar-22</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259A81F-C4B5-4F28-B310-7A1785BDA8A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B9976FD7-C616-46DC-B8E0-1FD93F596AE9}" type="datetime5">
              <a:rPr lang="en-US"/>
              <a:pPr>
                <a:defRPr/>
              </a:pPr>
              <a:t>30-Mar-22</a:t>
            </a:fld>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34D5D5A-9AB0-45DB-A6B5-57948ADCB2E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fld id="{331A8CD4-090D-42D9-BCC5-D1483C4ECBF2}" type="datetime5">
              <a:rPr lang="en-US"/>
              <a:pPr>
                <a:defRPr/>
              </a:pPr>
              <a:t>30-Mar-22</a:t>
            </a:fld>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8B2D9218-A1E4-417E-BFED-B53164D4AEF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EC3B9D9-D09E-41B4-8E04-BD88F4985A0E}" type="datetime5">
              <a:rPr lang="en-US"/>
              <a:pPr>
                <a:defRPr/>
              </a:pPr>
              <a:t>30-Mar-22</a:t>
            </a:fld>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8D2B9641-6020-445B-88AB-5392A7928B3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CEB109A-97D7-4791-8DCF-EC058FFC6ACF}" type="datetime5">
              <a:rPr lang="en-US"/>
              <a:pPr>
                <a:defRPr/>
              </a:pPr>
              <a:t>30-Mar-22</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7243FB7-E4AE-47CB-9F7A-2F3FB9A508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D78C7F1-1712-4F31-8689-E097C3FA5AC1}" type="datetime5">
              <a:rPr lang="en-US"/>
              <a:pPr>
                <a:defRPr/>
              </a:pPr>
              <a:t>30-Mar-22</a:t>
            </a:fld>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ACA205A-3BC2-44DB-BA65-28F82CF4040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flipV="1">
            <a:off x="0" y="1219200"/>
            <a:ext cx="12175067" cy="76200"/>
          </a:xfrm>
          <a:prstGeom prst="rect">
            <a:avLst/>
          </a:prstGeom>
          <a:gradFill rotWithShape="1">
            <a:gsLst>
              <a:gs pos="0">
                <a:schemeClr val="accent1"/>
              </a:gs>
              <a:gs pos="100000">
                <a:srgbClr val="DDDDDD"/>
              </a:gs>
            </a:gsLst>
            <a:lin ang="0" scaled="1"/>
          </a:gradFill>
          <a:ln w="9525">
            <a:noFill/>
            <a:miter lim="800000"/>
            <a:headEnd/>
            <a:tailEnd/>
          </a:ln>
          <a:effectLst/>
        </p:spPr>
        <p:txBody>
          <a:bodyPr wrap="none" anchor="ctr"/>
          <a:lstStyle/>
          <a:p>
            <a:pPr>
              <a:defRPr/>
            </a:pPr>
            <a:endParaRPr lang="en-US" dirty="0">
              <a:cs typeface="+mn-cs"/>
            </a:endParaRPr>
          </a:p>
        </p:txBody>
      </p:sp>
      <p:sp>
        <p:nvSpPr>
          <p:cNvPr id="4099" name="Rectangle 3"/>
          <p:cNvSpPr>
            <a:spLocks noGrp="1" noChangeArrowheads="1"/>
          </p:cNvSpPr>
          <p:nvPr>
            <p:ph type="title"/>
          </p:nvPr>
        </p:nvSpPr>
        <p:spPr bwMode="auto">
          <a:xfrm>
            <a:off x="1930400" y="127001"/>
            <a:ext cx="85344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06400" y="1447800"/>
            <a:ext cx="1158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 Fifth level</a:t>
            </a:r>
          </a:p>
          <a:p>
            <a:pPr lvl="0"/>
            <a:endParaRPr lang="en-US" dirty="0"/>
          </a:p>
        </p:txBody>
      </p:sp>
      <p:sp>
        <p:nvSpPr>
          <p:cNvPr id="3077" name="Rectangle 5"/>
          <p:cNvSpPr>
            <a:spLocks noGrp="1" noChangeArrowheads="1"/>
          </p:cNvSpPr>
          <p:nvPr>
            <p:ph type="dt" sz="half" idx="2"/>
          </p:nvPr>
        </p:nvSpPr>
        <p:spPr bwMode="auto">
          <a:xfrm>
            <a:off x="406400" y="6519864"/>
            <a:ext cx="25400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fld id="{AD77CC8E-8C1A-4543-A948-C456E045F396}" type="datetime5">
              <a:rPr lang="en-US"/>
              <a:pPr>
                <a:defRPr/>
              </a:pPr>
              <a:t>30-Mar-22</a:t>
            </a:fld>
            <a:endParaRPr lang="en-US" dirty="0"/>
          </a:p>
        </p:txBody>
      </p:sp>
      <p:sp>
        <p:nvSpPr>
          <p:cNvPr id="3078" name="Rectangle 6"/>
          <p:cNvSpPr>
            <a:spLocks noGrp="1" noChangeArrowheads="1"/>
          </p:cNvSpPr>
          <p:nvPr>
            <p:ph type="sldNum" sz="quarter" idx="4"/>
          </p:nvPr>
        </p:nvSpPr>
        <p:spPr bwMode="auto">
          <a:xfrm>
            <a:off x="9372600" y="6519864"/>
            <a:ext cx="2540000" cy="338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5D1955C4-999A-469D-9FA3-74CC35BC0881}" type="slidenum">
              <a:rPr lang="en-US"/>
              <a:pPr>
                <a:defRPr/>
              </a:pPr>
              <a:t>‹#›</a:t>
            </a:fld>
            <a:endParaRPr lang="en-US" dirty="0"/>
          </a:p>
        </p:txBody>
      </p:sp>
      <p:sp>
        <p:nvSpPr>
          <p:cNvPr id="3079" name="Text Box 7"/>
          <p:cNvSpPr txBox="1">
            <a:spLocks noChangeArrowheads="1"/>
          </p:cNvSpPr>
          <p:nvPr/>
        </p:nvSpPr>
        <p:spPr bwMode="auto">
          <a:xfrm>
            <a:off x="4049184" y="1066800"/>
            <a:ext cx="7939616" cy="336550"/>
          </a:xfrm>
          <a:prstGeom prst="rect">
            <a:avLst/>
          </a:prstGeom>
          <a:noFill/>
          <a:ln w="9525">
            <a:noFill/>
            <a:miter lim="800000"/>
            <a:headEnd/>
            <a:tailEnd/>
          </a:ln>
          <a:effectLst/>
        </p:spPr>
        <p:txBody>
          <a:bodyPr>
            <a:spAutoFit/>
          </a:bodyPr>
          <a:lstStyle/>
          <a:p>
            <a:pPr algn="r" eaLnBrk="0" hangingPunct="0">
              <a:defRPr/>
            </a:pPr>
            <a:r>
              <a:rPr lang="en-US" sz="1600" b="1" i="1" dirty="0">
                <a:solidFill>
                  <a:srgbClr val="000099"/>
                </a:solidFill>
                <a:cs typeface="+mn-cs"/>
              </a:rPr>
              <a:t>Warner Robins Air Logistics Complex</a:t>
            </a:r>
          </a:p>
        </p:txBody>
      </p:sp>
      <p:pic>
        <p:nvPicPr>
          <p:cNvPr id="4105" name="Picture 12" descr="AF logo"/>
          <p:cNvPicPr>
            <a:picLocks noChangeAspect="1" noChangeArrowheads="1"/>
          </p:cNvPicPr>
          <p:nvPr/>
        </p:nvPicPr>
        <p:blipFill>
          <a:blip r:embed="rId20" cstate="print"/>
          <a:srcRect/>
          <a:stretch>
            <a:fillRect/>
          </a:stretch>
        </p:blipFill>
        <p:spPr bwMode="auto">
          <a:xfrm>
            <a:off x="0" y="0"/>
            <a:ext cx="1295400" cy="1019175"/>
          </a:xfrm>
          <a:prstGeom prst="rect">
            <a:avLst/>
          </a:prstGeom>
          <a:noFill/>
          <a:ln w="9525">
            <a:noFill/>
            <a:miter lim="800000"/>
            <a:headEnd/>
            <a:tailEnd/>
          </a:ln>
        </p:spPr>
      </p:pic>
      <p:sp>
        <p:nvSpPr>
          <p:cNvPr id="3085" name="Rectangle 13"/>
          <p:cNvSpPr>
            <a:spLocks noChangeArrowheads="1"/>
          </p:cNvSpPr>
          <p:nvPr/>
        </p:nvSpPr>
        <p:spPr bwMode="auto">
          <a:xfrm flipV="1">
            <a:off x="0" y="6443663"/>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defRPr/>
            </a:pPr>
            <a:endParaRPr lang="en-US" dirty="0">
              <a:cs typeface="+mn-cs"/>
            </a:endParaRPr>
          </a:p>
        </p:txBody>
      </p:sp>
      <p:sp>
        <p:nvSpPr>
          <p:cNvPr id="3086" name="Text Box 14"/>
          <p:cNvSpPr txBox="1">
            <a:spLocks noChangeArrowheads="1"/>
          </p:cNvSpPr>
          <p:nvPr/>
        </p:nvSpPr>
        <p:spPr bwMode="auto">
          <a:xfrm>
            <a:off x="4470400" y="6519864"/>
            <a:ext cx="3126112" cy="337015"/>
          </a:xfrm>
          <a:prstGeom prst="rect">
            <a:avLst/>
          </a:prstGeom>
          <a:noFill/>
          <a:ln w="9525">
            <a:noFill/>
            <a:miter lim="800000"/>
            <a:headEnd/>
            <a:tailEnd/>
          </a:ln>
          <a:effectLst/>
        </p:spPr>
        <p:txBody>
          <a:bodyPr wrap="none">
            <a:spAutoFit/>
          </a:bodyPr>
          <a:lstStyle/>
          <a:p>
            <a:pPr>
              <a:defRPr/>
            </a:pPr>
            <a:r>
              <a:rPr lang="en-US" sz="1590" b="0" i="1" kern="1200" baseline="0" dirty="0">
                <a:solidFill>
                  <a:schemeClr val="tx1"/>
                </a:solidFill>
                <a:latin typeface="Arial Rounded MT Bold" pitchFamily="34" charset="0"/>
                <a:ea typeface="+mn-ea"/>
                <a:cs typeface="Arial" charset="0"/>
              </a:rPr>
              <a:t>We Deliver Airpower…Period!</a:t>
            </a:r>
            <a:endParaRPr lang="en-US" sz="1590" b="0" i="1" baseline="0" dirty="0">
              <a:latin typeface="Arial Rounded MT Bold" pitchFamily="34" charset="0"/>
              <a:cs typeface="+mn-cs"/>
            </a:endParaRPr>
          </a:p>
        </p:txBody>
      </p:sp>
      <p:pic>
        <p:nvPicPr>
          <p:cNvPr id="14" name="Picture 1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1099800" y="50067"/>
            <a:ext cx="1024258" cy="1024048"/>
          </a:xfrm>
          <a:prstGeom prst="rect">
            <a:avLst/>
          </a:prstGeom>
        </p:spPr>
      </p:pic>
    </p:spTree>
  </p:cSld>
  <p:clrMap bg1="lt1" tx1="dk1" bg2="lt2" tx2="dk2" accent1="accent1" accent2="accent2" accent3="accent3" accent4="accent4" accent5="accent5" accent6="accent6" hlink="hlink" folHlink="folHlink"/>
  <p:sldLayoutIdLst>
    <p:sldLayoutId id="2147484222"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36" r:id="rId14"/>
    <p:sldLayoutId id="2147484238" r:id="rId15"/>
    <p:sldLayoutId id="2147484239" r:id="rId16"/>
    <p:sldLayoutId id="2147484240" r:id="rId17"/>
    <p:sldLayoutId id="2147484242" r:id="rId18"/>
  </p:sldLayoutIdLst>
  <p:hf hdr="0" ftr="0" dt="0"/>
  <p:txStyles>
    <p:titleStyle>
      <a:lvl1pPr algn="ctr" rtl="0" eaLnBrk="0" fontAlgn="base" hangingPunct="0">
        <a:lnSpc>
          <a:spcPct val="85000"/>
        </a:lnSpc>
        <a:spcBef>
          <a:spcPct val="0"/>
        </a:spcBef>
        <a:spcAft>
          <a:spcPct val="0"/>
        </a:spcAft>
        <a:defRPr sz="3600" b="1" i="1">
          <a:solidFill>
            <a:srgbClr val="000099"/>
          </a:solidFill>
          <a:latin typeface="+mj-lt"/>
          <a:ea typeface="+mj-ea"/>
          <a:cs typeface="+mj-cs"/>
        </a:defRPr>
      </a:lvl1pPr>
      <a:lvl2pPr algn="ctr" rtl="0" eaLnBrk="0" fontAlgn="base" hangingPunct="0">
        <a:lnSpc>
          <a:spcPct val="85000"/>
        </a:lnSpc>
        <a:spcBef>
          <a:spcPct val="0"/>
        </a:spcBef>
        <a:spcAft>
          <a:spcPct val="0"/>
        </a:spcAft>
        <a:defRPr sz="3600" b="1" i="1">
          <a:solidFill>
            <a:srgbClr val="000099"/>
          </a:solidFill>
          <a:latin typeface="Arial" charset="0"/>
        </a:defRPr>
      </a:lvl2pPr>
      <a:lvl3pPr algn="ctr" rtl="0" eaLnBrk="0" fontAlgn="base" hangingPunct="0">
        <a:lnSpc>
          <a:spcPct val="85000"/>
        </a:lnSpc>
        <a:spcBef>
          <a:spcPct val="0"/>
        </a:spcBef>
        <a:spcAft>
          <a:spcPct val="0"/>
        </a:spcAft>
        <a:defRPr sz="3600" b="1" i="1">
          <a:solidFill>
            <a:srgbClr val="000099"/>
          </a:solidFill>
          <a:latin typeface="Arial" charset="0"/>
        </a:defRPr>
      </a:lvl3pPr>
      <a:lvl4pPr algn="ctr" rtl="0" eaLnBrk="0" fontAlgn="base" hangingPunct="0">
        <a:lnSpc>
          <a:spcPct val="85000"/>
        </a:lnSpc>
        <a:spcBef>
          <a:spcPct val="0"/>
        </a:spcBef>
        <a:spcAft>
          <a:spcPct val="0"/>
        </a:spcAft>
        <a:defRPr sz="3600" b="1" i="1">
          <a:solidFill>
            <a:srgbClr val="000099"/>
          </a:solidFill>
          <a:latin typeface="Arial" charset="0"/>
        </a:defRPr>
      </a:lvl4pPr>
      <a:lvl5pPr algn="ctr" rtl="0" eaLnBrk="0" fontAlgn="base" hangingPunct="0">
        <a:lnSpc>
          <a:spcPct val="85000"/>
        </a:lnSpc>
        <a:spcBef>
          <a:spcPct val="0"/>
        </a:spcBef>
        <a:spcAft>
          <a:spcPct val="0"/>
        </a:spcAft>
        <a:defRPr sz="3600" b="1" i="1">
          <a:solidFill>
            <a:srgbClr val="000099"/>
          </a:solidFill>
          <a:latin typeface="Arial" charset="0"/>
        </a:defRPr>
      </a:lvl5pPr>
      <a:lvl6pPr marL="457200" algn="ctr" rtl="0" fontAlgn="base">
        <a:lnSpc>
          <a:spcPct val="85000"/>
        </a:lnSpc>
        <a:spcBef>
          <a:spcPct val="0"/>
        </a:spcBef>
        <a:spcAft>
          <a:spcPct val="0"/>
        </a:spcAft>
        <a:defRPr sz="3600" b="1" i="1">
          <a:solidFill>
            <a:srgbClr val="000099"/>
          </a:solidFill>
          <a:latin typeface="Arial" charset="0"/>
        </a:defRPr>
      </a:lvl6pPr>
      <a:lvl7pPr marL="914400" algn="ctr" rtl="0" fontAlgn="base">
        <a:lnSpc>
          <a:spcPct val="85000"/>
        </a:lnSpc>
        <a:spcBef>
          <a:spcPct val="0"/>
        </a:spcBef>
        <a:spcAft>
          <a:spcPct val="0"/>
        </a:spcAft>
        <a:defRPr sz="3600" b="1" i="1">
          <a:solidFill>
            <a:srgbClr val="000099"/>
          </a:solidFill>
          <a:latin typeface="Arial" charset="0"/>
        </a:defRPr>
      </a:lvl7pPr>
      <a:lvl8pPr marL="1371600" algn="ctr" rtl="0" fontAlgn="base">
        <a:lnSpc>
          <a:spcPct val="85000"/>
        </a:lnSpc>
        <a:spcBef>
          <a:spcPct val="0"/>
        </a:spcBef>
        <a:spcAft>
          <a:spcPct val="0"/>
        </a:spcAft>
        <a:defRPr sz="3600" b="1" i="1">
          <a:solidFill>
            <a:srgbClr val="000099"/>
          </a:solidFill>
          <a:latin typeface="Arial" charset="0"/>
        </a:defRPr>
      </a:lvl8pPr>
      <a:lvl9pPr marL="1828800" algn="ctr" rtl="0" fontAlgn="base">
        <a:lnSpc>
          <a:spcPct val="85000"/>
        </a:lnSpc>
        <a:spcBef>
          <a:spcPct val="0"/>
        </a:spcBef>
        <a:spcAft>
          <a:spcPct val="0"/>
        </a:spcAft>
        <a:defRPr sz="3600" b="1" i="1">
          <a:solidFill>
            <a:srgbClr val="000099"/>
          </a:solidFill>
          <a:latin typeface="Arial" charset="0"/>
        </a:defRPr>
      </a:lvl9pPr>
    </p:titleStyle>
    <p:bodyStyle>
      <a:lvl1pPr marL="225425" indent="-225425" algn="l" rtl="0" eaLnBrk="0" fontAlgn="base" hangingPunct="0">
        <a:lnSpc>
          <a:spcPct val="90000"/>
        </a:lnSpc>
        <a:spcBef>
          <a:spcPct val="20000"/>
        </a:spcBef>
        <a:spcAft>
          <a:spcPct val="0"/>
        </a:spcAft>
        <a:buClr>
          <a:schemeClr val="tx1"/>
        </a:buClr>
        <a:buFont typeface="Wingdings" pitchFamily="2" charset="2"/>
        <a:buChar char="Ø"/>
        <a:defRPr sz="2600">
          <a:solidFill>
            <a:schemeClr val="tx1"/>
          </a:solidFill>
          <a:latin typeface="+mn-lt"/>
          <a:ea typeface="+mn-ea"/>
          <a:cs typeface="+mn-cs"/>
        </a:defRPr>
      </a:lvl1pPr>
      <a:lvl2pPr marL="676275" indent="-228600" algn="l" rtl="0" eaLnBrk="0" fontAlgn="base" hangingPunct="0">
        <a:lnSpc>
          <a:spcPct val="90000"/>
        </a:lnSpc>
        <a:spcBef>
          <a:spcPct val="20000"/>
        </a:spcBef>
        <a:spcAft>
          <a:spcPct val="0"/>
        </a:spcAft>
        <a:buClr>
          <a:schemeClr val="tx1"/>
        </a:buClr>
        <a:buChar char="•"/>
        <a:defRPr sz="2400">
          <a:solidFill>
            <a:schemeClr val="tx1"/>
          </a:solidFill>
          <a:latin typeface="+mn-lt"/>
        </a:defRPr>
      </a:lvl2pPr>
      <a:lvl3pPr marL="973138" indent="-120650" algn="l" rtl="0" eaLnBrk="0" fontAlgn="base" hangingPunct="0">
        <a:lnSpc>
          <a:spcPct val="90000"/>
        </a:lnSpc>
        <a:spcBef>
          <a:spcPct val="20000"/>
        </a:spcBef>
        <a:spcAft>
          <a:spcPct val="0"/>
        </a:spcAft>
        <a:buClr>
          <a:schemeClr val="tx1"/>
        </a:buClr>
        <a:buFont typeface="Times New Roman" pitchFamily="18" charset="0"/>
        <a:buChar char="–"/>
        <a:defRPr sz="2000">
          <a:solidFill>
            <a:schemeClr val="tx1"/>
          </a:solidFill>
          <a:latin typeface="+mn-lt"/>
        </a:defRPr>
      </a:lvl3pPr>
      <a:lvl4pPr marL="1546225" indent="-174625" algn="l" rtl="0" eaLnBrk="0" fontAlgn="base" hangingPunct="0">
        <a:lnSpc>
          <a:spcPct val="90000"/>
        </a:lnSpc>
        <a:spcBef>
          <a:spcPct val="20000"/>
        </a:spcBef>
        <a:spcAft>
          <a:spcPct val="0"/>
        </a:spcAft>
        <a:buClr>
          <a:schemeClr val="tx1"/>
        </a:buClr>
        <a:buChar char="•"/>
        <a:defRPr sz="2000">
          <a:solidFill>
            <a:schemeClr val="tx1"/>
          </a:solidFill>
          <a:latin typeface="+mn-lt"/>
        </a:defRPr>
      </a:lvl4pPr>
      <a:lvl5pPr marL="1946275" indent="-117475" algn="l" rtl="0" eaLnBrk="0" fontAlgn="base" hangingPunct="0">
        <a:spcBef>
          <a:spcPct val="20000"/>
        </a:spcBef>
        <a:spcAft>
          <a:spcPct val="0"/>
        </a:spcAft>
        <a:buClr>
          <a:schemeClr val="tx1"/>
        </a:buClr>
        <a:buFont typeface="Times New Roman" pitchFamily="18" charset="0"/>
        <a:buChar char="»"/>
        <a:defRPr sz="2000">
          <a:solidFill>
            <a:schemeClr val="tx1"/>
          </a:solidFill>
          <a:latin typeface="+mn-lt"/>
        </a:defRPr>
      </a:lvl5pPr>
      <a:lvl6pPr marL="2403475" indent="-117475" algn="l" rtl="0" fontAlgn="base">
        <a:spcBef>
          <a:spcPct val="20000"/>
        </a:spcBef>
        <a:spcAft>
          <a:spcPct val="0"/>
        </a:spcAft>
        <a:buClr>
          <a:schemeClr val="tx1"/>
        </a:buClr>
        <a:buFont typeface="Times New Roman" pitchFamily="18" charset="0"/>
        <a:buChar char="»"/>
        <a:defRPr sz="2000">
          <a:solidFill>
            <a:schemeClr val="tx1"/>
          </a:solidFill>
          <a:latin typeface="+mn-lt"/>
        </a:defRPr>
      </a:lvl6pPr>
      <a:lvl7pPr marL="2860675" indent="-117475" algn="l" rtl="0" fontAlgn="base">
        <a:spcBef>
          <a:spcPct val="20000"/>
        </a:spcBef>
        <a:spcAft>
          <a:spcPct val="0"/>
        </a:spcAft>
        <a:buClr>
          <a:schemeClr val="tx1"/>
        </a:buClr>
        <a:buFont typeface="Times New Roman" pitchFamily="18" charset="0"/>
        <a:buChar char="»"/>
        <a:defRPr sz="2000">
          <a:solidFill>
            <a:schemeClr val="tx1"/>
          </a:solidFill>
          <a:latin typeface="+mn-lt"/>
        </a:defRPr>
      </a:lvl7pPr>
      <a:lvl8pPr marL="3317875" indent="-117475" algn="l" rtl="0" fontAlgn="base">
        <a:spcBef>
          <a:spcPct val="20000"/>
        </a:spcBef>
        <a:spcAft>
          <a:spcPct val="0"/>
        </a:spcAft>
        <a:buClr>
          <a:schemeClr val="tx1"/>
        </a:buClr>
        <a:buFont typeface="Times New Roman" pitchFamily="18" charset="0"/>
        <a:buChar char="»"/>
        <a:defRPr sz="2000">
          <a:solidFill>
            <a:schemeClr val="tx1"/>
          </a:solidFill>
          <a:latin typeface="+mn-lt"/>
        </a:defRPr>
      </a:lvl8pPr>
      <a:lvl9pPr marL="3775075" indent="-117475" algn="l" rtl="0" fontAlgn="base">
        <a:spcBef>
          <a:spcPct val="20000"/>
        </a:spcBef>
        <a:spcAft>
          <a:spcPct val="0"/>
        </a:spcAft>
        <a:buClr>
          <a:schemeClr val="tx1"/>
        </a:buClr>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Lst>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486400" y="1371600"/>
            <a:ext cx="6553200" cy="2133600"/>
          </a:xfrm>
        </p:spPr>
        <p:txBody>
          <a:bodyPr/>
          <a:lstStyle/>
          <a:p>
            <a:pPr eaLnBrk="1" hangingPunct="1"/>
            <a:r>
              <a:rPr lang="en-US" altLang="en-US" sz="2800" dirty="0">
                <a:cs typeface="Times New Roman" panose="02020603050405020304" pitchFamily="18" charset="0"/>
              </a:rPr>
              <a:t>Advanced Manufacturing Strategies and Technologies – The Warner Robins ALC Paradigm</a:t>
            </a:r>
          </a:p>
        </p:txBody>
      </p:sp>
      <p:sp>
        <p:nvSpPr>
          <p:cNvPr id="3075" name="Rectangle 3"/>
          <p:cNvSpPr>
            <a:spLocks noGrp="1" noChangeArrowheads="1"/>
          </p:cNvSpPr>
          <p:nvPr>
            <p:ph type="subTitle" idx="1"/>
          </p:nvPr>
        </p:nvSpPr>
        <p:spPr>
          <a:xfrm>
            <a:off x="5486400" y="3581400"/>
            <a:ext cx="6553200" cy="16764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lnSpc>
                <a:spcPct val="85000"/>
              </a:lnSpc>
              <a:spcBef>
                <a:spcPct val="0"/>
              </a:spcBef>
            </a:pPr>
            <a:r>
              <a:rPr lang="en-US" altLang="en-US" dirty="0">
                <a:latin typeface="+mj-lt"/>
                <a:ea typeface="+mj-ea"/>
                <a:cs typeface="Times New Roman" panose="02020603050405020304" pitchFamily="18" charset="0"/>
              </a:rPr>
              <a:t>Frank Zahiri</a:t>
            </a:r>
          </a:p>
          <a:p>
            <a:pPr eaLnBrk="1" hangingPunct="1">
              <a:lnSpc>
                <a:spcPct val="85000"/>
              </a:lnSpc>
              <a:spcBef>
                <a:spcPct val="0"/>
              </a:spcBef>
            </a:pPr>
            <a:r>
              <a:rPr lang="en-US" altLang="en-US" dirty="0">
                <a:latin typeface="+mj-lt"/>
                <a:ea typeface="+mj-ea"/>
                <a:cs typeface="Times New Roman" panose="02020603050405020304" pitchFamily="18" charset="0"/>
              </a:rPr>
              <a:t>Robins AFB/WR-ALC/402 CMXG</a:t>
            </a:r>
          </a:p>
        </p:txBody>
      </p:sp>
      <p:sp>
        <p:nvSpPr>
          <p:cNvPr id="2" name="TextBox 1">
            <a:extLst>
              <a:ext uri="{FF2B5EF4-FFF2-40B4-BE49-F238E27FC236}">
                <a16:creationId xmlns:a16="http://schemas.microsoft.com/office/drawing/2014/main" id="{F62B44D8-91DD-4348-920C-B8FDD93D58B5}"/>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64255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240" y="137744"/>
            <a:ext cx="758952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Predictive Maintenance </a:t>
            </a:r>
            <a:br>
              <a:rPr lang="en-US" b="0" i="0" kern="1200" dirty="0">
                <a:solidFill>
                  <a:schemeClr val="tx1"/>
                </a:solidFill>
                <a:cs typeface="Times New Roman" panose="02020603050405020304" pitchFamily="18" charset="0"/>
              </a:rPr>
            </a:br>
            <a:r>
              <a:rPr lang="en-US" b="0" i="0" kern="1200" dirty="0">
                <a:solidFill>
                  <a:schemeClr val="tx1"/>
                </a:solidFill>
                <a:cs typeface="Times New Roman" panose="02020603050405020304" pitchFamily="18" charset="0"/>
              </a:rPr>
              <a:t>Reliability-Based Architecture</a:t>
            </a:r>
          </a:p>
        </p:txBody>
      </p:sp>
      <p:grpSp>
        <p:nvGrpSpPr>
          <p:cNvPr id="3" name="Group 2"/>
          <p:cNvGrpSpPr/>
          <p:nvPr/>
        </p:nvGrpSpPr>
        <p:grpSpPr>
          <a:xfrm>
            <a:off x="1458595" y="1417336"/>
            <a:ext cx="9274810" cy="4702112"/>
            <a:chOff x="1454150" y="1470088"/>
            <a:chExt cx="9274810" cy="4702112"/>
          </a:xfrm>
        </p:grpSpPr>
        <p:sp>
          <p:nvSpPr>
            <p:cNvPr id="28" name="Rounded Rectangle 27"/>
            <p:cNvSpPr/>
            <p:nvPr/>
          </p:nvSpPr>
          <p:spPr>
            <a:xfrm>
              <a:off x="4691380" y="4009454"/>
              <a:ext cx="2858770" cy="2162746"/>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sp>
          <p:nvSpPr>
            <p:cNvPr id="6" name="Text Box 2"/>
            <p:cNvSpPr txBox="1">
              <a:spLocks noChangeArrowheads="1"/>
            </p:cNvSpPr>
            <p:nvPr/>
          </p:nvSpPr>
          <p:spPr bwMode="auto">
            <a:xfrm>
              <a:off x="4732655" y="1499935"/>
              <a:ext cx="1837690"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Bef>
                  <a:spcPts val="0"/>
                </a:spcBef>
                <a:spcAft>
                  <a:spcPts val="0"/>
                </a:spcAft>
              </a:pPr>
              <a:r>
                <a:rPr lang="en-US" sz="1100" dirty="0">
                  <a:latin typeface="Times New Roman"/>
                  <a:ea typeface="SimSun"/>
                </a:rPr>
                <a:t>Life Expectancy Prognostics</a:t>
              </a:r>
              <a:endParaRPr lang="en-US" sz="1200" dirty="0">
                <a:latin typeface="Times New Roman"/>
                <a:ea typeface="SimSun"/>
              </a:endParaRPr>
            </a:p>
          </p:txBody>
        </p:sp>
        <p:sp>
          <p:nvSpPr>
            <p:cNvPr id="8" name="Text Box 2"/>
            <p:cNvSpPr txBox="1">
              <a:spLocks noChangeArrowheads="1"/>
            </p:cNvSpPr>
            <p:nvPr/>
          </p:nvSpPr>
          <p:spPr bwMode="auto">
            <a:xfrm>
              <a:off x="2695575" y="1499934"/>
              <a:ext cx="1718310" cy="3086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Bef>
                  <a:spcPts val="0"/>
                </a:spcBef>
                <a:spcAft>
                  <a:spcPts val="0"/>
                </a:spcAft>
              </a:pPr>
              <a:r>
                <a:rPr lang="en-US" sz="1100" dirty="0">
                  <a:latin typeface="Times New Roman"/>
                  <a:ea typeface="SimSun"/>
                </a:rPr>
                <a:t>Life Aging Modeling</a:t>
              </a:r>
              <a:endParaRPr lang="en-US" sz="1200" dirty="0">
                <a:latin typeface="Times New Roman"/>
                <a:ea typeface="SimSun"/>
              </a:endParaRPr>
            </a:p>
          </p:txBody>
        </p:sp>
        <p:sp>
          <p:nvSpPr>
            <p:cNvPr id="9" name="Rounded Rectangle 8"/>
            <p:cNvSpPr/>
            <p:nvPr/>
          </p:nvSpPr>
          <p:spPr>
            <a:xfrm>
              <a:off x="1569513" y="1499935"/>
              <a:ext cx="2901950" cy="2162747"/>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sp>
          <p:nvSpPr>
            <p:cNvPr id="10" name="Rounded Rectangle 9"/>
            <p:cNvSpPr/>
            <p:nvPr/>
          </p:nvSpPr>
          <p:spPr>
            <a:xfrm>
              <a:off x="4691380" y="1470089"/>
              <a:ext cx="2858770" cy="2162746"/>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sp>
          <p:nvSpPr>
            <p:cNvPr id="11" name="Right Arrow 10"/>
            <p:cNvSpPr/>
            <p:nvPr/>
          </p:nvSpPr>
          <p:spPr>
            <a:xfrm>
              <a:off x="4380230" y="2160969"/>
              <a:ext cx="481330" cy="553085"/>
            </a:xfrm>
            <a:prstGeom prst="rightArrow">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0"/>
                </a:spcBef>
                <a:spcAft>
                  <a:spcPts val="0"/>
                </a:spcAft>
              </a:pPr>
              <a:r>
                <a:rPr lang="en-US" sz="1200" dirty="0">
                  <a:latin typeface="Times New Roman"/>
                  <a:ea typeface="Times New Roman"/>
                </a:rPr>
                <a:t> </a:t>
              </a:r>
              <a:endParaRPr lang="en-US" sz="1200" dirty="0">
                <a:latin typeface="Times New Roman"/>
                <a:ea typeface="SimSun"/>
              </a:endParaRPr>
            </a:p>
          </p:txBody>
        </p:sp>
        <p:sp>
          <p:nvSpPr>
            <p:cNvPr id="18" name="TextBox 17"/>
            <p:cNvSpPr txBox="1"/>
            <p:nvPr/>
          </p:nvSpPr>
          <p:spPr>
            <a:xfrm>
              <a:off x="1567181" y="1494854"/>
              <a:ext cx="2901950" cy="338554"/>
            </a:xfrm>
            <a:prstGeom prst="rect">
              <a:avLst/>
            </a:prstGeom>
            <a:noFill/>
          </p:spPr>
          <p:txBody>
            <a:bodyPr wrap="square" rtlCol="0">
              <a:spAutoFit/>
            </a:bodyPr>
            <a:lstStyle/>
            <a:p>
              <a:pPr algn="ctr"/>
              <a:r>
                <a:rPr lang="en-US" sz="1600" b="1" dirty="0"/>
                <a:t>Engineering System</a:t>
              </a:r>
            </a:p>
          </p:txBody>
        </p:sp>
        <p:sp>
          <p:nvSpPr>
            <p:cNvPr id="20" name="TextBox 19"/>
            <p:cNvSpPr txBox="1"/>
            <p:nvPr/>
          </p:nvSpPr>
          <p:spPr>
            <a:xfrm>
              <a:off x="4620895" y="1519680"/>
              <a:ext cx="3041650" cy="584775"/>
            </a:xfrm>
            <a:prstGeom prst="rect">
              <a:avLst/>
            </a:prstGeom>
            <a:noFill/>
          </p:spPr>
          <p:txBody>
            <a:bodyPr wrap="square" rtlCol="0">
              <a:spAutoFit/>
            </a:bodyPr>
            <a:lstStyle/>
            <a:p>
              <a:pPr algn="ctr"/>
              <a:r>
                <a:rPr lang="en-US" sz="1600" b="1" dirty="0"/>
                <a:t>Life Loss Modeling Under Stressors</a:t>
              </a: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5955" y="2415249"/>
              <a:ext cx="2471530" cy="85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7778750" y="1470088"/>
              <a:ext cx="2858770" cy="2162746"/>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sp>
          <p:nvSpPr>
            <p:cNvPr id="22" name="Right Arrow 21"/>
            <p:cNvSpPr/>
            <p:nvPr/>
          </p:nvSpPr>
          <p:spPr>
            <a:xfrm>
              <a:off x="7421880" y="2223563"/>
              <a:ext cx="481330" cy="553085"/>
            </a:xfrm>
            <a:prstGeom prst="rightArrow">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0"/>
                </a:spcBef>
                <a:spcAft>
                  <a:spcPts val="0"/>
                </a:spcAft>
              </a:pPr>
              <a:r>
                <a:rPr lang="en-US" sz="1200" dirty="0">
                  <a:latin typeface="Times New Roman"/>
                  <a:ea typeface="Times New Roman"/>
                </a:rPr>
                <a:t> </a:t>
              </a:r>
              <a:endParaRPr lang="en-US" sz="1200" dirty="0">
                <a:latin typeface="Times New Roman"/>
                <a:ea typeface="SimSun"/>
              </a:endParaRPr>
            </a:p>
          </p:txBody>
        </p:sp>
        <p:sp>
          <p:nvSpPr>
            <p:cNvPr id="24" name="TextBox 23"/>
            <p:cNvSpPr txBox="1"/>
            <p:nvPr/>
          </p:nvSpPr>
          <p:spPr>
            <a:xfrm>
              <a:off x="7687310" y="1576193"/>
              <a:ext cx="3041650" cy="338554"/>
            </a:xfrm>
            <a:prstGeom prst="rect">
              <a:avLst/>
            </a:prstGeom>
            <a:noFill/>
          </p:spPr>
          <p:txBody>
            <a:bodyPr wrap="square" rtlCol="0">
              <a:spAutoFit/>
            </a:bodyPr>
            <a:lstStyle/>
            <a:p>
              <a:pPr algn="ctr"/>
              <a:r>
                <a:rPr lang="en-US" sz="1600" b="1" dirty="0"/>
                <a:t>Long-Term Prognosis</a:t>
              </a:r>
            </a:p>
          </p:txBody>
        </p:sp>
        <p:sp>
          <p:nvSpPr>
            <p:cNvPr id="25" name="Rounded Rectangle 24"/>
            <p:cNvSpPr/>
            <p:nvPr/>
          </p:nvSpPr>
          <p:spPr>
            <a:xfrm>
              <a:off x="7778750" y="4009454"/>
              <a:ext cx="2858770" cy="2162746"/>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pic>
          <p:nvPicPr>
            <p:cNvPr id="35" name="Content Placeholder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4766846" y="4542854"/>
              <a:ext cx="270075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a:xfrm>
              <a:off x="1567180" y="4009454"/>
              <a:ext cx="2858770" cy="2162746"/>
            </a:xfrm>
            <a:prstGeom prst="round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endParaRPr lang="en-US" sz="1200" dirty="0">
                <a:latin typeface="Times New Roman"/>
                <a:ea typeface="SimSun"/>
              </a:endParaRPr>
            </a:p>
          </p:txBody>
        </p:sp>
        <p:sp>
          <p:nvSpPr>
            <p:cNvPr id="32" name="TextBox 31"/>
            <p:cNvSpPr txBox="1"/>
            <p:nvPr/>
          </p:nvSpPr>
          <p:spPr>
            <a:xfrm>
              <a:off x="1454150" y="4466654"/>
              <a:ext cx="3041650" cy="338554"/>
            </a:xfrm>
            <a:prstGeom prst="rect">
              <a:avLst/>
            </a:prstGeom>
            <a:noFill/>
          </p:spPr>
          <p:txBody>
            <a:bodyPr wrap="square" rtlCol="0">
              <a:spAutoFit/>
            </a:bodyPr>
            <a:lstStyle/>
            <a:p>
              <a:pPr algn="ctr"/>
              <a:r>
                <a:rPr lang="en-US" sz="1600" b="1" dirty="0"/>
                <a:t>Total Cost Optimization</a:t>
              </a:r>
            </a:p>
          </p:txBody>
        </p:sp>
        <p:sp>
          <p:nvSpPr>
            <p:cNvPr id="30" name="Right Arrow 29"/>
            <p:cNvSpPr/>
            <p:nvPr/>
          </p:nvSpPr>
          <p:spPr>
            <a:xfrm rot="10800000">
              <a:off x="4273551" y="4827969"/>
              <a:ext cx="481330" cy="553085"/>
            </a:xfrm>
            <a:prstGeom prst="rightArrow">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0"/>
                </a:spcBef>
                <a:spcAft>
                  <a:spcPts val="0"/>
                </a:spcAft>
              </a:pPr>
              <a:r>
                <a:rPr lang="en-US" sz="1200" dirty="0">
                  <a:latin typeface="Times New Roman"/>
                  <a:ea typeface="Times New Roman"/>
                </a:rPr>
                <a:t> </a:t>
              </a:r>
              <a:endParaRPr lang="en-US" sz="1200" dirty="0">
                <a:latin typeface="Times New Roman"/>
                <a:ea typeface="SimSun"/>
              </a:endParaRPr>
            </a:p>
          </p:txBody>
        </p:sp>
        <p:pic>
          <p:nvPicPr>
            <p:cNvPr id="33" name="Picture 6" descr="C:\Users\hli39\AppData\Local\Temp\SNAGHTML15aacf8.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58829" y="1932726"/>
              <a:ext cx="2729092" cy="141922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78350" y="4085654"/>
              <a:ext cx="3041650" cy="338554"/>
            </a:xfrm>
            <a:prstGeom prst="rect">
              <a:avLst/>
            </a:prstGeom>
            <a:noFill/>
          </p:spPr>
          <p:txBody>
            <a:bodyPr wrap="square" rtlCol="0">
              <a:spAutoFit/>
            </a:bodyPr>
            <a:lstStyle/>
            <a:p>
              <a:pPr algn="ctr"/>
              <a:r>
                <a:rPr lang="en-US" sz="1600" b="1" dirty="0"/>
                <a:t>Safety Analysis</a:t>
              </a:r>
            </a:p>
          </p:txBody>
        </p:sp>
        <p:sp>
          <p:nvSpPr>
            <p:cNvPr id="27" name="Right Arrow 26"/>
            <p:cNvSpPr/>
            <p:nvPr/>
          </p:nvSpPr>
          <p:spPr>
            <a:xfrm rot="10800000">
              <a:off x="7397750" y="4827969"/>
              <a:ext cx="481330" cy="553085"/>
            </a:xfrm>
            <a:prstGeom prst="rightArrow">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0"/>
                </a:spcBef>
                <a:spcAft>
                  <a:spcPts val="0"/>
                </a:spcAft>
              </a:pPr>
              <a:r>
                <a:rPr lang="en-US" sz="1200" dirty="0">
                  <a:latin typeface="Times New Roman"/>
                  <a:ea typeface="Times New Roman"/>
                </a:rPr>
                <a:t> </a:t>
              </a:r>
              <a:endParaRPr lang="en-US" sz="1200" dirty="0">
                <a:latin typeface="Times New Roman"/>
                <a:ea typeface="SimSun"/>
              </a:endParaRPr>
            </a:p>
          </p:txBody>
        </p:sp>
        <p:pic>
          <p:nvPicPr>
            <p:cNvPr id="36" name="Content Placeholder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bwMode="auto">
            <a:xfrm>
              <a:off x="1719644" y="4391706"/>
              <a:ext cx="2547557" cy="167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ight Arrow 36"/>
            <p:cNvSpPr/>
            <p:nvPr/>
          </p:nvSpPr>
          <p:spPr>
            <a:xfrm rot="5400000">
              <a:off x="8967469" y="3515421"/>
              <a:ext cx="481330" cy="553085"/>
            </a:xfrm>
            <a:prstGeom prst="rightArrow">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Bef>
                  <a:spcPts val="0"/>
                </a:spcBef>
                <a:spcAft>
                  <a:spcPts val="0"/>
                </a:spcAft>
              </a:pPr>
              <a:r>
                <a:rPr lang="en-US" sz="1200" dirty="0">
                  <a:latin typeface="Times New Roman"/>
                  <a:ea typeface="Times New Roman"/>
                </a:rPr>
                <a:t> </a:t>
              </a:r>
              <a:endParaRPr lang="en-US" sz="1200" dirty="0">
                <a:latin typeface="Times New Roman"/>
                <a:ea typeface="SimSun"/>
              </a:endParaRPr>
            </a:p>
          </p:txBody>
        </p:sp>
        <p:sp>
          <p:nvSpPr>
            <p:cNvPr id="38" name="TextBox 37"/>
            <p:cNvSpPr txBox="1"/>
            <p:nvPr/>
          </p:nvSpPr>
          <p:spPr>
            <a:xfrm>
              <a:off x="1600200" y="4038600"/>
              <a:ext cx="3041650" cy="338554"/>
            </a:xfrm>
            <a:prstGeom prst="rect">
              <a:avLst/>
            </a:prstGeom>
            <a:noFill/>
          </p:spPr>
          <p:txBody>
            <a:bodyPr wrap="square" rtlCol="0">
              <a:spAutoFit/>
            </a:bodyPr>
            <a:lstStyle/>
            <a:p>
              <a:pPr algn="ctr"/>
              <a:r>
                <a:rPr lang="en-US" sz="1600" b="1" dirty="0"/>
                <a:t>Life Cycle Optimization</a:t>
              </a:r>
            </a:p>
          </p:txBody>
        </p:sp>
        <p:sp>
          <p:nvSpPr>
            <p:cNvPr id="26" name="TextBox 25"/>
            <p:cNvSpPr txBox="1"/>
            <p:nvPr/>
          </p:nvSpPr>
          <p:spPr>
            <a:xfrm>
              <a:off x="7858829" y="4038601"/>
              <a:ext cx="2729093" cy="584775"/>
            </a:xfrm>
            <a:prstGeom prst="rect">
              <a:avLst/>
            </a:prstGeom>
            <a:noFill/>
          </p:spPr>
          <p:txBody>
            <a:bodyPr wrap="square" rtlCol="0">
              <a:spAutoFit/>
            </a:bodyPr>
            <a:lstStyle/>
            <a:p>
              <a:pPr algn="ctr"/>
              <a:r>
                <a:rPr lang="en-US" sz="1600" b="1" dirty="0"/>
                <a:t>Prognosis-Based Risk Analysis</a:t>
              </a:r>
            </a:p>
          </p:txBody>
        </p:sp>
        <p:pic>
          <p:nvPicPr>
            <p:cNvPr id="41" name="Picture 31" descr="Confidence"/>
            <p:cNvPicPr>
              <a:picLocks noChangeAspect="1" noChangeArrowheads="1"/>
            </p:cNvPicPr>
            <p:nvPr/>
          </p:nvPicPr>
          <p:blipFill>
            <a:blip r:embed="rId7" cstate="print"/>
            <a:srcRect/>
            <a:stretch>
              <a:fillRect/>
            </a:stretch>
          </p:blipFill>
          <p:spPr bwMode="auto">
            <a:xfrm>
              <a:off x="8077200" y="4572068"/>
              <a:ext cx="2362200" cy="1523932"/>
            </a:xfrm>
            <a:prstGeom prst="rect">
              <a:avLst/>
            </a:prstGeom>
            <a:noFill/>
            <a:ln w="9525">
              <a:noFill/>
              <a:miter lim="800000"/>
              <a:headEnd/>
              <a:tailEnd/>
            </a:ln>
          </p:spPr>
        </p:pic>
        <p:pic>
          <p:nvPicPr>
            <p:cNvPr id="34" name="image18.jpg" descr="cid:image001.jpg@01D4F448.AE159660">
              <a:extLst>
                <a:ext uri="{FF2B5EF4-FFF2-40B4-BE49-F238E27FC236}">
                  <a16:creationId xmlns:a16="http://schemas.microsoft.com/office/drawing/2014/main" id="{C2360242-ACF5-4935-A596-AE4AC60DDF01}"/>
                </a:ext>
              </a:extLst>
            </p:cNvPr>
            <p:cNvPicPr/>
            <p:nvPr/>
          </p:nvPicPr>
          <p:blipFill>
            <a:blip r:embed="rId8"/>
            <a:srcRect/>
            <a:stretch>
              <a:fillRect/>
            </a:stretch>
          </p:blipFill>
          <p:spPr>
            <a:xfrm>
              <a:off x="1999007" y="1917888"/>
              <a:ext cx="2362200" cy="1539240"/>
            </a:xfrm>
            <a:prstGeom prst="rect">
              <a:avLst/>
            </a:prstGeom>
            <a:ln/>
          </p:spPr>
        </p:pic>
      </p:grpSp>
      <p:sp>
        <p:nvSpPr>
          <p:cNvPr id="39" name="Rectangle 38"/>
          <p:cNvSpPr/>
          <p:nvPr/>
        </p:nvSpPr>
        <p:spPr>
          <a:xfrm>
            <a:off x="511175" y="6119448"/>
            <a:ext cx="6096000" cy="338554"/>
          </a:xfrm>
          <a:prstGeom prst="rect">
            <a:avLst/>
          </a:prstGeom>
        </p:spPr>
        <p:txBody>
          <a:bodyPr>
            <a:spAutoFit/>
          </a:bodyPr>
          <a:lstStyle/>
          <a:p>
            <a:r>
              <a:rPr lang="en-US" sz="800" dirty="0">
                <a:solidFill>
                  <a:srgbClr val="002060"/>
                </a:solidFill>
              </a:rPr>
              <a:t>Reference: Air Force Contract FA8571-20-C-0009// ALAE Solutions, LLC// </a:t>
            </a:r>
          </a:p>
          <a:p>
            <a:r>
              <a:rPr lang="en-US" sz="800" dirty="0">
                <a:solidFill>
                  <a:srgbClr val="002060"/>
                </a:solidFill>
              </a:rPr>
              <a:t>George J. Vachtsevanos, Ph.D., &amp; Mr. Scot W. Hudson </a:t>
            </a:r>
          </a:p>
        </p:txBody>
      </p:sp>
      <p:sp>
        <p:nvSpPr>
          <p:cNvPr id="40" name="TextBox 39">
            <a:extLst>
              <a:ext uri="{FF2B5EF4-FFF2-40B4-BE49-F238E27FC236}">
                <a16:creationId xmlns:a16="http://schemas.microsoft.com/office/drawing/2014/main" id="{6D4D6FB5-149A-4740-8F43-B32D58CFFC49}"/>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60233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828800" y="127001"/>
            <a:ext cx="8534400" cy="102076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  Risk Control</a:t>
            </a:r>
          </a:p>
        </p:txBody>
      </p:sp>
      <p:sp>
        <p:nvSpPr>
          <p:cNvPr id="120835" name="Rectangle 3"/>
          <p:cNvSpPr>
            <a:spLocks noGrp="1" noChangeArrowheads="1"/>
          </p:cNvSpPr>
          <p:nvPr>
            <p:ph idx="4294967295"/>
          </p:nvPr>
        </p:nvSpPr>
        <p:spPr>
          <a:xfrm>
            <a:off x="91344" y="1477108"/>
            <a:ext cx="10778396" cy="4800600"/>
          </a:xfrm>
          <a:noFill/>
          <a:ln w="9525">
            <a:noFill/>
            <a:miter lim="800000"/>
            <a:headEnd/>
            <a:tailEnd/>
          </a:ln>
        </p:spPr>
        <p:txBody>
          <a:bodyPr vert="horz" wrap="square" lIns="91440" tIns="45720" rIns="91440" bIns="45720" numCol="1" anchor="t" anchorCtr="0" compatLnSpc="1">
            <a:prstTxWarp prst="textNoShape">
              <a:avLst/>
            </a:prstTxWarp>
          </a:bodyPr>
          <a:lstStyle/>
          <a:p>
            <a:pPr marL="688975" lvl="1" indent="-282575">
              <a:spcBef>
                <a:spcPct val="25000"/>
              </a:spcBef>
              <a:buClr>
                <a:srgbClr val="151C77"/>
              </a:buClr>
              <a:buSzPct val="80000"/>
              <a:buFont typeface="Wingdings" panose="05000000000000000000" pitchFamily="2" charset="2"/>
              <a:buChar char="Ø"/>
            </a:pPr>
            <a:r>
              <a:rPr lang="en-US" altLang="en-US" kern="1200" dirty="0">
                <a:ea typeface="+mn-ea"/>
                <a:cs typeface="Arial" charset="0"/>
              </a:rPr>
              <a:t>Change risk profile through proactive maintenance and upgrade</a:t>
            </a:r>
          </a:p>
          <a:p>
            <a:pPr marL="688975" lvl="1" indent="-282575">
              <a:spcBef>
                <a:spcPct val="25000"/>
              </a:spcBef>
              <a:buClr>
                <a:srgbClr val="151C77"/>
              </a:buClr>
              <a:buSzPct val="80000"/>
              <a:buFont typeface="Wingdings" panose="05000000000000000000" pitchFamily="2" charset="2"/>
              <a:buChar char="Ø"/>
            </a:pPr>
            <a:r>
              <a:rPr lang="en-US" altLang="en-US" kern="1200" dirty="0">
                <a:ea typeface="+mn-ea"/>
                <a:cs typeface="Arial" charset="0"/>
              </a:rPr>
              <a:t>Take corrective action with acceptable risk</a:t>
            </a:r>
          </a:p>
          <a:p>
            <a:pPr marL="985838" lvl="2" indent="-282575">
              <a:spcBef>
                <a:spcPct val="25000"/>
              </a:spcBef>
              <a:buClr>
                <a:srgbClr val="151C77"/>
              </a:buClr>
              <a:buSzPct val="80000"/>
              <a:buFont typeface="Wingdings" panose="05000000000000000000" pitchFamily="2" charset="2"/>
              <a:buChar char="Ø"/>
            </a:pPr>
            <a:r>
              <a:rPr lang="en-US" altLang="en-US" sz="2400" kern="1200" dirty="0">
                <a:ea typeface="+mn-ea"/>
                <a:cs typeface="Arial" charset="0"/>
              </a:rPr>
              <a:t>Quantify risk and uncertainty</a:t>
            </a:r>
          </a:p>
          <a:p>
            <a:pPr marL="985838" lvl="2" indent="-282575">
              <a:spcBef>
                <a:spcPct val="25000"/>
              </a:spcBef>
              <a:buClr>
                <a:srgbClr val="151C77"/>
              </a:buClr>
              <a:buSzPct val="80000"/>
              <a:buFont typeface="Wingdings" panose="05000000000000000000" pitchFamily="2" charset="2"/>
              <a:buChar char="Ø"/>
            </a:pPr>
            <a:r>
              <a:rPr lang="en-US" altLang="en-US" sz="2400" kern="1200" dirty="0">
                <a:ea typeface="+mn-ea"/>
                <a:cs typeface="Arial" charset="0"/>
              </a:rPr>
              <a:t>Essential link between failure prognosis and reconfigurable control</a:t>
            </a:r>
          </a:p>
        </p:txBody>
      </p:sp>
      <p:sp>
        <p:nvSpPr>
          <p:cNvPr id="3" name="Slide Number Placeholder 2"/>
          <p:cNvSpPr>
            <a:spLocks noGrp="1"/>
          </p:cNvSpPr>
          <p:nvPr>
            <p:ph type="sldNum" sz="quarter" idx="4294967295"/>
          </p:nvPr>
        </p:nvSpPr>
        <p:spPr>
          <a:xfrm>
            <a:off x="5029200" y="6472801"/>
            <a:ext cx="2133600" cy="320675"/>
          </a:xfrm>
          <a:prstGeom prst="rect">
            <a:avLst/>
          </a:prstGeom>
        </p:spPr>
        <p:txBody>
          <a:bodyPr anchor="ctr"/>
          <a:lstStyle>
            <a:defPPr>
              <a:defRPr lang="en-US"/>
            </a:defPPr>
            <a:lvl1pPr algn="ctr" rtl="0" eaLnBrk="0" fontAlgn="base" hangingPunct="0">
              <a:spcBef>
                <a:spcPct val="0"/>
              </a:spcBef>
              <a:spcAft>
                <a:spcPct val="0"/>
              </a:spcAft>
              <a:defRPr sz="1100" kern="1200" smtClean="0">
                <a:solidFill>
                  <a:srgbClr val="CDCDCD"/>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0134F675-B2E1-2443-9907-DCB342E39C69}" type="slidenum">
              <a:rPr lang="en-US" altLang="en-US" smtClean="0"/>
              <a:pPr>
                <a:defRPr/>
              </a:pPr>
              <a:t>11</a:t>
            </a:fld>
            <a:endParaRPr lang="en-US" dirty="0"/>
          </a:p>
        </p:txBody>
      </p:sp>
      <p:sp>
        <p:nvSpPr>
          <p:cNvPr id="5" name="TextBox 4">
            <a:extLst>
              <a:ext uri="{FF2B5EF4-FFF2-40B4-BE49-F238E27FC236}">
                <a16:creationId xmlns:a16="http://schemas.microsoft.com/office/drawing/2014/main" id="{ADEFA9D9-9201-4559-AA75-DB0BC96DBC6B}"/>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38217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2918398" y="128952"/>
            <a:ext cx="6355205"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Ingredients for Success</a:t>
            </a:r>
          </a:p>
        </p:txBody>
      </p:sp>
      <p:sp>
        <p:nvSpPr>
          <p:cNvPr id="4" name="Rectangle 3">
            <a:extLst>
              <a:ext uri="{FF2B5EF4-FFF2-40B4-BE49-F238E27FC236}">
                <a16:creationId xmlns:a16="http://schemas.microsoft.com/office/drawing/2014/main" id="{5B4F9E4C-6D68-4D91-BC13-6276E8E64283}"/>
              </a:ext>
            </a:extLst>
          </p:cNvPr>
          <p:cNvSpPr/>
          <p:nvPr/>
        </p:nvSpPr>
        <p:spPr>
          <a:xfrm>
            <a:off x="499700" y="1494688"/>
            <a:ext cx="10964008"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What do I need in order to apply Predictive Maintenance technologies to my system/process?</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“Data! Data! Data!”</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Sensors and Sensing Strategies</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Computing and Communications</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Modeling</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Algorithmic Developments</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The Smart Bridge Between the Real and Virtual Worlds</a:t>
            </a:r>
          </a:p>
        </p:txBody>
      </p:sp>
      <p:sp>
        <p:nvSpPr>
          <p:cNvPr id="5" name="TextBox 4">
            <a:extLst>
              <a:ext uri="{FF2B5EF4-FFF2-40B4-BE49-F238E27FC236}">
                <a16:creationId xmlns:a16="http://schemas.microsoft.com/office/drawing/2014/main" id="{F089966C-DEB2-4958-9F41-426E52370F72}"/>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5614331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4294967295"/>
          </p:nvPr>
        </p:nvSpPr>
        <p:spPr>
          <a:xfrm>
            <a:off x="492373" y="1512277"/>
            <a:ext cx="10363200" cy="4495800"/>
          </a:xfrm>
        </p:spPr>
        <p:txBody>
          <a:bodyPr/>
          <a:lstStyle/>
          <a:p>
            <a:pPr>
              <a:defRPr/>
            </a:pPr>
            <a:r>
              <a:rPr lang="en-US" altLang="en-US" sz="2400" kern="1200" dirty="0"/>
              <a:t>“There is no free lunch”</a:t>
            </a:r>
          </a:p>
          <a:p>
            <a:pPr lvl="1">
              <a:buFont typeface="Wingdings" panose="05000000000000000000" pitchFamily="2" charset="2"/>
              <a:buChar char="Ø"/>
              <a:defRPr/>
            </a:pPr>
            <a:r>
              <a:rPr lang="en-US" altLang="en-US" dirty="0">
                <a:cs typeface="Times New Roman" panose="02020603050405020304" pitchFamily="18" charset="0"/>
              </a:rPr>
              <a:t>Sensors and sensing requirements</a:t>
            </a:r>
          </a:p>
          <a:p>
            <a:pPr lvl="1">
              <a:buFont typeface="Wingdings" panose="05000000000000000000" pitchFamily="2" charset="2"/>
              <a:buChar char="Ø"/>
              <a:defRPr/>
            </a:pPr>
            <a:r>
              <a:rPr lang="en-US" altLang="en-US" dirty="0">
                <a:cs typeface="Times New Roman" panose="02020603050405020304" pitchFamily="18" charset="0"/>
              </a:rPr>
              <a:t>Health and usage monitoring hardware/software</a:t>
            </a:r>
          </a:p>
          <a:p>
            <a:pPr lvl="1">
              <a:buFont typeface="Wingdings" panose="05000000000000000000" pitchFamily="2" charset="2"/>
              <a:buChar char="Ø"/>
              <a:defRPr/>
            </a:pPr>
            <a:r>
              <a:rPr lang="en-US" altLang="en-US" dirty="0">
                <a:cs typeface="Times New Roman" panose="02020603050405020304" pitchFamily="18" charset="0"/>
              </a:rPr>
              <a:t>Communications and computing requirements</a:t>
            </a:r>
          </a:p>
          <a:p>
            <a:pPr lvl="1">
              <a:buFont typeface="Wingdings" panose="05000000000000000000" pitchFamily="2" charset="2"/>
              <a:buChar char="Ø"/>
              <a:defRPr/>
            </a:pPr>
            <a:r>
              <a:rPr lang="en-US" altLang="en-US" dirty="0">
                <a:cs typeface="Times New Roman" panose="02020603050405020304" pitchFamily="18" charset="0"/>
              </a:rPr>
              <a:t>Modeling of physical system</a:t>
            </a:r>
          </a:p>
          <a:p>
            <a:pPr lvl="1">
              <a:buFont typeface="Wingdings" panose="05000000000000000000" pitchFamily="2" charset="2"/>
              <a:buChar char="Ø"/>
              <a:defRPr/>
            </a:pPr>
            <a:r>
              <a:rPr lang="en-US" altLang="en-US" dirty="0">
                <a:cs typeface="Times New Roman" panose="02020603050405020304" pitchFamily="18" charset="0"/>
              </a:rPr>
              <a:t>Dynamic case-based reasoning – the bridge between the physical system and its digital twin</a:t>
            </a:r>
          </a:p>
          <a:p>
            <a:pPr lvl="1">
              <a:buFont typeface="Wingdings" panose="05000000000000000000" pitchFamily="2" charset="2"/>
              <a:buChar char="Ø"/>
              <a:defRPr/>
            </a:pPr>
            <a:r>
              <a:rPr lang="en-US" altLang="en-US" dirty="0">
                <a:cs typeface="Times New Roman" panose="02020603050405020304" pitchFamily="18" charset="0"/>
              </a:rPr>
              <a:t>Putting it all together</a:t>
            </a:r>
          </a:p>
        </p:txBody>
      </p:sp>
      <p:sp>
        <p:nvSpPr>
          <p:cNvPr id="87044" name="Rectangle 2"/>
          <p:cNvSpPr>
            <a:spLocks noGrp="1" noChangeArrowheads="1"/>
          </p:cNvSpPr>
          <p:nvPr>
            <p:ph type="title" idx="4294967295"/>
          </p:nvPr>
        </p:nvSpPr>
        <p:spPr>
          <a:xfrm>
            <a:off x="2019300" y="76200"/>
            <a:ext cx="81534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Predictive Maintenance – The Cost</a:t>
            </a:r>
          </a:p>
        </p:txBody>
      </p:sp>
      <p:sp>
        <p:nvSpPr>
          <p:cNvPr id="4" name="TextBox 3">
            <a:extLst>
              <a:ext uri="{FF2B5EF4-FFF2-40B4-BE49-F238E27FC236}">
                <a16:creationId xmlns:a16="http://schemas.microsoft.com/office/drawing/2014/main" id="{C7AACA8D-C253-4A62-AB66-B8F791A86766}"/>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467864204"/>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1752600" y="76200"/>
            <a:ext cx="8686799"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What Is a Digital Twin?</a:t>
            </a:r>
          </a:p>
        </p:txBody>
      </p:sp>
      <p:grpSp>
        <p:nvGrpSpPr>
          <p:cNvPr id="2" name="Group 1"/>
          <p:cNvGrpSpPr/>
          <p:nvPr/>
        </p:nvGrpSpPr>
        <p:grpSpPr>
          <a:xfrm>
            <a:off x="503363" y="1491757"/>
            <a:ext cx="11079037" cy="4359631"/>
            <a:chOff x="503363" y="1746736"/>
            <a:chExt cx="11079037" cy="4359631"/>
          </a:xfrm>
        </p:grpSpPr>
        <p:sp>
          <p:nvSpPr>
            <p:cNvPr id="4" name="Rectangle 3">
              <a:extLst>
                <a:ext uri="{FF2B5EF4-FFF2-40B4-BE49-F238E27FC236}">
                  <a16:creationId xmlns:a16="http://schemas.microsoft.com/office/drawing/2014/main" id="{293C943F-7DF4-4EE2-AF68-C62DA9931284}"/>
                </a:ext>
              </a:extLst>
            </p:cNvPr>
            <p:cNvSpPr/>
            <p:nvPr/>
          </p:nvSpPr>
          <p:spPr>
            <a:xfrm>
              <a:off x="503363" y="1746736"/>
              <a:ext cx="10376388" cy="2591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800" dirty="0">
                  <a:latin typeface="+mn-lt"/>
                  <a:cs typeface="+mn-cs"/>
                </a:rPr>
                <a:t>A digital twin is a virtual representation of a physical object or system across its life cycle, using real-time data to enable understanding, learning, and reasoning.</a:t>
              </a:r>
            </a:p>
          </p:txBody>
        </p:sp>
        <p:sp>
          <p:nvSpPr>
            <p:cNvPr id="5" name="TextBox 4">
              <a:extLst>
                <a:ext uri="{FF2B5EF4-FFF2-40B4-BE49-F238E27FC236}">
                  <a16:creationId xmlns:a16="http://schemas.microsoft.com/office/drawing/2014/main" id="{05383CB6-4400-458C-824E-4DB7C524EFD2}"/>
                </a:ext>
              </a:extLst>
            </p:cNvPr>
            <p:cNvSpPr txBox="1"/>
            <p:nvPr/>
          </p:nvSpPr>
          <p:spPr>
            <a:xfrm>
              <a:off x="609600" y="5398481"/>
              <a:ext cx="10972800" cy="707886"/>
            </a:xfrm>
            <a:prstGeom prst="rect">
              <a:avLst/>
            </a:prstGeom>
            <a:solidFill>
              <a:srgbClr val="FFFF00"/>
            </a:solidFill>
          </p:spPr>
          <p:txBody>
            <a:bodyPr wrap="square">
              <a:spAutoFit/>
            </a:bodyPr>
            <a:lstStyle/>
            <a:p>
              <a:pPr>
                <a:defRPr/>
              </a:pPr>
              <a:r>
                <a:rPr lang="en-US" sz="2000" dirty="0">
                  <a:solidFill>
                    <a:srgbClr val="000000"/>
                  </a:solidFill>
                  <a:latin typeface="+mn-lt"/>
                  <a:ea typeface="Arial Unicode MS"/>
                  <a:cs typeface="+mn-cs"/>
                </a:rPr>
                <a:t>R. Rosen, G. von Wichert, G. Lo, K. D. Bettenhausen. About the Importance of Autonomy and Digital Twins for the Future of Manufacturing, IFAC-PapersOnLine, 48 (2015), 567-572</a:t>
              </a:r>
              <a:endParaRPr lang="en-US" sz="2000" dirty="0">
                <a:solidFill>
                  <a:srgbClr val="000000"/>
                </a:solidFill>
                <a:latin typeface="+mn-lt"/>
                <a:cs typeface="+mn-cs"/>
              </a:endParaRPr>
            </a:p>
          </p:txBody>
        </p:sp>
      </p:grpSp>
      <p:sp>
        <p:nvSpPr>
          <p:cNvPr id="6" name="TextBox 5">
            <a:extLst>
              <a:ext uri="{FF2B5EF4-FFF2-40B4-BE49-F238E27FC236}">
                <a16:creationId xmlns:a16="http://schemas.microsoft.com/office/drawing/2014/main" id="{FFFC126C-4753-4682-956B-46EEDBF556C5}"/>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1443133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2918398" y="76200"/>
            <a:ext cx="6355205"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Digital Twin Functionalities</a:t>
            </a:r>
          </a:p>
        </p:txBody>
      </p:sp>
      <p:sp>
        <p:nvSpPr>
          <p:cNvPr id="4" name="Rectangle 3">
            <a:extLst>
              <a:ext uri="{FF2B5EF4-FFF2-40B4-BE49-F238E27FC236}">
                <a16:creationId xmlns:a16="http://schemas.microsoft.com/office/drawing/2014/main" id="{293C943F-7DF4-4EE2-AF68-C62DA9931284}"/>
              </a:ext>
            </a:extLst>
          </p:cNvPr>
          <p:cNvSpPr/>
          <p:nvPr/>
        </p:nvSpPr>
        <p:spPr>
          <a:xfrm>
            <a:off x="1905000" y="1435101"/>
            <a:ext cx="8382000" cy="487506"/>
          </a:xfrm>
          <a:prstGeom prst="rect">
            <a:avLst/>
          </a:prstGeom>
        </p:spPr>
        <p:txBody>
          <a:bodyPr wrap="square">
            <a:spAutoFit/>
          </a:bodyPr>
          <a:lstStyle/>
          <a:p>
            <a:pPr>
              <a:lnSpc>
                <a:spcPct val="107000"/>
              </a:lnSpc>
              <a:spcBef>
                <a:spcPts val="0"/>
              </a:spcBef>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A617994-FDD6-45DE-8006-1F06BCC964B3}"/>
              </a:ext>
            </a:extLst>
          </p:cNvPr>
          <p:cNvSpPr/>
          <p:nvPr/>
        </p:nvSpPr>
        <p:spPr>
          <a:xfrm>
            <a:off x="495301" y="1494688"/>
            <a:ext cx="10099432"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Improved maintenance decision making (damage prediction and reliability modelling of physical systems). </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System life cycle mirroring, supporting decision making in predicting the system’s performance/behavior in the long term. </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Statistically-based decision making and optimization (optimizing the system’s behavior/performance by simulating it during the design phase. </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Digital twin modelling aims to assist in life cycle management of assets.</a:t>
            </a:r>
          </a:p>
        </p:txBody>
      </p:sp>
      <p:sp>
        <p:nvSpPr>
          <p:cNvPr id="5" name="TextBox 4">
            <a:extLst>
              <a:ext uri="{FF2B5EF4-FFF2-40B4-BE49-F238E27FC236}">
                <a16:creationId xmlns:a16="http://schemas.microsoft.com/office/drawing/2014/main" id="{24B0EE23-B27A-443B-9104-DBD1071610C2}"/>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7812048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BC075-58B1-461E-9855-17AC964606B6}"/>
              </a:ext>
            </a:extLst>
          </p:cNvPr>
          <p:cNvSpPr/>
          <p:nvPr/>
        </p:nvSpPr>
        <p:spPr>
          <a:xfrm>
            <a:off x="492375" y="1524003"/>
            <a:ext cx="9407768" cy="24527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Improve operations</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Integrate asset information and history</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Unify asset management processes</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Extend asset life cycles</a:t>
            </a:r>
          </a:p>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Optimize maintenance work processes</a:t>
            </a:r>
          </a:p>
        </p:txBody>
      </p:sp>
      <p:sp>
        <p:nvSpPr>
          <p:cNvPr id="4" name="Rectangle 27"/>
          <p:cNvSpPr txBox="1">
            <a:spLocks noChangeArrowheads="1"/>
          </p:cNvSpPr>
          <p:nvPr/>
        </p:nvSpPr>
        <p:spPr bwMode="auto">
          <a:xfrm>
            <a:off x="2918397" y="76200"/>
            <a:ext cx="6355205"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3600" b="1" i="1">
                <a:solidFill>
                  <a:srgbClr val="000099"/>
                </a:solidFill>
                <a:latin typeface="+mj-lt"/>
                <a:ea typeface="+mj-ea"/>
                <a:cs typeface="+mj-cs"/>
              </a:defRPr>
            </a:lvl1pPr>
            <a:lvl2pPr algn="ctr" rtl="0" eaLnBrk="0" fontAlgn="base" hangingPunct="0">
              <a:lnSpc>
                <a:spcPct val="85000"/>
              </a:lnSpc>
              <a:spcBef>
                <a:spcPct val="0"/>
              </a:spcBef>
              <a:spcAft>
                <a:spcPct val="0"/>
              </a:spcAft>
              <a:defRPr sz="3600" b="1" i="1">
                <a:solidFill>
                  <a:srgbClr val="000099"/>
                </a:solidFill>
                <a:latin typeface="Arial" charset="0"/>
              </a:defRPr>
            </a:lvl2pPr>
            <a:lvl3pPr algn="ctr" rtl="0" eaLnBrk="0" fontAlgn="base" hangingPunct="0">
              <a:lnSpc>
                <a:spcPct val="85000"/>
              </a:lnSpc>
              <a:spcBef>
                <a:spcPct val="0"/>
              </a:spcBef>
              <a:spcAft>
                <a:spcPct val="0"/>
              </a:spcAft>
              <a:defRPr sz="3600" b="1" i="1">
                <a:solidFill>
                  <a:srgbClr val="000099"/>
                </a:solidFill>
                <a:latin typeface="Arial" charset="0"/>
              </a:defRPr>
            </a:lvl3pPr>
            <a:lvl4pPr algn="ctr" rtl="0" eaLnBrk="0" fontAlgn="base" hangingPunct="0">
              <a:lnSpc>
                <a:spcPct val="85000"/>
              </a:lnSpc>
              <a:spcBef>
                <a:spcPct val="0"/>
              </a:spcBef>
              <a:spcAft>
                <a:spcPct val="0"/>
              </a:spcAft>
              <a:defRPr sz="3600" b="1" i="1">
                <a:solidFill>
                  <a:srgbClr val="000099"/>
                </a:solidFill>
                <a:latin typeface="Arial" charset="0"/>
              </a:defRPr>
            </a:lvl4pPr>
            <a:lvl5pPr algn="ctr" rtl="0" eaLnBrk="0" fontAlgn="base" hangingPunct="0">
              <a:lnSpc>
                <a:spcPct val="85000"/>
              </a:lnSpc>
              <a:spcBef>
                <a:spcPct val="0"/>
              </a:spcBef>
              <a:spcAft>
                <a:spcPct val="0"/>
              </a:spcAft>
              <a:defRPr sz="3600" b="1" i="1">
                <a:solidFill>
                  <a:srgbClr val="000099"/>
                </a:solidFill>
                <a:latin typeface="Arial" charset="0"/>
              </a:defRPr>
            </a:lvl5pPr>
            <a:lvl6pPr marL="457200" algn="ctr" rtl="0" fontAlgn="base">
              <a:lnSpc>
                <a:spcPct val="85000"/>
              </a:lnSpc>
              <a:spcBef>
                <a:spcPct val="0"/>
              </a:spcBef>
              <a:spcAft>
                <a:spcPct val="0"/>
              </a:spcAft>
              <a:defRPr sz="3600" b="1" i="1">
                <a:solidFill>
                  <a:srgbClr val="000099"/>
                </a:solidFill>
                <a:latin typeface="Arial" charset="0"/>
              </a:defRPr>
            </a:lvl6pPr>
            <a:lvl7pPr marL="914400" algn="ctr" rtl="0" fontAlgn="base">
              <a:lnSpc>
                <a:spcPct val="85000"/>
              </a:lnSpc>
              <a:spcBef>
                <a:spcPct val="0"/>
              </a:spcBef>
              <a:spcAft>
                <a:spcPct val="0"/>
              </a:spcAft>
              <a:defRPr sz="3600" b="1" i="1">
                <a:solidFill>
                  <a:srgbClr val="000099"/>
                </a:solidFill>
                <a:latin typeface="Arial" charset="0"/>
              </a:defRPr>
            </a:lvl7pPr>
            <a:lvl8pPr marL="1371600" algn="ctr" rtl="0" fontAlgn="base">
              <a:lnSpc>
                <a:spcPct val="85000"/>
              </a:lnSpc>
              <a:spcBef>
                <a:spcPct val="0"/>
              </a:spcBef>
              <a:spcAft>
                <a:spcPct val="0"/>
              </a:spcAft>
              <a:defRPr sz="3600" b="1" i="1">
                <a:solidFill>
                  <a:srgbClr val="000099"/>
                </a:solidFill>
                <a:latin typeface="Arial" charset="0"/>
              </a:defRPr>
            </a:lvl8pPr>
            <a:lvl9pPr marL="1828800" algn="ctr" rtl="0" fontAlgn="base">
              <a:lnSpc>
                <a:spcPct val="85000"/>
              </a:lnSpc>
              <a:spcBef>
                <a:spcPct val="0"/>
              </a:spcBef>
              <a:spcAft>
                <a:spcPct val="0"/>
              </a:spcAft>
              <a:defRPr sz="3600" b="1" i="1">
                <a:solidFill>
                  <a:srgbClr val="000099"/>
                </a:solidFill>
                <a:latin typeface="Arial" charset="0"/>
              </a:defRPr>
            </a:lvl9pPr>
          </a:lstStyle>
          <a:p>
            <a:r>
              <a:rPr lang="en-US" altLang="zh-CN" b="0" i="0" kern="1200" dirty="0">
                <a:solidFill>
                  <a:schemeClr val="tx1"/>
                </a:solidFill>
                <a:cs typeface="Times New Roman" panose="02020603050405020304" pitchFamily="18" charset="0"/>
              </a:rPr>
              <a:t>Key Benefits</a:t>
            </a:r>
          </a:p>
        </p:txBody>
      </p:sp>
      <p:sp>
        <p:nvSpPr>
          <p:cNvPr id="5" name="TextBox 4">
            <a:extLst>
              <a:ext uri="{FF2B5EF4-FFF2-40B4-BE49-F238E27FC236}">
                <a16:creationId xmlns:a16="http://schemas.microsoft.com/office/drawing/2014/main" id="{A12052DD-5A36-427D-8004-4B6932758B37}"/>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8435291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2628900" y="76200"/>
            <a:ext cx="69342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Water Pump Digital Twin</a:t>
            </a:r>
          </a:p>
        </p:txBody>
      </p:sp>
      <p:sp>
        <p:nvSpPr>
          <p:cNvPr id="2" name="Rectangle 1"/>
          <p:cNvSpPr/>
          <p:nvPr/>
        </p:nvSpPr>
        <p:spPr>
          <a:xfrm>
            <a:off x="507024" y="1505700"/>
            <a:ext cx="11016760"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Creating a pump’s digital twin requires:</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Building its accurate 3D model and powering the model with data</a:t>
            </a:r>
          </a:p>
        </p:txBody>
      </p:sp>
      <p:sp>
        <p:nvSpPr>
          <p:cNvPr id="3" name="Rectangle 2"/>
          <p:cNvSpPr/>
          <p:nvPr/>
        </p:nvSpPr>
        <p:spPr>
          <a:xfrm>
            <a:off x="507024" y="2459807"/>
            <a:ext cx="11016760" cy="1883593"/>
          </a:xfrm>
          <a:prstGeom prst="rect">
            <a:avLst/>
          </a:prstGeom>
        </p:spPr>
        <p:txBody>
          <a:bodyPr wrap="square">
            <a:spAutoFit/>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Putting the digital twin into action</a:t>
            </a:r>
          </a:p>
          <a:p>
            <a:pPr marL="682625" lvl="1" indent="-225425" eaLnBrk="0" hangingPunct="0">
              <a:lnSpc>
                <a:spcPct val="90000"/>
              </a:lnSpc>
              <a:spcBef>
                <a:spcPct val="20000"/>
              </a:spcBef>
              <a:buClr>
                <a:schemeClr val="tx1"/>
              </a:buClr>
              <a:buFont typeface="Wingdings" pitchFamily="2" charset="2"/>
              <a:buChar char="Ø"/>
            </a:pPr>
            <a:r>
              <a:rPr lang="en-US" sz="2400" dirty="0">
                <a:latin typeface="+mn-lt"/>
                <a:cs typeface="+mn-cs"/>
              </a:rPr>
              <a:t>The digital twin-based predictive maintenance software takes in real-time sensor records about the health and working conditions of a pump and analyzes it against historical data about the pump’s failure modes and their criticality.</a:t>
            </a:r>
          </a:p>
        </p:txBody>
      </p:sp>
      <p:pic>
        <p:nvPicPr>
          <p:cNvPr id="5" name="Picture 4"/>
          <p:cNvPicPr>
            <a:picLocks noChangeAspect="1"/>
          </p:cNvPicPr>
          <p:nvPr/>
        </p:nvPicPr>
        <p:blipFill>
          <a:blip r:embed="rId3"/>
          <a:stretch>
            <a:fillRect/>
          </a:stretch>
        </p:blipFill>
        <p:spPr>
          <a:xfrm>
            <a:off x="4882081" y="3886200"/>
            <a:ext cx="2427837" cy="2486105"/>
          </a:xfrm>
          <a:prstGeom prst="rect">
            <a:avLst/>
          </a:prstGeom>
        </p:spPr>
      </p:pic>
      <p:sp>
        <p:nvSpPr>
          <p:cNvPr id="6" name="TextBox 5">
            <a:extLst>
              <a:ext uri="{FF2B5EF4-FFF2-40B4-BE49-F238E27FC236}">
                <a16:creationId xmlns:a16="http://schemas.microsoft.com/office/drawing/2014/main" id="{96291DA6-33A5-40BF-96F2-2A2E11BDF339}"/>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2164725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2628900" y="102576"/>
            <a:ext cx="69342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Water Pump Digital Twin Using ANSYS</a:t>
            </a:r>
          </a:p>
        </p:txBody>
      </p:sp>
      <p:grpSp>
        <p:nvGrpSpPr>
          <p:cNvPr id="4" name="Group 3"/>
          <p:cNvGrpSpPr/>
          <p:nvPr/>
        </p:nvGrpSpPr>
        <p:grpSpPr>
          <a:xfrm>
            <a:off x="419100" y="1412632"/>
            <a:ext cx="11353799" cy="4687833"/>
            <a:chOff x="419101" y="1316183"/>
            <a:chExt cx="11353799" cy="4687833"/>
          </a:xfrm>
        </p:grpSpPr>
        <p:pic>
          <p:nvPicPr>
            <p:cNvPr id="2" name="Picture 1"/>
            <p:cNvPicPr>
              <a:picLocks noChangeAspect="1"/>
            </p:cNvPicPr>
            <p:nvPr/>
          </p:nvPicPr>
          <p:blipFill>
            <a:blip r:embed="rId3"/>
            <a:stretch>
              <a:fillRect/>
            </a:stretch>
          </p:blipFill>
          <p:spPr>
            <a:xfrm>
              <a:off x="1878300" y="1316183"/>
              <a:ext cx="8435400" cy="4398818"/>
            </a:xfrm>
            <a:prstGeom prst="rect">
              <a:avLst/>
            </a:prstGeom>
            <a:noFill/>
          </p:spPr>
        </p:pic>
        <p:sp>
          <p:nvSpPr>
            <p:cNvPr id="3" name="Rectangle 2"/>
            <p:cNvSpPr/>
            <p:nvPr/>
          </p:nvSpPr>
          <p:spPr>
            <a:xfrm>
              <a:off x="419101" y="5542351"/>
              <a:ext cx="11353799" cy="461665"/>
            </a:xfrm>
            <a:prstGeom prst="rect">
              <a:avLst/>
            </a:prstGeom>
            <a:noFill/>
          </p:spPr>
          <p:txBody>
            <a:bodyPr wrap="square">
              <a:spAutoFit/>
            </a:bodyPr>
            <a:lstStyle/>
            <a:p>
              <a:pPr algn="ctr"/>
              <a:r>
                <a:rPr lang="en-US" sz="2400" dirty="0">
                  <a:solidFill>
                    <a:srgbClr val="000000"/>
                  </a:solidFill>
                  <a:cs typeface="+mn-cs"/>
                </a:rPr>
                <a:t>Microsoft Digital Azure Twins; Other Commercial Products</a:t>
              </a:r>
            </a:p>
          </p:txBody>
        </p:sp>
      </p:grpSp>
      <p:sp>
        <p:nvSpPr>
          <p:cNvPr id="7" name="Rectangle 6"/>
          <p:cNvSpPr/>
          <p:nvPr/>
        </p:nvSpPr>
        <p:spPr>
          <a:xfrm>
            <a:off x="507024" y="6096000"/>
            <a:ext cx="6096000" cy="338554"/>
          </a:xfrm>
          <a:prstGeom prst="rect">
            <a:avLst/>
          </a:prstGeom>
        </p:spPr>
        <p:txBody>
          <a:bodyPr>
            <a:spAutoFit/>
          </a:bodyPr>
          <a:lstStyle/>
          <a:p>
            <a:r>
              <a:rPr lang="en-US" sz="800" dirty="0">
                <a:solidFill>
                  <a:srgbClr val="002060"/>
                </a:solidFill>
              </a:rPr>
              <a:t>Reference: Air Force Contract FA8571-20-C-0009// ALAE Solutions, LLC// </a:t>
            </a:r>
          </a:p>
          <a:p>
            <a:r>
              <a:rPr lang="en-US" sz="800" dirty="0">
                <a:solidFill>
                  <a:srgbClr val="002060"/>
                </a:solidFill>
              </a:rPr>
              <a:t>George J. Vachtsevanos, Ph.D., &amp; Mr. Scot W. Hudson </a:t>
            </a:r>
          </a:p>
        </p:txBody>
      </p:sp>
      <p:sp>
        <p:nvSpPr>
          <p:cNvPr id="8" name="TextBox 7">
            <a:extLst>
              <a:ext uri="{FF2B5EF4-FFF2-40B4-BE49-F238E27FC236}">
                <a16:creationId xmlns:a16="http://schemas.microsoft.com/office/drawing/2014/main" id="{9C5D08CB-50DF-4152-8CCB-8737C9EF9234}"/>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7792696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3173" y="1356944"/>
            <a:ext cx="10185654" cy="4919457"/>
          </a:xfrm>
          <a:prstGeom prst="rect">
            <a:avLst/>
          </a:prstGeom>
        </p:spPr>
      </p:pic>
      <p:sp>
        <p:nvSpPr>
          <p:cNvPr id="4" name="Rectangle 27"/>
          <p:cNvSpPr>
            <a:spLocks noGrp="1" noChangeArrowheads="1"/>
          </p:cNvSpPr>
          <p:nvPr>
            <p:ph type="title" idx="4294967295"/>
          </p:nvPr>
        </p:nvSpPr>
        <p:spPr>
          <a:xfrm>
            <a:off x="1524000" y="76200"/>
            <a:ext cx="91440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Machining Centers Digital Twin</a:t>
            </a:r>
          </a:p>
        </p:txBody>
      </p:sp>
      <p:sp>
        <p:nvSpPr>
          <p:cNvPr id="2" name="Rectangle 1"/>
          <p:cNvSpPr/>
          <p:nvPr/>
        </p:nvSpPr>
        <p:spPr>
          <a:xfrm>
            <a:off x="533400" y="6107124"/>
            <a:ext cx="6096000" cy="338554"/>
          </a:xfrm>
          <a:prstGeom prst="rect">
            <a:avLst/>
          </a:prstGeom>
        </p:spPr>
        <p:txBody>
          <a:bodyPr>
            <a:spAutoFit/>
          </a:bodyPr>
          <a:lstStyle/>
          <a:p>
            <a:r>
              <a:rPr lang="en-US" sz="800" dirty="0">
                <a:solidFill>
                  <a:srgbClr val="002060"/>
                </a:solidFill>
              </a:rPr>
              <a:t>Reference:  Air Force Contract FA8571-21-C-0029//Data Fusion &amp; Neural Networks (DF&amp;NN), LLC// </a:t>
            </a:r>
          </a:p>
          <a:p>
            <a:r>
              <a:rPr lang="en-US" sz="800" dirty="0">
                <a:solidFill>
                  <a:srgbClr val="002060"/>
                </a:solidFill>
              </a:rPr>
              <a:t>Dr. Christopher Bowman  </a:t>
            </a:r>
          </a:p>
        </p:txBody>
      </p:sp>
      <p:sp>
        <p:nvSpPr>
          <p:cNvPr id="5" name="TextBox 4">
            <a:extLst>
              <a:ext uri="{FF2B5EF4-FFF2-40B4-BE49-F238E27FC236}">
                <a16:creationId xmlns:a16="http://schemas.microsoft.com/office/drawing/2014/main" id="{17B15D5C-5AD1-439E-BE66-25E30B35F8DB}"/>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415449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099"/>
          <p:cNvSpPr txBox="1">
            <a:spLocks noChangeArrowheads="1"/>
          </p:cNvSpPr>
          <p:nvPr/>
        </p:nvSpPr>
        <p:spPr bwMode="auto">
          <a:xfrm>
            <a:off x="90852" y="1441936"/>
            <a:ext cx="109728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buFont typeface="Wingdings" panose="05000000000000000000" pitchFamily="2" charset="2"/>
              <a:buChar char="Ø"/>
            </a:pPr>
            <a:r>
              <a:rPr lang="en-US" sz="2400" b="0" dirty="0"/>
              <a:t>Advanced analytics for smart manufacturing systems</a:t>
            </a:r>
          </a:p>
          <a:p>
            <a:pPr lvl="2">
              <a:buFont typeface="Wingdings" panose="05000000000000000000" pitchFamily="2" charset="2"/>
              <a:buChar char="Ø"/>
            </a:pPr>
            <a:r>
              <a:rPr lang="en-US" sz="2400" b="0" dirty="0"/>
              <a:t>Resilient to disruptions &amp; uncertainties</a:t>
            </a:r>
          </a:p>
          <a:p>
            <a:pPr lvl="2">
              <a:buFont typeface="Wingdings" panose="05000000000000000000" pitchFamily="2" charset="2"/>
              <a:buChar char="Ø"/>
            </a:pPr>
            <a:r>
              <a:rPr lang="en-US" sz="2400" b="0" dirty="0"/>
              <a:t>Increased factory visibility</a:t>
            </a:r>
          </a:p>
          <a:p>
            <a:pPr lvl="2">
              <a:buFont typeface="Wingdings" panose="05000000000000000000" pitchFamily="2" charset="2"/>
              <a:buChar char="Ø"/>
            </a:pPr>
            <a:r>
              <a:rPr lang="en-US" sz="2400" b="0" dirty="0"/>
              <a:t>Near-zero defects and downtime performance</a:t>
            </a:r>
          </a:p>
          <a:p>
            <a:pPr lvl="2">
              <a:buFont typeface="Wingdings" panose="05000000000000000000" pitchFamily="2" charset="2"/>
              <a:buChar char="Ø"/>
            </a:pPr>
            <a:r>
              <a:rPr lang="en-US" sz="2400" b="0" dirty="0"/>
              <a:t>Worry-free production</a:t>
            </a:r>
          </a:p>
          <a:p>
            <a:pPr lvl="1">
              <a:buFont typeface="Wingdings" panose="05000000000000000000" pitchFamily="2" charset="2"/>
              <a:buChar char="Ø"/>
            </a:pPr>
            <a:r>
              <a:rPr lang="en-US" sz="2400" b="0" dirty="0"/>
              <a:t>Industrial artificial intelligence (AI) and machine learning (ML) for smart &amp; predictive manufacturing</a:t>
            </a:r>
          </a:p>
          <a:p>
            <a:pPr lvl="2">
              <a:buFont typeface="Wingdings" panose="05000000000000000000" pitchFamily="2" charset="2"/>
              <a:buChar char="Ø"/>
            </a:pPr>
            <a:r>
              <a:rPr lang="en-US" sz="2400" b="0" dirty="0"/>
              <a:t>Predictive analytics for machine health monitoring, diagnosis, &amp; prognosis</a:t>
            </a:r>
          </a:p>
          <a:p>
            <a:pPr lvl="3">
              <a:buFont typeface="Wingdings" panose="05000000000000000000" pitchFamily="2" charset="2"/>
              <a:buChar char="Ø"/>
            </a:pPr>
            <a:r>
              <a:rPr lang="en-US" sz="2400" b="0" dirty="0"/>
              <a:t>Greater asset reliability</a:t>
            </a:r>
          </a:p>
          <a:p>
            <a:pPr lvl="3">
              <a:buFont typeface="Wingdings" panose="05000000000000000000" pitchFamily="2" charset="2"/>
              <a:buChar char="Ø"/>
            </a:pPr>
            <a:r>
              <a:rPr lang="en-US" sz="2400" b="0" dirty="0"/>
              <a:t>Lower operating costs</a:t>
            </a:r>
          </a:p>
        </p:txBody>
      </p:sp>
      <p:sp>
        <p:nvSpPr>
          <p:cNvPr id="3" name="Title 2"/>
          <p:cNvSpPr>
            <a:spLocks noGrp="1"/>
          </p:cNvSpPr>
          <p:nvPr>
            <p:ph type="title" idx="4294967295"/>
          </p:nvPr>
        </p:nvSpPr>
        <p:spPr>
          <a:xfrm>
            <a:off x="1828800" y="153377"/>
            <a:ext cx="8534400" cy="1020763"/>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b="0" i="0" dirty="0">
                <a:solidFill>
                  <a:schemeClr val="tx1"/>
                </a:solidFill>
                <a:cs typeface="Times New Roman" panose="02020603050405020304" pitchFamily="18" charset="0"/>
              </a:rPr>
              <a:t>CMXG Technology Insertion - Goals</a:t>
            </a:r>
          </a:p>
        </p:txBody>
      </p:sp>
      <p:sp>
        <p:nvSpPr>
          <p:cNvPr id="4" name="TextBox 3">
            <a:extLst>
              <a:ext uri="{FF2B5EF4-FFF2-40B4-BE49-F238E27FC236}">
                <a16:creationId xmlns:a16="http://schemas.microsoft.com/office/drawing/2014/main" id="{68EC413D-500E-4A61-966F-6C5437740BCE}"/>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06980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2066"/>
            <a:ext cx="9601200" cy="103093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Solution Architecture for Real-Time Makino T4 Health Monitoring</a:t>
            </a:r>
          </a:p>
        </p:txBody>
      </p:sp>
      <p:pic>
        <p:nvPicPr>
          <p:cNvPr id="13" name="Picture 12"/>
          <p:cNvPicPr>
            <a:picLocks noChangeAspect="1"/>
          </p:cNvPicPr>
          <p:nvPr/>
        </p:nvPicPr>
        <p:blipFill>
          <a:blip r:embed="rId3"/>
          <a:stretch>
            <a:fillRect/>
          </a:stretch>
        </p:blipFill>
        <p:spPr>
          <a:xfrm>
            <a:off x="1447800" y="1354016"/>
            <a:ext cx="9296400" cy="5058740"/>
          </a:xfrm>
          <a:prstGeom prst="rect">
            <a:avLst/>
          </a:prstGeom>
        </p:spPr>
      </p:pic>
      <p:sp>
        <p:nvSpPr>
          <p:cNvPr id="4" name="Rectangle 3"/>
          <p:cNvSpPr/>
          <p:nvPr/>
        </p:nvSpPr>
        <p:spPr>
          <a:xfrm>
            <a:off x="533400" y="6074202"/>
            <a:ext cx="6096000" cy="338554"/>
          </a:xfrm>
          <a:prstGeom prst="rect">
            <a:avLst/>
          </a:prstGeom>
        </p:spPr>
        <p:txBody>
          <a:bodyPr>
            <a:spAutoFit/>
          </a:bodyPr>
          <a:lstStyle/>
          <a:p>
            <a:r>
              <a:rPr lang="en-US" sz="800" dirty="0">
                <a:solidFill>
                  <a:srgbClr val="002060"/>
                </a:solidFill>
              </a:rPr>
              <a:t>Reference:  Air Force Contract FA8571-21-C-0029//Data Fusion &amp; Neural Networks (DF&amp;NN), LLC// </a:t>
            </a:r>
          </a:p>
          <a:p>
            <a:r>
              <a:rPr lang="en-US" sz="800" dirty="0">
                <a:solidFill>
                  <a:srgbClr val="002060"/>
                </a:solidFill>
              </a:rPr>
              <a:t>Dr. Christopher Bowman  </a:t>
            </a:r>
          </a:p>
        </p:txBody>
      </p:sp>
      <p:sp>
        <p:nvSpPr>
          <p:cNvPr id="5" name="TextBox 4">
            <a:extLst>
              <a:ext uri="{FF2B5EF4-FFF2-40B4-BE49-F238E27FC236}">
                <a16:creationId xmlns:a16="http://schemas.microsoft.com/office/drawing/2014/main" id="{E4902238-056A-4B88-B58B-6468842E99A1}"/>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86487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622131" y="5537201"/>
            <a:ext cx="6183313" cy="861525"/>
          </a:xfr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p>
            <a:r>
              <a:rPr lang="en-US" sz="1200" kern="1200" dirty="0"/>
              <a:t>Top blue boxes are the off-line data mining intelligent system learning normal and classes </a:t>
            </a:r>
          </a:p>
          <a:p>
            <a:r>
              <a:rPr lang="en-US" sz="1200" kern="1200" dirty="0"/>
              <a:t>Lower left red portions are the on-line abnormality detection and classification </a:t>
            </a:r>
          </a:p>
          <a:p>
            <a:r>
              <a:rPr lang="en-US" sz="1200" kern="1200" dirty="0"/>
              <a:t>Green is the Level 1 event tracking and Level 2 relationship detection and tracking</a:t>
            </a:r>
          </a:p>
          <a:p>
            <a:r>
              <a:rPr lang="en-US" sz="1200" kern="1200" dirty="0"/>
              <a:t>Gold is the response management and user feedback interfaces</a:t>
            </a:r>
          </a:p>
        </p:txBody>
      </p:sp>
      <p:grpSp>
        <p:nvGrpSpPr>
          <p:cNvPr id="5" name="Group 4">
            <a:extLst>
              <a:ext uri="{FF2B5EF4-FFF2-40B4-BE49-F238E27FC236}">
                <a16:creationId xmlns:a16="http://schemas.microsoft.com/office/drawing/2014/main" id="{1B779002-7315-4902-BF00-521A4E34DD29}"/>
              </a:ext>
            </a:extLst>
          </p:cNvPr>
          <p:cNvGrpSpPr>
            <a:grpSpLocks noChangeAspect="1"/>
          </p:cNvGrpSpPr>
          <p:nvPr/>
        </p:nvGrpSpPr>
        <p:grpSpPr bwMode="auto">
          <a:xfrm>
            <a:off x="473075" y="1424355"/>
            <a:ext cx="11245850" cy="4089400"/>
            <a:chOff x="254" y="1655"/>
            <a:chExt cx="7084" cy="2576"/>
          </a:xfrm>
        </p:grpSpPr>
        <p:sp>
          <p:nvSpPr>
            <p:cNvPr id="6" name="AutoShape 3">
              <a:extLst>
                <a:ext uri="{FF2B5EF4-FFF2-40B4-BE49-F238E27FC236}">
                  <a16:creationId xmlns:a16="http://schemas.microsoft.com/office/drawing/2014/main" id="{2099705A-6309-47A2-940F-A9E2CEF85661}"/>
                </a:ext>
              </a:extLst>
            </p:cNvPr>
            <p:cNvSpPr>
              <a:spLocks noChangeAspect="1" noChangeArrowheads="1" noTextEdit="1"/>
            </p:cNvSpPr>
            <p:nvPr/>
          </p:nvSpPr>
          <p:spPr bwMode="auto">
            <a:xfrm>
              <a:off x="254" y="1655"/>
              <a:ext cx="7084" cy="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7" name="Rectangle 5">
              <a:extLst>
                <a:ext uri="{FF2B5EF4-FFF2-40B4-BE49-F238E27FC236}">
                  <a16:creationId xmlns:a16="http://schemas.microsoft.com/office/drawing/2014/main" id="{F5789DD5-D3E5-45FE-9ED7-40738D386C61}"/>
                </a:ext>
              </a:extLst>
            </p:cNvPr>
            <p:cNvSpPr>
              <a:spLocks noChangeArrowheads="1"/>
            </p:cNvSpPr>
            <p:nvPr/>
          </p:nvSpPr>
          <p:spPr bwMode="auto">
            <a:xfrm>
              <a:off x="2137" y="3355"/>
              <a:ext cx="579" cy="251"/>
            </a:xfrm>
            <a:prstGeom prst="rect">
              <a:avLst/>
            </a:pr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8" name="Rectangle 6">
              <a:extLst>
                <a:ext uri="{FF2B5EF4-FFF2-40B4-BE49-F238E27FC236}">
                  <a16:creationId xmlns:a16="http://schemas.microsoft.com/office/drawing/2014/main" id="{ECCEDD2A-D175-4803-8FB1-46C69CEAB575}"/>
                </a:ext>
              </a:extLst>
            </p:cNvPr>
            <p:cNvSpPr>
              <a:spLocks noChangeArrowheads="1"/>
            </p:cNvSpPr>
            <p:nvPr/>
          </p:nvSpPr>
          <p:spPr bwMode="auto">
            <a:xfrm>
              <a:off x="2280" y="3403"/>
              <a:ext cx="3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AbNet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4812317A-9790-47A3-8AF7-67D01CC790D6}"/>
                </a:ext>
              </a:extLst>
            </p:cNvPr>
            <p:cNvSpPr>
              <a:spLocks noChangeArrowheads="1"/>
            </p:cNvSpPr>
            <p:nvPr/>
          </p:nvSpPr>
          <p:spPr bwMode="auto">
            <a:xfrm>
              <a:off x="2385" y="2579"/>
              <a:ext cx="602" cy="251"/>
            </a:xfrm>
            <a:prstGeom prst="rect">
              <a:avLst/>
            </a:prstGeom>
            <a:noFill/>
            <a:ln w="254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0" name="Rectangle 8">
              <a:extLst>
                <a:ext uri="{FF2B5EF4-FFF2-40B4-BE49-F238E27FC236}">
                  <a16:creationId xmlns:a16="http://schemas.microsoft.com/office/drawing/2014/main" id="{FBA74994-522D-436C-8624-C7116184EA9A}"/>
                </a:ext>
              </a:extLst>
            </p:cNvPr>
            <p:cNvSpPr>
              <a:spLocks noChangeArrowheads="1"/>
            </p:cNvSpPr>
            <p:nvPr/>
          </p:nvSpPr>
          <p:spPr bwMode="auto">
            <a:xfrm>
              <a:off x="2442" y="2627"/>
              <a:ext cx="5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TrnSatDP</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B948EF3D-C248-4147-A978-3577C5CBD806}"/>
                </a:ext>
              </a:extLst>
            </p:cNvPr>
            <p:cNvSpPr>
              <a:spLocks noChangeArrowheads="1"/>
            </p:cNvSpPr>
            <p:nvPr/>
          </p:nvSpPr>
          <p:spPr bwMode="auto">
            <a:xfrm>
              <a:off x="2366" y="1831"/>
              <a:ext cx="895" cy="426"/>
            </a:xfrm>
            <a:prstGeom prst="rect">
              <a:avLst/>
            </a:prstGeom>
            <a:noFill/>
            <a:ln w="254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2" name="Rectangle 10">
              <a:extLst>
                <a:ext uri="{FF2B5EF4-FFF2-40B4-BE49-F238E27FC236}">
                  <a16:creationId xmlns:a16="http://schemas.microsoft.com/office/drawing/2014/main" id="{B0C9EBC9-AE13-4A04-BA2C-89E10C311283}"/>
                </a:ext>
              </a:extLst>
            </p:cNvPr>
            <p:cNvSpPr>
              <a:spLocks noChangeArrowheads="1"/>
            </p:cNvSpPr>
            <p:nvPr/>
          </p:nvSpPr>
          <p:spPr bwMode="auto">
            <a:xfrm>
              <a:off x="2473" y="1878"/>
              <a:ext cx="68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Category &amp;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Trust NNs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Freeform 12">
              <a:extLst>
                <a:ext uri="{FF2B5EF4-FFF2-40B4-BE49-F238E27FC236}">
                  <a16:creationId xmlns:a16="http://schemas.microsoft.com/office/drawing/2014/main" id="{9E3F0FAD-5FAF-418A-A44A-80EA8D2FA3E0}"/>
                </a:ext>
              </a:extLst>
            </p:cNvPr>
            <p:cNvSpPr>
              <a:spLocks noEditPoints="1"/>
            </p:cNvSpPr>
            <p:nvPr/>
          </p:nvSpPr>
          <p:spPr bwMode="auto">
            <a:xfrm>
              <a:off x="2087" y="2353"/>
              <a:ext cx="279" cy="361"/>
            </a:xfrm>
            <a:custGeom>
              <a:avLst/>
              <a:gdLst>
                <a:gd name="T0" fmla="*/ 0 w 279"/>
                <a:gd name="T1" fmla="*/ 0 h 361"/>
                <a:gd name="T2" fmla="*/ 148 w 279"/>
                <a:gd name="T3" fmla="*/ 0 h 361"/>
                <a:gd name="T4" fmla="*/ 148 w 279"/>
                <a:gd name="T5" fmla="*/ 330 h 361"/>
                <a:gd name="T6" fmla="*/ 140 w 279"/>
                <a:gd name="T7" fmla="*/ 319 h 361"/>
                <a:gd name="T8" fmla="*/ 239 w 279"/>
                <a:gd name="T9" fmla="*/ 319 h 361"/>
                <a:gd name="T10" fmla="*/ 239 w 279"/>
                <a:gd name="T11" fmla="*/ 340 h 361"/>
                <a:gd name="T12" fmla="*/ 131 w 279"/>
                <a:gd name="T13" fmla="*/ 340 h 361"/>
                <a:gd name="T14" fmla="*/ 131 w 279"/>
                <a:gd name="T15" fmla="*/ 10 h 361"/>
                <a:gd name="T16" fmla="*/ 140 w 279"/>
                <a:gd name="T17" fmla="*/ 21 h 361"/>
                <a:gd name="T18" fmla="*/ 0 w 279"/>
                <a:gd name="T19" fmla="*/ 21 h 361"/>
                <a:gd name="T20" fmla="*/ 0 w 279"/>
                <a:gd name="T21" fmla="*/ 0 h 361"/>
                <a:gd name="T22" fmla="*/ 231 w 279"/>
                <a:gd name="T23" fmla="*/ 298 h 361"/>
                <a:gd name="T24" fmla="*/ 279 w 279"/>
                <a:gd name="T25" fmla="*/ 330 h 361"/>
                <a:gd name="T26" fmla="*/ 231 w 279"/>
                <a:gd name="T27" fmla="*/ 361 h 361"/>
                <a:gd name="T28" fmla="*/ 231 w 279"/>
                <a:gd name="T29" fmla="*/ 29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361">
                  <a:moveTo>
                    <a:pt x="0" y="0"/>
                  </a:moveTo>
                  <a:lnTo>
                    <a:pt x="148" y="0"/>
                  </a:lnTo>
                  <a:lnTo>
                    <a:pt x="148" y="330"/>
                  </a:lnTo>
                  <a:lnTo>
                    <a:pt x="140" y="319"/>
                  </a:lnTo>
                  <a:lnTo>
                    <a:pt x="239" y="319"/>
                  </a:lnTo>
                  <a:lnTo>
                    <a:pt x="239" y="340"/>
                  </a:lnTo>
                  <a:lnTo>
                    <a:pt x="131" y="340"/>
                  </a:lnTo>
                  <a:lnTo>
                    <a:pt x="131" y="10"/>
                  </a:lnTo>
                  <a:lnTo>
                    <a:pt x="140" y="21"/>
                  </a:lnTo>
                  <a:lnTo>
                    <a:pt x="0" y="21"/>
                  </a:lnTo>
                  <a:lnTo>
                    <a:pt x="0" y="0"/>
                  </a:lnTo>
                  <a:close/>
                  <a:moveTo>
                    <a:pt x="231" y="298"/>
                  </a:moveTo>
                  <a:lnTo>
                    <a:pt x="279" y="330"/>
                  </a:lnTo>
                  <a:lnTo>
                    <a:pt x="231" y="361"/>
                  </a:lnTo>
                  <a:lnTo>
                    <a:pt x="231" y="29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4" name="Line 13">
              <a:extLst>
                <a:ext uri="{FF2B5EF4-FFF2-40B4-BE49-F238E27FC236}">
                  <a16:creationId xmlns:a16="http://schemas.microsoft.com/office/drawing/2014/main" id="{81B40D58-1FC0-41BF-AB45-8B7B565FD961}"/>
                </a:ext>
              </a:extLst>
            </p:cNvPr>
            <p:cNvSpPr>
              <a:spLocks noChangeShapeType="1"/>
            </p:cNvSpPr>
            <p:nvPr/>
          </p:nvSpPr>
          <p:spPr bwMode="auto">
            <a:xfrm flipV="1">
              <a:off x="2226" y="2202"/>
              <a:ext cx="0" cy="169"/>
            </a:xfrm>
            <a:prstGeom prst="line">
              <a:avLst/>
            </a:prstGeom>
            <a:noFill/>
            <a:ln w="25400" cap="flat">
              <a:solidFill>
                <a:srgbClr val="5B9BD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5" name="Freeform 14">
              <a:extLst>
                <a:ext uri="{FF2B5EF4-FFF2-40B4-BE49-F238E27FC236}">
                  <a16:creationId xmlns:a16="http://schemas.microsoft.com/office/drawing/2014/main" id="{609F645A-B7FE-4F09-9CBC-76B9FCF85995}"/>
                </a:ext>
              </a:extLst>
            </p:cNvPr>
            <p:cNvSpPr>
              <a:spLocks noEditPoints="1"/>
            </p:cNvSpPr>
            <p:nvPr/>
          </p:nvSpPr>
          <p:spPr bwMode="auto">
            <a:xfrm>
              <a:off x="2226" y="2173"/>
              <a:ext cx="140" cy="63"/>
            </a:xfrm>
            <a:custGeom>
              <a:avLst/>
              <a:gdLst>
                <a:gd name="T0" fmla="*/ 0 w 140"/>
                <a:gd name="T1" fmla="*/ 46 h 63"/>
                <a:gd name="T2" fmla="*/ 100 w 140"/>
                <a:gd name="T3" fmla="*/ 42 h 63"/>
                <a:gd name="T4" fmla="*/ 100 w 140"/>
                <a:gd name="T5" fmla="*/ 20 h 63"/>
                <a:gd name="T6" fmla="*/ 0 w 140"/>
                <a:gd name="T7" fmla="*/ 25 h 63"/>
                <a:gd name="T8" fmla="*/ 0 w 140"/>
                <a:gd name="T9" fmla="*/ 46 h 63"/>
                <a:gd name="T10" fmla="*/ 93 w 140"/>
                <a:gd name="T11" fmla="*/ 63 h 63"/>
                <a:gd name="T12" fmla="*/ 140 w 140"/>
                <a:gd name="T13" fmla="*/ 29 h 63"/>
                <a:gd name="T14" fmla="*/ 91 w 140"/>
                <a:gd name="T15" fmla="*/ 0 h 63"/>
                <a:gd name="T16" fmla="*/ 93 w 14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63">
                  <a:moveTo>
                    <a:pt x="0" y="46"/>
                  </a:moveTo>
                  <a:lnTo>
                    <a:pt x="100" y="42"/>
                  </a:lnTo>
                  <a:lnTo>
                    <a:pt x="100" y="20"/>
                  </a:lnTo>
                  <a:lnTo>
                    <a:pt x="0" y="25"/>
                  </a:lnTo>
                  <a:lnTo>
                    <a:pt x="0" y="46"/>
                  </a:lnTo>
                  <a:close/>
                  <a:moveTo>
                    <a:pt x="93" y="63"/>
                  </a:moveTo>
                  <a:lnTo>
                    <a:pt x="140" y="29"/>
                  </a:lnTo>
                  <a:lnTo>
                    <a:pt x="91" y="0"/>
                  </a:lnTo>
                  <a:lnTo>
                    <a:pt x="93" y="63"/>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6" name="Rectangle 15">
              <a:extLst>
                <a:ext uri="{FF2B5EF4-FFF2-40B4-BE49-F238E27FC236}">
                  <a16:creationId xmlns:a16="http://schemas.microsoft.com/office/drawing/2014/main" id="{A70B5AFD-4F48-4A53-8FBD-80468C603000}"/>
                </a:ext>
              </a:extLst>
            </p:cNvPr>
            <p:cNvSpPr>
              <a:spLocks noChangeArrowheads="1"/>
            </p:cNvSpPr>
            <p:nvPr/>
          </p:nvSpPr>
          <p:spPr bwMode="auto">
            <a:xfrm>
              <a:off x="1661" y="1794"/>
              <a:ext cx="3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E75B6"/>
                  </a:solidFill>
                  <a:effectLst/>
                  <a:latin typeface="Arial" panose="020B0604020202020204" pitchFamily="34" charset="0"/>
                </a:rPr>
                <a:t>Known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DC9947C7-E080-482A-B834-0796F644AF57}"/>
                </a:ext>
              </a:extLst>
            </p:cNvPr>
            <p:cNvSpPr>
              <a:spLocks noChangeArrowheads="1"/>
            </p:cNvSpPr>
            <p:nvPr/>
          </p:nvSpPr>
          <p:spPr bwMode="auto">
            <a:xfrm>
              <a:off x="1173" y="1945"/>
              <a:ext cx="12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E75B6"/>
                  </a:solidFill>
                  <a:effectLst/>
                  <a:latin typeface="Arial" panose="020B0604020202020204" pitchFamily="34" charset="0"/>
                </a:rPr>
                <a:t>Historical Signatures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8" name="Freeform 17">
              <a:extLst>
                <a:ext uri="{FF2B5EF4-FFF2-40B4-BE49-F238E27FC236}">
                  <a16:creationId xmlns:a16="http://schemas.microsoft.com/office/drawing/2014/main" id="{8B8ACD47-C3A8-42A7-A968-640BAD631276}"/>
                </a:ext>
              </a:extLst>
            </p:cNvPr>
            <p:cNvSpPr>
              <a:spLocks noEditPoints="1"/>
            </p:cNvSpPr>
            <p:nvPr/>
          </p:nvSpPr>
          <p:spPr bwMode="auto">
            <a:xfrm>
              <a:off x="3092" y="2263"/>
              <a:ext cx="49" cy="678"/>
            </a:xfrm>
            <a:custGeom>
              <a:avLst/>
              <a:gdLst>
                <a:gd name="T0" fmla="*/ 19 w 49"/>
                <a:gd name="T1" fmla="*/ 0 h 678"/>
                <a:gd name="T2" fmla="*/ 16 w 49"/>
                <a:gd name="T3" fmla="*/ 625 h 678"/>
                <a:gd name="T4" fmla="*/ 32 w 49"/>
                <a:gd name="T5" fmla="*/ 626 h 678"/>
                <a:gd name="T6" fmla="*/ 35 w 49"/>
                <a:gd name="T7" fmla="*/ 0 h 678"/>
                <a:gd name="T8" fmla="*/ 19 w 49"/>
                <a:gd name="T9" fmla="*/ 0 h 678"/>
                <a:gd name="T10" fmla="*/ 0 w 49"/>
                <a:gd name="T11" fmla="*/ 615 h 678"/>
                <a:gd name="T12" fmla="*/ 24 w 49"/>
                <a:gd name="T13" fmla="*/ 678 h 678"/>
                <a:gd name="T14" fmla="*/ 49 w 49"/>
                <a:gd name="T15" fmla="*/ 615 h 678"/>
                <a:gd name="T16" fmla="*/ 0 w 49"/>
                <a:gd name="T17"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78">
                  <a:moveTo>
                    <a:pt x="19" y="0"/>
                  </a:moveTo>
                  <a:lnTo>
                    <a:pt x="16" y="625"/>
                  </a:lnTo>
                  <a:lnTo>
                    <a:pt x="32" y="626"/>
                  </a:lnTo>
                  <a:lnTo>
                    <a:pt x="35" y="0"/>
                  </a:lnTo>
                  <a:lnTo>
                    <a:pt x="19" y="0"/>
                  </a:lnTo>
                  <a:close/>
                  <a:moveTo>
                    <a:pt x="0" y="615"/>
                  </a:moveTo>
                  <a:lnTo>
                    <a:pt x="24" y="678"/>
                  </a:lnTo>
                  <a:lnTo>
                    <a:pt x="49" y="615"/>
                  </a:lnTo>
                  <a:lnTo>
                    <a:pt x="0" y="61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19" name="Freeform 18">
              <a:extLst>
                <a:ext uri="{FF2B5EF4-FFF2-40B4-BE49-F238E27FC236}">
                  <a16:creationId xmlns:a16="http://schemas.microsoft.com/office/drawing/2014/main" id="{8BDFE598-5714-4986-ACEF-A28C3632C2E8}"/>
                </a:ext>
              </a:extLst>
            </p:cNvPr>
            <p:cNvSpPr>
              <a:spLocks noEditPoints="1"/>
            </p:cNvSpPr>
            <p:nvPr/>
          </p:nvSpPr>
          <p:spPr bwMode="auto">
            <a:xfrm>
              <a:off x="2402" y="2821"/>
              <a:ext cx="48" cy="535"/>
            </a:xfrm>
            <a:custGeom>
              <a:avLst/>
              <a:gdLst>
                <a:gd name="T0" fmla="*/ 32 w 48"/>
                <a:gd name="T1" fmla="*/ 0 h 535"/>
                <a:gd name="T2" fmla="*/ 32 w 48"/>
                <a:gd name="T3" fmla="*/ 483 h 535"/>
                <a:gd name="T4" fmla="*/ 16 w 48"/>
                <a:gd name="T5" fmla="*/ 483 h 535"/>
                <a:gd name="T6" fmla="*/ 16 w 48"/>
                <a:gd name="T7" fmla="*/ 0 h 535"/>
                <a:gd name="T8" fmla="*/ 32 w 48"/>
                <a:gd name="T9" fmla="*/ 0 h 535"/>
                <a:gd name="T10" fmla="*/ 48 w 48"/>
                <a:gd name="T11" fmla="*/ 472 h 535"/>
                <a:gd name="T12" fmla="*/ 24 w 48"/>
                <a:gd name="T13" fmla="*/ 535 h 535"/>
                <a:gd name="T14" fmla="*/ 0 w 48"/>
                <a:gd name="T15" fmla="*/ 472 h 535"/>
                <a:gd name="T16" fmla="*/ 48 w 48"/>
                <a:gd name="T17" fmla="*/ 47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35">
                  <a:moveTo>
                    <a:pt x="32" y="0"/>
                  </a:moveTo>
                  <a:lnTo>
                    <a:pt x="32" y="483"/>
                  </a:lnTo>
                  <a:lnTo>
                    <a:pt x="16" y="483"/>
                  </a:lnTo>
                  <a:lnTo>
                    <a:pt x="16" y="0"/>
                  </a:lnTo>
                  <a:lnTo>
                    <a:pt x="32" y="0"/>
                  </a:lnTo>
                  <a:close/>
                  <a:moveTo>
                    <a:pt x="48" y="472"/>
                  </a:moveTo>
                  <a:lnTo>
                    <a:pt x="24" y="535"/>
                  </a:lnTo>
                  <a:lnTo>
                    <a:pt x="0" y="472"/>
                  </a:lnTo>
                  <a:lnTo>
                    <a:pt x="48" y="472"/>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20" name="Rectangle 19">
              <a:extLst>
                <a:ext uri="{FF2B5EF4-FFF2-40B4-BE49-F238E27FC236}">
                  <a16:creationId xmlns:a16="http://schemas.microsoft.com/office/drawing/2014/main" id="{899FBA87-205C-41B5-936B-122AF0D4177E}"/>
                </a:ext>
              </a:extLst>
            </p:cNvPr>
            <p:cNvSpPr>
              <a:spLocks noChangeArrowheads="1"/>
            </p:cNvSpPr>
            <p:nvPr/>
          </p:nvSpPr>
          <p:spPr bwMode="auto">
            <a:xfrm>
              <a:off x="321" y="2833"/>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F9BE74DC-B106-4321-A476-95866036AD88}"/>
                </a:ext>
              </a:extLst>
            </p:cNvPr>
            <p:cNvSpPr>
              <a:spLocks noChangeArrowheads="1"/>
            </p:cNvSpPr>
            <p:nvPr/>
          </p:nvSpPr>
          <p:spPr bwMode="auto">
            <a:xfrm>
              <a:off x="292" y="2722"/>
              <a:ext cx="70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Real-Time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Operational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E6EDD587-A324-4C5E-8F88-6183B7F17D6D}"/>
                </a:ext>
              </a:extLst>
            </p:cNvPr>
            <p:cNvSpPr>
              <a:spLocks noChangeArrowheads="1"/>
            </p:cNvSpPr>
            <p:nvPr/>
          </p:nvSpPr>
          <p:spPr bwMode="auto">
            <a:xfrm>
              <a:off x="272" y="3021"/>
              <a:ext cx="7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Environment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4CCD06A6-633F-4280-BC20-B19AEE0C33FF}"/>
                </a:ext>
              </a:extLst>
            </p:cNvPr>
            <p:cNvSpPr>
              <a:spLocks noChangeArrowheads="1"/>
            </p:cNvSpPr>
            <p:nvPr/>
          </p:nvSpPr>
          <p:spPr bwMode="auto">
            <a:xfrm>
              <a:off x="4996" y="3572"/>
              <a:ext cx="58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Abnormal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DC1EF277-D753-429B-BF0F-780172DA69C9}"/>
                </a:ext>
              </a:extLst>
            </p:cNvPr>
            <p:cNvSpPr>
              <a:spLocks noChangeArrowheads="1"/>
            </p:cNvSpPr>
            <p:nvPr/>
          </p:nvSpPr>
          <p:spPr bwMode="auto">
            <a:xfrm>
              <a:off x="4996" y="3746"/>
              <a:ext cx="7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Relationship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6569B7D9-63E3-4917-B9EE-44E6E4EA159E}"/>
                </a:ext>
              </a:extLst>
            </p:cNvPr>
            <p:cNvSpPr>
              <a:spLocks noChangeArrowheads="1"/>
            </p:cNvSpPr>
            <p:nvPr/>
          </p:nvSpPr>
          <p:spPr bwMode="auto">
            <a:xfrm>
              <a:off x="4996" y="3918"/>
              <a:ext cx="9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Patterns of Life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7" name="Freeform 26">
              <a:extLst>
                <a:ext uri="{FF2B5EF4-FFF2-40B4-BE49-F238E27FC236}">
                  <a16:creationId xmlns:a16="http://schemas.microsoft.com/office/drawing/2014/main" id="{9FFD4CD8-0081-4885-B69C-D439BAF1ED71}"/>
                </a:ext>
              </a:extLst>
            </p:cNvPr>
            <p:cNvSpPr>
              <a:spLocks noEditPoints="1"/>
            </p:cNvSpPr>
            <p:nvPr/>
          </p:nvSpPr>
          <p:spPr bwMode="auto">
            <a:xfrm>
              <a:off x="4183" y="3231"/>
              <a:ext cx="162" cy="63"/>
            </a:xfrm>
            <a:custGeom>
              <a:avLst/>
              <a:gdLst>
                <a:gd name="T0" fmla="*/ 1 w 162"/>
                <a:gd name="T1" fmla="*/ 47 h 63"/>
                <a:gd name="T2" fmla="*/ 121 w 162"/>
                <a:gd name="T3" fmla="*/ 42 h 63"/>
                <a:gd name="T4" fmla="*/ 121 w 162"/>
                <a:gd name="T5" fmla="*/ 21 h 63"/>
                <a:gd name="T6" fmla="*/ 0 w 162"/>
                <a:gd name="T7" fmla="*/ 26 h 63"/>
                <a:gd name="T8" fmla="*/ 1 w 162"/>
                <a:gd name="T9" fmla="*/ 47 h 63"/>
                <a:gd name="T10" fmla="*/ 114 w 162"/>
                <a:gd name="T11" fmla="*/ 63 h 63"/>
                <a:gd name="T12" fmla="*/ 162 w 162"/>
                <a:gd name="T13" fmla="*/ 29 h 63"/>
                <a:gd name="T14" fmla="*/ 112 w 162"/>
                <a:gd name="T15" fmla="*/ 0 h 63"/>
                <a:gd name="T16" fmla="*/ 114 w 1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3">
                  <a:moveTo>
                    <a:pt x="1" y="47"/>
                  </a:moveTo>
                  <a:lnTo>
                    <a:pt x="121" y="42"/>
                  </a:lnTo>
                  <a:lnTo>
                    <a:pt x="121" y="21"/>
                  </a:lnTo>
                  <a:lnTo>
                    <a:pt x="0" y="26"/>
                  </a:lnTo>
                  <a:lnTo>
                    <a:pt x="1" y="47"/>
                  </a:lnTo>
                  <a:close/>
                  <a:moveTo>
                    <a:pt x="114" y="63"/>
                  </a:moveTo>
                  <a:lnTo>
                    <a:pt x="162" y="29"/>
                  </a:lnTo>
                  <a:lnTo>
                    <a:pt x="112" y="0"/>
                  </a:lnTo>
                  <a:lnTo>
                    <a:pt x="114" y="63"/>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28" name="Oval 27">
              <a:extLst>
                <a:ext uri="{FF2B5EF4-FFF2-40B4-BE49-F238E27FC236}">
                  <a16:creationId xmlns:a16="http://schemas.microsoft.com/office/drawing/2014/main" id="{E253699F-ECE6-4C6E-B784-23CB2FDE2AEA}"/>
                </a:ext>
              </a:extLst>
            </p:cNvPr>
            <p:cNvSpPr>
              <a:spLocks noChangeArrowheads="1"/>
            </p:cNvSpPr>
            <p:nvPr/>
          </p:nvSpPr>
          <p:spPr bwMode="auto">
            <a:xfrm>
              <a:off x="6407" y="2866"/>
              <a:ext cx="928" cy="698"/>
            </a:xfrm>
            <a:prstGeom prst="ellipse">
              <a:avLst/>
            </a:prstGeom>
            <a:noFill/>
            <a:ln w="12700" cap="flat">
              <a:solidFill>
                <a:srgbClr val="FFD9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9" name="Rectangle 28">
              <a:extLst>
                <a:ext uri="{FF2B5EF4-FFF2-40B4-BE49-F238E27FC236}">
                  <a16:creationId xmlns:a16="http://schemas.microsoft.com/office/drawing/2014/main" id="{BE3BA8FA-3BCF-4C7F-ACCC-F4654EBF2288}"/>
                </a:ext>
              </a:extLst>
            </p:cNvPr>
            <p:cNvSpPr>
              <a:spLocks noChangeArrowheads="1"/>
            </p:cNvSpPr>
            <p:nvPr/>
          </p:nvSpPr>
          <p:spPr bwMode="auto">
            <a:xfrm>
              <a:off x="6611" y="2954"/>
              <a:ext cx="6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Situation &amp;</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B0A2BFD2-1592-451B-809D-A3D936F9A09C}"/>
                </a:ext>
              </a:extLst>
            </p:cNvPr>
            <p:cNvSpPr>
              <a:spLocks noChangeArrowheads="1"/>
            </p:cNvSpPr>
            <p:nvPr/>
          </p:nvSpPr>
          <p:spPr bwMode="auto">
            <a:xfrm>
              <a:off x="6650" y="3128"/>
              <a:ext cx="5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Response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3CF5C319-9B58-421D-A734-28644CDB0C7E}"/>
                </a:ext>
              </a:extLst>
            </p:cNvPr>
            <p:cNvSpPr>
              <a:spLocks noChangeArrowheads="1"/>
            </p:cNvSpPr>
            <p:nvPr/>
          </p:nvSpPr>
          <p:spPr bwMode="auto">
            <a:xfrm>
              <a:off x="6681" y="3300"/>
              <a:ext cx="4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Displays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2" name="Freeform 31">
              <a:extLst>
                <a:ext uri="{FF2B5EF4-FFF2-40B4-BE49-F238E27FC236}">
                  <a16:creationId xmlns:a16="http://schemas.microsoft.com/office/drawing/2014/main" id="{163D86DE-2EA6-4F3E-8568-D8C2DEFDB9EC}"/>
                </a:ext>
              </a:extLst>
            </p:cNvPr>
            <p:cNvSpPr>
              <a:spLocks noEditPoints="1"/>
            </p:cNvSpPr>
            <p:nvPr/>
          </p:nvSpPr>
          <p:spPr bwMode="auto">
            <a:xfrm>
              <a:off x="2987" y="2673"/>
              <a:ext cx="3884" cy="64"/>
            </a:xfrm>
            <a:custGeom>
              <a:avLst/>
              <a:gdLst>
                <a:gd name="T0" fmla="*/ 3884 w 3884"/>
                <a:gd name="T1" fmla="*/ 8 h 64"/>
                <a:gd name="T2" fmla="*/ 40 w 3884"/>
                <a:gd name="T3" fmla="*/ 21 h 64"/>
                <a:gd name="T4" fmla="*/ 40 w 3884"/>
                <a:gd name="T5" fmla="*/ 42 h 64"/>
                <a:gd name="T6" fmla="*/ 3884 w 3884"/>
                <a:gd name="T7" fmla="*/ 29 h 64"/>
                <a:gd name="T8" fmla="*/ 3884 w 3884"/>
                <a:gd name="T9" fmla="*/ 8 h 64"/>
                <a:gd name="T10" fmla="*/ 48 w 3884"/>
                <a:gd name="T11" fmla="*/ 0 h 64"/>
                <a:gd name="T12" fmla="*/ 0 w 3884"/>
                <a:gd name="T13" fmla="*/ 32 h 64"/>
                <a:gd name="T14" fmla="*/ 49 w 3884"/>
                <a:gd name="T15" fmla="*/ 64 h 64"/>
                <a:gd name="T16" fmla="*/ 48 w 388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64">
                  <a:moveTo>
                    <a:pt x="3884" y="8"/>
                  </a:moveTo>
                  <a:lnTo>
                    <a:pt x="40" y="21"/>
                  </a:lnTo>
                  <a:lnTo>
                    <a:pt x="40" y="42"/>
                  </a:lnTo>
                  <a:lnTo>
                    <a:pt x="3884" y="29"/>
                  </a:lnTo>
                  <a:lnTo>
                    <a:pt x="3884" y="8"/>
                  </a:lnTo>
                  <a:close/>
                  <a:moveTo>
                    <a:pt x="48" y="0"/>
                  </a:moveTo>
                  <a:lnTo>
                    <a:pt x="0" y="32"/>
                  </a:lnTo>
                  <a:lnTo>
                    <a:pt x="49" y="64"/>
                  </a:lnTo>
                  <a:lnTo>
                    <a:pt x="48" y="0"/>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33" name="Freeform 32">
              <a:extLst>
                <a:ext uri="{FF2B5EF4-FFF2-40B4-BE49-F238E27FC236}">
                  <a16:creationId xmlns:a16="http://schemas.microsoft.com/office/drawing/2014/main" id="{854ECE0F-BF82-4C2E-BA0A-C1E29F41A826}"/>
                </a:ext>
              </a:extLst>
            </p:cNvPr>
            <p:cNvSpPr>
              <a:spLocks noEditPoints="1"/>
            </p:cNvSpPr>
            <p:nvPr/>
          </p:nvSpPr>
          <p:spPr bwMode="auto">
            <a:xfrm>
              <a:off x="3261" y="2013"/>
              <a:ext cx="3611" cy="63"/>
            </a:xfrm>
            <a:custGeom>
              <a:avLst/>
              <a:gdLst>
                <a:gd name="T0" fmla="*/ 3611 w 3611"/>
                <a:gd name="T1" fmla="*/ 54 h 63"/>
                <a:gd name="T2" fmla="*/ 40 w 3611"/>
                <a:gd name="T3" fmla="*/ 42 h 63"/>
                <a:gd name="T4" fmla="*/ 40 w 3611"/>
                <a:gd name="T5" fmla="*/ 21 h 63"/>
                <a:gd name="T6" fmla="*/ 3611 w 3611"/>
                <a:gd name="T7" fmla="*/ 33 h 63"/>
                <a:gd name="T8" fmla="*/ 3611 w 3611"/>
                <a:gd name="T9" fmla="*/ 54 h 63"/>
                <a:gd name="T10" fmla="*/ 48 w 3611"/>
                <a:gd name="T11" fmla="*/ 63 h 63"/>
                <a:gd name="T12" fmla="*/ 0 w 3611"/>
                <a:gd name="T13" fmla="*/ 31 h 63"/>
                <a:gd name="T14" fmla="*/ 48 w 3611"/>
                <a:gd name="T15" fmla="*/ 0 h 63"/>
                <a:gd name="T16" fmla="*/ 48 w 3611"/>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1" h="63">
                  <a:moveTo>
                    <a:pt x="3611" y="54"/>
                  </a:moveTo>
                  <a:lnTo>
                    <a:pt x="40" y="42"/>
                  </a:lnTo>
                  <a:lnTo>
                    <a:pt x="40" y="21"/>
                  </a:lnTo>
                  <a:lnTo>
                    <a:pt x="3611" y="33"/>
                  </a:lnTo>
                  <a:lnTo>
                    <a:pt x="3611" y="54"/>
                  </a:lnTo>
                  <a:close/>
                  <a:moveTo>
                    <a:pt x="48" y="63"/>
                  </a:moveTo>
                  <a:lnTo>
                    <a:pt x="0" y="31"/>
                  </a:lnTo>
                  <a:lnTo>
                    <a:pt x="48" y="0"/>
                  </a:lnTo>
                  <a:lnTo>
                    <a:pt x="48" y="63"/>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34" name="Line 33">
              <a:extLst>
                <a:ext uri="{FF2B5EF4-FFF2-40B4-BE49-F238E27FC236}">
                  <a16:creationId xmlns:a16="http://schemas.microsoft.com/office/drawing/2014/main" id="{2C91522A-538C-4978-85A9-063DAD44EE88}"/>
                </a:ext>
              </a:extLst>
            </p:cNvPr>
            <p:cNvSpPr>
              <a:spLocks noChangeShapeType="1"/>
            </p:cNvSpPr>
            <p:nvPr/>
          </p:nvSpPr>
          <p:spPr bwMode="auto">
            <a:xfrm>
              <a:off x="6871" y="2057"/>
              <a:ext cx="0" cy="810"/>
            </a:xfrm>
            <a:prstGeom prst="line">
              <a:avLst/>
            </a:prstGeom>
            <a:noFill/>
            <a:ln w="25400" cap="flat">
              <a:solidFill>
                <a:srgbClr val="00B0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5" name="Rectangle 34">
              <a:extLst>
                <a:ext uri="{FF2B5EF4-FFF2-40B4-BE49-F238E27FC236}">
                  <a16:creationId xmlns:a16="http://schemas.microsoft.com/office/drawing/2014/main" id="{CC771205-6D72-46A1-B582-C6685DB13D15}"/>
                </a:ext>
              </a:extLst>
            </p:cNvPr>
            <p:cNvSpPr>
              <a:spLocks noChangeArrowheads="1"/>
            </p:cNvSpPr>
            <p:nvPr/>
          </p:nvSpPr>
          <p:spPr bwMode="auto">
            <a:xfrm>
              <a:off x="3857" y="1709"/>
              <a:ext cx="11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Approved Retraining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60FB5FE1-F0D2-4AC6-86DF-BCE8F4AE1967}"/>
                </a:ext>
              </a:extLst>
            </p:cNvPr>
            <p:cNvSpPr>
              <a:spLocks noChangeArrowheads="1"/>
            </p:cNvSpPr>
            <p:nvPr/>
          </p:nvSpPr>
          <p:spPr bwMode="auto">
            <a:xfrm>
              <a:off x="4079" y="1883"/>
              <a:ext cx="6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Commands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DFD0B535-47F9-44B5-A1DE-C2A062AE5707}"/>
                </a:ext>
              </a:extLst>
            </p:cNvPr>
            <p:cNvSpPr>
              <a:spLocks noChangeArrowheads="1"/>
            </p:cNvSpPr>
            <p:nvPr/>
          </p:nvSpPr>
          <p:spPr bwMode="auto">
            <a:xfrm>
              <a:off x="3617" y="2967"/>
              <a:ext cx="566" cy="602"/>
            </a:xfrm>
            <a:prstGeom prst="rect">
              <a:avLst/>
            </a:prstGeom>
            <a:noFill/>
            <a:ln w="254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8" name="Rectangle 37">
              <a:extLst>
                <a:ext uri="{FF2B5EF4-FFF2-40B4-BE49-F238E27FC236}">
                  <a16:creationId xmlns:a16="http://schemas.microsoft.com/office/drawing/2014/main" id="{5C24E835-DF39-4D8B-92CE-AE83823ACD49}"/>
                </a:ext>
              </a:extLst>
            </p:cNvPr>
            <p:cNvSpPr>
              <a:spLocks noChangeArrowheads="1"/>
            </p:cNvSpPr>
            <p:nvPr/>
          </p:nvSpPr>
          <p:spPr bwMode="auto">
            <a:xfrm>
              <a:off x="3782" y="3013"/>
              <a:ext cx="3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Data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5F67A910-2EEB-47E2-ADBC-38F4B74973C8}"/>
                </a:ext>
              </a:extLst>
            </p:cNvPr>
            <p:cNvSpPr>
              <a:spLocks noChangeArrowheads="1"/>
            </p:cNvSpPr>
            <p:nvPr/>
          </p:nvSpPr>
          <p:spPr bwMode="auto">
            <a:xfrm>
              <a:off x="3717" y="3188"/>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Fusion/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008B3699-3BC1-482D-8B40-545E002B3500}"/>
                </a:ext>
              </a:extLst>
            </p:cNvPr>
            <p:cNvSpPr>
              <a:spLocks noChangeArrowheads="1"/>
            </p:cNvSpPr>
            <p:nvPr/>
          </p:nvSpPr>
          <p:spPr bwMode="auto">
            <a:xfrm>
              <a:off x="3688" y="3362"/>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Tracking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1" name="Freeform 40">
              <a:extLst>
                <a:ext uri="{FF2B5EF4-FFF2-40B4-BE49-F238E27FC236}">
                  <a16:creationId xmlns:a16="http://schemas.microsoft.com/office/drawing/2014/main" id="{903FF284-122C-4E2F-98AB-52882224E2AC}"/>
                </a:ext>
              </a:extLst>
            </p:cNvPr>
            <p:cNvSpPr>
              <a:spLocks noEditPoints="1"/>
            </p:cNvSpPr>
            <p:nvPr/>
          </p:nvSpPr>
          <p:spPr bwMode="auto">
            <a:xfrm>
              <a:off x="2716" y="3450"/>
              <a:ext cx="159" cy="63"/>
            </a:xfrm>
            <a:custGeom>
              <a:avLst/>
              <a:gdLst>
                <a:gd name="T0" fmla="*/ 0 w 159"/>
                <a:gd name="T1" fmla="*/ 20 h 63"/>
                <a:gd name="T2" fmla="*/ 118 w 159"/>
                <a:gd name="T3" fmla="*/ 21 h 63"/>
                <a:gd name="T4" fmla="*/ 118 w 159"/>
                <a:gd name="T5" fmla="*/ 42 h 63"/>
                <a:gd name="T6" fmla="*/ 0 w 159"/>
                <a:gd name="T7" fmla="*/ 41 h 63"/>
                <a:gd name="T8" fmla="*/ 0 w 159"/>
                <a:gd name="T9" fmla="*/ 20 h 63"/>
                <a:gd name="T10" fmla="*/ 110 w 159"/>
                <a:gd name="T11" fmla="*/ 0 h 63"/>
                <a:gd name="T12" fmla="*/ 159 w 159"/>
                <a:gd name="T13" fmla="*/ 32 h 63"/>
                <a:gd name="T14" fmla="*/ 110 w 159"/>
                <a:gd name="T15" fmla="*/ 63 h 63"/>
                <a:gd name="T16" fmla="*/ 110 w 15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63">
                  <a:moveTo>
                    <a:pt x="0" y="20"/>
                  </a:moveTo>
                  <a:lnTo>
                    <a:pt x="118" y="21"/>
                  </a:lnTo>
                  <a:lnTo>
                    <a:pt x="118" y="42"/>
                  </a:lnTo>
                  <a:lnTo>
                    <a:pt x="0" y="41"/>
                  </a:lnTo>
                  <a:lnTo>
                    <a:pt x="0" y="20"/>
                  </a:lnTo>
                  <a:close/>
                  <a:moveTo>
                    <a:pt x="110" y="0"/>
                  </a:moveTo>
                  <a:lnTo>
                    <a:pt x="159" y="32"/>
                  </a:lnTo>
                  <a:lnTo>
                    <a:pt x="110" y="63"/>
                  </a:lnTo>
                  <a:lnTo>
                    <a:pt x="110"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42" name="Rectangle 41">
              <a:extLst>
                <a:ext uri="{FF2B5EF4-FFF2-40B4-BE49-F238E27FC236}">
                  <a16:creationId xmlns:a16="http://schemas.microsoft.com/office/drawing/2014/main" id="{DF26BDDE-0789-4FA9-B30B-3C1035D907A8}"/>
                </a:ext>
              </a:extLst>
            </p:cNvPr>
            <p:cNvSpPr>
              <a:spLocks noChangeArrowheads="1"/>
            </p:cNvSpPr>
            <p:nvPr/>
          </p:nvSpPr>
          <p:spPr bwMode="auto">
            <a:xfrm>
              <a:off x="2403" y="3579"/>
              <a:ext cx="7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Abnormality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4A7AB359-F58E-4BC9-83E7-A8CE04680DBB}"/>
                </a:ext>
              </a:extLst>
            </p:cNvPr>
            <p:cNvSpPr>
              <a:spLocks noChangeArrowheads="1"/>
            </p:cNvSpPr>
            <p:nvPr/>
          </p:nvSpPr>
          <p:spPr bwMode="auto">
            <a:xfrm>
              <a:off x="2403" y="3754"/>
              <a:ext cx="6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Detections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9EB9DFEB-110F-4657-A171-5F61CD1F4298}"/>
                </a:ext>
              </a:extLst>
            </p:cNvPr>
            <p:cNvSpPr>
              <a:spLocks noChangeArrowheads="1"/>
            </p:cNvSpPr>
            <p:nvPr/>
          </p:nvSpPr>
          <p:spPr bwMode="auto">
            <a:xfrm>
              <a:off x="3086" y="3634"/>
              <a:ext cx="10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New Abnormality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36D2A9CE-81B1-4B04-ABF2-774C951DA189}"/>
                </a:ext>
              </a:extLst>
            </p:cNvPr>
            <p:cNvSpPr>
              <a:spLocks noChangeArrowheads="1"/>
            </p:cNvSpPr>
            <p:nvPr/>
          </p:nvSpPr>
          <p:spPr bwMode="auto">
            <a:xfrm>
              <a:off x="3132" y="3807"/>
              <a:ext cx="86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Classifications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013A6B17-6A10-492D-9671-976B4B703287}"/>
                </a:ext>
              </a:extLst>
            </p:cNvPr>
            <p:cNvSpPr>
              <a:spLocks noChangeArrowheads="1"/>
            </p:cNvSpPr>
            <p:nvPr/>
          </p:nvSpPr>
          <p:spPr bwMode="auto">
            <a:xfrm>
              <a:off x="2824" y="2963"/>
              <a:ext cx="524" cy="251"/>
            </a:xfrm>
            <a:prstGeom prst="rect">
              <a:avLst/>
            </a:pr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47" name="Rectangle 46">
              <a:extLst>
                <a:ext uri="{FF2B5EF4-FFF2-40B4-BE49-F238E27FC236}">
                  <a16:creationId xmlns:a16="http://schemas.microsoft.com/office/drawing/2014/main" id="{B0A6D1F1-B0A0-4979-A391-41B512FB0150}"/>
                </a:ext>
              </a:extLst>
            </p:cNvPr>
            <p:cNvSpPr>
              <a:spLocks noChangeArrowheads="1"/>
            </p:cNvSpPr>
            <p:nvPr/>
          </p:nvSpPr>
          <p:spPr bwMode="auto">
            <a:xfrm>
              <a:off x="2882" y="3011"/>
              <a:ext cx="4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CatNet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8" name="Freeform 47">
              <a:extLst>
                <a:ext uri="{FF2B5EF4-FFF2-40B4-BE49-F238E27FC236}">
                  <a16:creationId xmlns:a16="http://schemas.microsoft.com/office/drawing/2014/main" id="{36C0A88B-1091-4A72-B910-5101AA17D3A9}"/>
                </a:ext>
              </a:extLst>
            </p:cNvPr>
            <p:cNvSpPr>
              <a:spLocks noEditPoints="1"/>
            </p:cNvSpPr>
            <p:nvPr/>
          </p:nvSpPr>
          <p:spPr bwMode="auto">
            <a:xfrm>
              <a:off x="3340" y="3054"/>
              <a:ext cx="277" cy="63"/>
            </a:xfrm>
            <a:custGeom>
              <a:avLst/>
              <a:gdLst>
                <a:gd name="T0" fmla="*/ 1 w 277"/>
                <a:gd name="T1" fmla="*/ 12 h 63"/>
                <a:gd name="T2" fmla="*/ 237 w 277"/>
                <a:gd name="T3" fmla="*/ 22 h 63"/>
                <a:gd name="T4" fmla="*/ 236 w 277"/>
                <a:gd name="T5" fmla="*/ 42 h 63"/>
                <a:gd name="T6" fmla="*/ 0 w 277"/>
                <a:gd name="T7" fmla="*/ 33 h 63"/>
                <a:gd name="T8" fmla="*/ 1 w 277"/>
                <a:gd name="T9" fmla="*/ 12 h 63"/>
                <a:gd name="T10" fmla="*/ 229 w 277"/>
                <a:gd name="T11" fmla="*/ 0 h 63"/>
                <a:gd name="T12" fmla="*/ 277 w 277"/>
                <a:gd name="T13" fmla="*/ 34 h 63"/>
                <a:gd name="T14" fmla="*/ 227 w 277"/>
                <a:gd name="T15" fmla="*/ 63 h 63"/>
                <a:gd name="T16" fmla="*/ 229 w 277"/>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63">
                  <a:moveTo>
                    <a:pt x="1" y="12"/>
                  </a:moveTo>
                  <a:lnTo>
                    <a:pt x="237" y="22"/>
                  </a:lnTo>
                  <a:lnTo>
                    <a:pt x="236" y="42"/>
                  </a:lnTo>
                  <a:lnTo>
                    <a:pt x="0" y="33"/>
                  </a:lnTo>
                  <a:lnTo>
                    <a:pt x="1" y="12"/>
                  </a:lnTo>
                  <a:close/>
                  <a:moveTo>
                    <a:pt x="229" y="0"/>
                  </a:moveTo>
                  <a:lnTo>
                    <a:pt x="277" y="34"/>
                  </a:lnTo>
                  <a:lnTo>
                    <a:pt x="227" y="63"/>
                  </a:lnTo>
                  <a:lnTo>
                    <a:pt x="229"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49" name="Rectangle 48">
              <a:extLst>
                <a:ext uri="{FF2B5EF4-FFF2-40B4-BE49-F238E27FC236}">
                  <a16:creationId xmlns:a16="http://schemas.microsoft.com/office/drawing/2014/main" id="{1F0A0A1E-1814-41B1-92F8-F69A373E17BA}"/>
                </a:ext>
              </a:extLst>
            </p:cNvPr>
            <p:cNvSpPr>
              <a:spLocks noChangeArrowheads="1"/>
            </p:cNvSpPr>
            <p:nvPr/>
          </p:nvSpPr>
          <p:spPr bwMode="auto">
            <a:xfrm>
              <a:off x="4344" y="2959"/>
              <a:ext cx="772" cy="601"/>
            </a:xfrm>
            <a:prstGeom prst="rect">
              <a:avLst/>
            </a:prstGeom>
            <a:noFill/>
            <a:ln w="254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50" name="Rectangle 49">
              <a:extLst>
                <a:ext uri="{FF2B5EF4-FFF2-40B4-BE49-F238E27FC236}">
                  <a16:creationId xmlns:a16="http://schemas.microsoft.com/office/drawing/2014/main" id="{311E1F31-39DD-4D1B-8AF8-3D3C3CD93C1C}"/>
                </a:ext>
              </a:extLst>
            </p:cNvPr>
            <p:cNvSpPr>
              <a:spLocks noChangeArrowheads="1"/>
            </p:cNvSpPr>
            <p:nvPr/>
          </p:nvSpPr>
          <p:spPr bwMode="auto">
            <a:xfrm>
              <a:off x="4424" y="3005"/>
              <a:ext cx="7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Relationship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DA13A774-DA99-483D-9CAF-A83852D894D9}"/>
                </a:ext>
              </a:extLst>
            </p:cNvPr>
            <p:cNvSpPr>
              <a:spLocks noChangeArrowheads="1"/>
            </p:cNvSpPr>
            <p:nvPr/>
          </p:nvSpPr>
          <p:spPr bwMode="auto">
            <a:xfrm>
              <a:off x="4444" y="3180"/>
              <a:ext cx="7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Detection &amp;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94EC4448-4226-41A0-B6A2-777343A2C110}"/>
                </a:ext>
              </a:extLst>
            </p:cNvPr>
            <p:cNvSpPr>
              <a:spLocks noChangeArrowheads="1"/>
            </p:cNvSpPr>
            <p:nvPr/>
          </p:nvSpPr>
          <p:spPr bwMode="auto">
            <a:xfrm>
              <a:off x="4519" y="3354"/>
              <a:ext cx="49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Tracking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3" name="Freeform 52">
              <a:extLst>
                <a:ext uri="{FF2B5EF4-FFF2-40B4-BE49-F238E27FC236}">
                  <a16:creationId xmlns:a16="http://schemas.microsoft.com/office/drawing/2014/main" id="{9916F85F-0C9D-4EE3-8D49-591EE68687EF}"/>
                </a:ext>
              </a:extLst>
            </p:cNvPr>
            <p:cNvSpPr>
              <a:spLocks noEditPoints="1"/>
            </p:cNvSpPr>
            <p:nvPr/>
          </p:nvSpPr>
          <p:spPr bwMode="auto">
            <a:xfrm>
              <a:off x="5125" y="3207"/>
              <a:ext cx="263" cy="63"/>
            </a:xfrm>
            <a:custGeom>
              <a:avLst/>
              <a:gdLst>
                <a:gd name="T0" fmla="*/ 0 w 263"/>
                <a:gd name="T1" fmla="*/ 45 h 63"/>
                <a:gd name="T2" fmla="*/ 223 w 263"/>
                <a:gd name="T3" fmla="*/ 42 h 63"/>
                <a:gd name="T4" fmla="*/ 223 w 263"/>
                <a:gd name="T5" fmla="*/ 21 h 63"/>
                <a:gd name="T6" fmla="*/ 0 w 263"/>
                <a:gd name="T7" fmla="*/ 24 h 63"/>
                <a:gd name="T8" fmla="*/ 0 w 263"/>
                <a:gd name="T9" fmla="*/ 45 h 63"/>
                <a:gd name="T10" fmla="*/ 215 w 263"/>
                <a:gd name="T11" fmla="*/ 63 h 63"/>
                <a:gd name="T12" fmla="*/ 263 w 263"/>
                <a:gd name="T13" fmla="*/ 31 h 63"/>
                <a:gd name="T14" fmla="*/ 215 w 263"/>
                <a:gd name="T15" fmla="*/ 0 h 63"/>
                <a:gd name="T16" fmla="*/ 215 w 2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63">
                  <a:moveTo>
                    <a:pt x="0" y="45"/>
                  </a:moveTo>
                  <a:lnTo>
                    <a:pt x="223" y="42"/>
                  </a:lnTo>
                  <a:lnTo>
                    <a:pt x="223" y="21"/>
                  </a:lnTo>
                  <a:lnTo>
                    <a:pt x="0" y="24"/>
                  </a:lnTo>
                  <a:lnTo>
                    <a:pt x="0" y="45"/>
                  </a:lnTo>
                  <a:close/>
                  <a:moveTo>
                    <a:pt x="215" y="63"/>
                  </a:moveTo>
                  <a:lnTo>
                    <a:pt x="263" y="31"/>
                  </a:lnTo>
                  <a:lnTo>
                    <a:pt x="215" y="0"/>
                  </a:lnTo>
                  <a:lnTo>
                    <a:pt x="215" y="63"/>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54" name="Rectangle 53">
              <a:extLst>
                <a:ext uri="{FF2B5EF4-FFF2-40B4-BE49-F238E27FC236}">
                  <a16:creationId xmlns:a16="http://schemas.microsoft.com/office/drawing/2014/main" id="{8E51AAFD-1C07-497D-99C9-A90C77B59B9A}"/>
                </a:ext>
              </a:extLst>
            </p:cNvPr>
            <p:cNvSpPr>
              <a:spLocks noChangeArrowheads="1"/>
            </p:cNvSpPr>
            <p:nvPr/>
          </p:nvSpPr>
          <p:spPr bwMode="auto">
            <a:xfrm>
              <a:off x="5232" y="2336"/>
              <a:ext cx="11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Approved Retraining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5" name="Rectangle 54">
              <a:extLst>
                <a:ext uri="{FF2B5EF4-FFF2-40B4-BE49-F238E27FC236}">
                  <a16:creationId xmlns:a16="http://schemas.microsoft.com/office/drawing/2014/main" id="{2A2DDDA3-2F5B-4D16-B4B4-F74238799A7C}"/>
                </a:ext>
              </a:extLst>
            </p:cNvPr>
            <p:cNvSpPr>
              <a:spLocks noChangeArrowheads="1"/>
            </p:cNvSpPr>
            <p:nvPr/>
          </p:nvSpPr>
          <p:spPr bwMode="auto">
            <a:xfrm>
              <a:off x="5453" y="2510"/>
              <a:ext cx="66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Commands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6" name="Freeform 55">
              <a:extLst>
                <a:ext uri="{FF2B5EF4-FFF2-40B4-BE49-F238E27FC236}">
                  <a16:creationId xmlns:a16="http://schemas.microsoft.com/office/drawing/2014/main" id="{BE98D5D3-704B-4D6D-A390-7D1AAFD95A3D}"/>
                </a:ext>
              </a:extLst>
            </p:cNvPr>
            <p:cNvSpPr>
              <a:spLocks noEditPoints="1"/>
            </p:cNvSpPr>
            <p:nvPr/>
          </p:nvSpPr>
          <p:spPr bwMode="auto">
            <a:xfrm>
              <a:off x="6192" y="3186"/>
              <a:ext cx="216" cy="68"/>
            </a:xfrm>
            <a:custGeom>
              <a:avLst/>
              <a:gdLst>
                <a:gd name="T0" fmla="*/ 0 w 270"/>
                <a:gd name="T1" fmla="*/ 46 h 63"/>
                <a:gd name="T2" fmla="*/ 229 w 270"/>
                <a:gd name="T3" fmla="*/ 42 h 63"/>
                <a:gd name="T4" fmla="*/ 229 w 270"/>
                <a:gd name="T5" fmla="*/ 21 h 63"/>
                <a:gd name="T6" fmla="*/ 0 w 270"/>
                <a:gd name="T7" fmla="*/ 25 h 63"/>
                <a:gd name="T8" fmla="*/ 0 w 270"/>
                <a:gd name="T9" fmla="*/ 46 h 63"/>
                <a:gd name="T10" fmla="*/ 221 w 270"/>
                <a:gd name="T11" fmla="*/ 63 h 63"/>
                <a:gd name="T12" fmla="*/ 270 w 270"/>
                <a:gd name="T13" fmla="*/ 30 h 63"/>
                <a:gd name="T14" fmla="*/ 221 w 270"/>
                <a:gd name="T15" fmla="*/ 0 h 63"/>
                <a:gd name="T16" fmla="*/ 221 w 270"/>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63">
                  <a:moveTo>
                    <a:pt x="0" y="46"/>
                  </a:moveTo>
                  <a:lnTo>
                    <a:pt x="229" y="42"/>
                  </a:lnTo>
                  <a:lnTo>
                    <a:pt x="229" y="21"/>
                  </a:lnTo>
                  <a:lnTo>
                    <a:pt x="0" y="25"/>
                  </a:lnTo>
                  <a:lnTo>
                    <a:pt x="0" y="46"/>
                  </a:lnTo>
                  <a:close/>
                  <a:moveTo>
                    <a:pt x="221" y="63"/>
                  </a:moveTo>
                  <a:lnTo>
                    <a:pt x="270" y="30"/>
                  </a:lnTo>
                  <a:lnTo>
                    <a:pt x="221" y="0"/>
                  </a:lnTo>
                  <a:lnTo>
                    <a:pt x="221" y="63"/>
                  </a:lnTo>
                  <a:close/>
                </a:path>
              </a:pathLst>
            </a:custGeom>
            <a:solidFill>
              <a:srgbClr val="FFD966"/>
            </a:solidFill>
            <a:ln w="0" cap="flat">
              <a:solidFill>
                <a:srgbClr val="FFD966"/>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57" name="Rectangle 56">
              <a:extLst>
                <a:ext uri="{FF2B5EF4-FFF2-40B4-BE49-F238E27FC236}">
                  <a16:creationId xmlns:a16="http://schemas.microsoft.com/office/drawing/2014/main" id="{AFE7E7E2-6B57-4BCE-9A35-2D0702BA1A96}"/>
                </a:ext>
              </a:extLst>
            </p:cNvPr>
            <p:cNvSpPr>
              <a:spLocks noChangeArrowheads="1"/>
            </p:cNvSpPr>
            <p:nvPr/>
          </p:nvSpPr>
          <p:spPr bwMode="auto">
            <a:xfrm>
              <a:off x="1986" y="2854"/>
              <a:ext cx="7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E79"/>
                  </a:solidFill>
                  <a:effectLst/>
                  <a:latin typeface="Arial" panose="020B0604020202020204" pitchFamily="34" charset="0"/>
                </a:rPr>
                <a:t>Trained NNs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09D0903E-149A-41C8-91C7-F8680DB6A98C}"/>
                </a:ext>
              </a:extLst>
            </p:cNvPr>
            <p:cNvSpPr>
              <a:spLocks noChangeArrowheads="1"/>
            </p:cNvSpPr>
            <p:nvPr/>
          </p:nvSpPr>
          <p:spPr bwMode="auto">
            <a:xfrm>
              <a:off x="3148" y="2344"/>
              <a:ext cx="4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E79"/>
                  </a:solidFill>
                  <a:effectLst/>
                  <a:latin typeface="Arial" panose="020B0604020202020204" pitchFamily="34" charset="0"/>
                </a:rPr>
                <a:t>Trained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2EF6B006-8268-4458-ADE7-4647EAD0FBFD}"/>
                </a:ext>
              </a:extLst>
            </p:cNvPr>
            <p:cNvSpPr>
              <a:spLocks noChangeArrowheads="1"/>
            </p:cNvSpPr>
            <p:nvPr/>
          </p:nvSpPr>
          <p:spPr bwMode="auto">
            <a:xfrm>
              <a:off x="3143" y="2518"/>
              <a:ext cx="8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E79"/>
                  </a:solidFill>
                  <a:effectLst/>
                  <a:latin typeface="Arial" panose="020B0604020202020204" pitchFamily="34" charset="0"/>
                </a:rPr>
                <a:t>Category NNs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26F839C6-DA39-4B4F-8FFA-F1B709985014}"/>
                </a:ext>
              </a:extLst>
            </p:cNvPr>
            <p:cNvSpPr>
              <a:spLocks noChangeArrowheads="1"/>
            </p:cNvSpPr>
            <p:nvPr/>
          </p:nvSpPr>
          <p:spPr bwMode="auto">
            <a:xfrm>
              <a:off x="1252" y="2181"/>
              <a:ext cx="839" cy="425"/>
            </a:xfrm>
            <a:prstGeom prst="rect">
              <a:avLst/>
            </a:prstGeom>
            <a:noFill/>
            <a:ln w="2540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1" name="Rectangle 60">
              <a:extLst>
                <a:ext uri="{FF2B5EF4-FFF2-40B4-BE49-F238E27FC236}">
                  <a16:creationId xmlns:a16="http://schemas.microsoft.com/office/drawing/2014/main" id="{6B0B6F6E-D3A1-4839-AC28-E135E6673B7D}"/>
                </a:ext>
              </a:extLst>
            </p:cNvPr>
            <p:cNvSpPr>
              <a:spLocks noChangeArrowheads="1"/>
            </p:cNvSpPr>
            <p:nvPr/>
          </p:nvSpPr>
          <p:spPr bwMode="auto">
            <a:xfrm>
              <a:off x="1309" y="2227"/>
              <a:ext cx="68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rPr>
                <a:t>Normalized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771AA0C0-00D0-468C-A958-E06C6D95978A}"/>
                </a:ext>
              </a:extLst>
            </p:cNvPr>
            <p:cNvSpPr>
              <a:spLocks noChangeArrowheads="1"/>
            </p:cNvSpPr>
            <p:nvPr/>
          </p:nvSpPr>
          <p:spPr bwMode="auto">
            <a:xfrm>
              <a:off x="1420" y="2227"/>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4" name="Rectangle 63">
              <a:extLst>
                <a:ext uri="{FF2B5EF4-FFF2-40B4-BE49-F238E27FC236}">
                  <a16:creationId xmlns:a16="http://schemas.microsoft.com/office/drawing/2014/main" id="{252211D6-7D40-4A39-BB3A-130FD67E3AF9}"/>
                </a:ext>
              </a:extLst>
            </p:cNvPr>
            <p:cNvSpPr>
              <a:spLocks noChangeArrowheads="1"/>
            </p:cNvSpPr>
            <p:nvPr/>
          </p:nvSpPr>
          <p:spPr bwMode="auto">
            <a:xfrm>
              <a:off x="1257" y="2402"/>
              <a:ext cx="82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Historical POL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5" name="Freeform 64">
              <a:extLst>
                <a:ext uri="{FF2B5EF4-FFF2-40B4-BE49-F238E27FC236}">
                  <a16:creationId xmlns:a16="http://schemas.microsoft.com/office/drawing/2014/main" id="{B63580E3-741F-4328-91F4-CE6447176F0A}"/>
                </a:ext>
              </a:extLst>
            </p:cNvPr>
            <p:cNvSpPr>
              <a:spLocks noEditPoints="1"/>
            </p:cNvSpPr>
            <p:nvPr/>
          </p:nvSpPr>
          <p:spPr bwMode="auto">
            <a:xfrm>
              <a:off x="443" y="2362"/>
              <a:ext cx="808" cy="63"/>
            </a:xfrm>
            <a:custGeom>
              <a:avLst/>
              <a:gdLst>
                <a:gd name="T0" fmla="*/ 0 w 808"/>
                <a:gd name="T1" fmla="*/ 17 h 63"/>
                <a:gd name="T2" fmla="*/ 768 w 808"/>
                <a:gd name="T3" fmla="*/ 21 h 63"/>
                <a:gd name="T4" fmla="*/ 768 w 808"/>
                <a:gd name="T5" fmla="*/ 42 h 63"/>
                <a:gd name="T6" fmla="*/ 0 w 808"/>
                <a:gd name="T7" fmla="*/ 38 h 63"/>
                <a:gd name="T8" fmla="*/ 0 w 808"/>
                <a:gd name="T9" fmla="*/ 17 h 63"/>
                <a:gd name="T10" fmla="*/ 760 w 808"/>
                <a:gd name="T11" fmla="*/ 0 h 63"/>
                <a:gd name="T12" fmla="*/ 808 w 808"/>
                <a:gd name="T13" fmla="*/ 32 h 63"/>
                <a:gd name="T14" fmla="*/ 760 w 808"/>
                <a:gd name="T15" fmla="*/ 63 h 63"/>
                <a:gd name="T16" fmla="*/ 760 w 80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63">
                  <a:moveTo>
                    <a:pt x="0" y="17"/>
                  </a:moveTo>
                  <a:lnTo>
                    <a:pt x="768" y="21"/>
                  </a:lnTo>
                  <a:lnTo>
                    <a:pt x="768" y="42"/>
                  </a:lnTo>
                  <a:lnTo>
                    <a:pt x="0" y="38"/>
                  </a:lnTo>
                  <a:lnTo>
                    <a:pt x="0" y="17"/>
                  </a:lnTo>
                  <a:close/>
                  <a:moveTo>
                    <a:pt x="760" y="0"/>
                  </a:moveTo>
                  <a:lnTo>
                    <a:pt x="808" y="32"/>
                  </a:lnTo>
                  <a:lnTo>
                    <a:pt x="760" y="63"/>
                  </a:lnTo>
                  <a:lnTo>
                    <a:pt x="760" y="0"/>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66" name="Rectangle 65">
              <a:extLst>
                <a:ext uri="{FF2B5EF4-FFF2-40B4-BE49-F238E27FC236}">
                  <a16:creationId xmlns:a16="http://schemas.microsoft.com/office/drawing/2014/main" id="{76592961-EE14-46EA-A80A-BF2D2C208B5E}"/>
                </a:ext>
              </a:extLst>
            </p:cNvPr>
            <p:cNvSpPr>
              <a:spLocks noChangeArrowheads="1"/>
            </p:cNvSpPr>
            <p:nvPr/>
          </p:nvSpPr>
          <p:spPr bwMode="auto">
            <a:xfrm>
              <a:off x="2874" y="3352"/>
              <a:ext cx="576" cy="250"/>
            </a:xfrm>
            <a:prstGeom prst="rect">
              <a:avLst/>
            </a:pr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67" name="Rectangle 66">
              <a:extLst>
                <a:ext uri="{FF2B5EF4-FFF2-40B4-BE49-F238E27FC236}">
                  <a16:creationId xmlns:a16="http://schemas.microsoft.com/office/drawing/2014/main" id="{DD7417B7-81C5-46C2-85A6-8A09916F517C}"/>
                </a:ext>
              </a:extLst>
            </p:cNvPr>
            <p:cNvSpPr>
              <a:spLocks noChangeArrowheads="1"/>
            </p:cNvSpPr>
            <p:nvPr/>
          </p:nvSpPr>
          <p:spPr bwMode="auto">
            <a:xfrm>
              <a:off x="2932" y="3399"/>
              <a:ext cx="5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ClassCat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8" name="Freeform 67">
              <a:extLst>
                <a:ext uri="{FF2B5EF4-FFF2-40B4-BE49-F238E27FC236}">
                  <a16:creationId xmlns:a16="http://schemas.microsoft.com/office/drawing/2014/main" id="{EACB8942-1567-4E0A-AF0E-A57A53AD0883}"/>
                </a:ext>
              </a:extLst>
            </p:cNvPr>
            <p:cNvSpPr>
              <a:spLocks noEditPoints="1"/>
            </p:cNvSpPr>
            <p:nvPr/>
          </p:nvSpPr>
          <p:spPr bwMode="auto">
            <a:xfrm>
              <a:off x="3455" y="3438"/>
              <a:ext cx="162" cy="63"/>
            </a:xfrm>
            <a:custGeom>
              <a:avLst/>
              <a:gdLst>
                <a:gd name="T0" fmla="*/ 1 w 162"/>
                <a:gd name="T1" fmla="*/ 18 h 63"/>
                <a:gd name="T2" fmla="*/ 121 w 162"/>
                <a:gd name="T3" fmla="*/ 21 h 63"/>
                <a:gd name="T4" fmla="*/ 121 w 162"/>
                <a:gd name="T5" fmla="*/ 42 h 63"/>
                <a:gd name="T6" fmla="*/ 0 w 162"/>
                <a:gd name="T7" fmla="*/ 40 h 63"/>
                <a:gd name="T8" fmla="*/ 1 w 162"/>
                <a:gd name="T9" fmla="*/ 18 h 63"/>
                <a:gd name="T10" fmla="*/ 114 w 162"/>
                <a:gd name="T11" fmla="*/ 0 h 63"/>
                <a:gd name="T12" fmla="*/ 162 w 162"/>
                <a:gd name="T13" fmla="*/ 32 h 63"/>
                <a:gd name="T14" fmla="*/ 113 w 162"/>
                <a:gd name="T15" fmla="*/ 63 h 63"/>
                <a:gd name="T16" fmla="*/ 114 w 16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3">
                  <a:moveTo>
                    <a:pt x="1" y="18"/>
                  </a:moveTo>
                  <a:lnTo>
                    <a:pt x="121" y="21"/>
                  </a:lnTo>
                  <a:lnTo>
                    <a:pt x="121" y="42"/>
                  </a:lnTo>
                  <a:lnTo>
                    <a:pt x="0" y="40"/>
                  </a:lnTo>
                  <a:lnTo>
                    <a:pt x="1" y="18"/>
                  </a:lnTo>
                  <a:close/>
                  <a:moveTo>
                    <a:pt x="114" y="0"/>
                  </a:moveTo>
                  <a:lnTo>
                    <a:pt x="162" y="32"/>
                  </a:lnTo>
                  <a:lnTo>
                    <a:pt x="113" y="63"/>
                  </a:lnTo>
                  <a:lnTo>
                    <a:pt x="114"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69" name="Rectangle 68">
              <a:extLst>
                <a:ext uri="{FF2B5EF4-FFF2-40B4-BE49-F238E27FC236}">
                  <a16:creationId xmlns:a16="http://schemas.microsoft.com/office/drawing/2014/main" id="{EAFF4312-21CC-4039-834A-A805EC463432}"/>
                </a:ext>
              </a:extLst>
            </p:cNvPr>
            <p:cNvSpPr>
              <a:spLocks noChangeArrowheads="1"/>
            </p:cNvSpPr>
            <p:nvPr/>
          </p:nvSpPr>
          <p:spPr bwMode="auto">
            <a:xfrm>
              <a:off x="5381" y="3029"/>
              <a:ext cx="811" cy="426"/>
            </a:xfrm>
            <a:prstGeom prst="rect">
              <a:avLst/>
            </a:prstGeom>
            <a:noFill/>
            <a:ln w="25400" cap="flat">
              <a:solidFill>
                <a:srgbClr val="FFD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0" name="Rectangle 69">
              <a:extLst>
                <a:ext uri="{FF2B5EF4-FFF2-40B4-BE49-F238E27FC236}">
                  <a16:creationId xmlns:a16="http://schemas.microsoft.com/office/drawing/2014/main" id="{5F44C8C7-EBDE-4462-A683-75A7C64BD294}"/>
                </a:ext>
              </a:extLst>
            </p:cNvPr>
            <p:cNvSpPr>
              <a:spLocks noChangeArrowheads="1"/>
            </p:cNvSpPr>
            <p:nvPr/>
          </p:nvSpPr>
          <p:spPr bwMode="auto">
            <a:xfrm>
              <a:off x="5518" y="3075"/>
              <a:ext cx="6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Response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507062D5-8F8E-474F-BE4C-A0CAAD690E41}"/>
                </a:ext>
              </a:extLst>
            </p:cNvPr>
            <p:cNvSpPr>
              <a:spLocks noChangeArrowheads="1"/>
            </p:cNvSpPr>
            <p:nvPr/>
          </p:nvSpPr>
          <p:spPr bwMode="auto">
            <a:xfrm>
              <a:off x="5445" y="3250"/>
              <a:ext cx="7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Management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2" name="Rectangle 71">
              <a:extLst>
                <a:ext uri="{FF2B5EF4-FFF2-40B4-BE49-F238E27FC236}">
                  <a16:creationId xmlns:a16="http://schemas.microsoft.com/office/drawing/2014/main" id="{179F1B68-4A1E-493B-8913-074E2771718C}"/>
                </a:ext>
              </a:extLst>
            </p:cNvPr>
            <p:cNvSpPr>
              <a:spLocks noChangeArrowheads="1"/>
            </p:cNvSpPr>
            <p:nvPr/>
          </p:nvSpPr>
          <p:spPr bwMode="auto">
            <a:xfrm>
              <a:off x="4161" y="3642"/>
              <a:ext cx="3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Fused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3" name="Rectangle 72">
              <a:extLst>
                <a:ext uri="{FF2B5EF4-FFF2-40B4-BE49-F238E27FC236}">
                  <a16:creationId xmlns:a16="http://schemas.microsoft.com/office/drawing/2014/main" id="{9D865DA7-F5B7-42DA-8699-000558C501F8}"/>
                </a:ext>
              </a:extLst>
            </p:cNvPr>
            <p:cNvSpPr>
              <a:spLocks noChangeArrowheads="1"/>
            </p:cNvSpPr>
            <p:nvPr/>
          </p:nvSpPr>
          <p:spPr bwMode="auto">
            <a:xfrm>
              <a:off x="4030" y="3807"/>
              <a:ext cx="7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Entity/Event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4" name="Rectangle 73">
              <a:extLst>
                <a:ext uri="{FF2B5EF4-FFF2-40B4-BE49-F238E27FC236}">
                  <a16:creationId xmlns:a16="http://schemas.microsoft.com/office/drawing/2014/main" id="{AB188BCD-B966-479B-A2A8-85162AEF2B0E}"/>
                </a:ext>
              </a:extLst>
            </p:cNvPr>
            <p:cNvSpPr>
              <a:spLocks noChangeArrowheads="1"/>
            </p:cNvSpPr>
            <p:nvPr/>
          </p:nvSpPr>
          <p:spPr bwMode="auto">
            <a:xfrm>
              <a:off x="4161" y="3981"/>
              <a:ext cx="4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48235"/>
                  </a:solidFill>
                  <a:effectLst/>
                  <a:latin typeface="Arial" panose="020B0604020202020204" pitchFamily="34" charset="0"/>
                </a:rPr>
                <a:t>Tracks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5" name="Freeform 74">
              <a:extLst>
                <a:ext uri="{FF2B5EF4-FFF2-40B4-BE49-F238E27FC236}">
                  <a16:creationId xmlns:a16="http://schemas.microsoft.com/office/drawing/2014/main" id="{3B026860-7C99-4744-B9E9-9E64A3662C50}"/>
                </a:ext>
              </a:extLst>
            </p:cNvPr>
            <p:cNvSpPr>
              <a:spLocks noEditPoints="1"/>
            </p:cNvSpPr>
            <p:nvPr/>
          </p:nvSpPr>
          <p:spPr bwMode="auto">
            <a:xfrm>
              <a:off x="1858" y="3176"/>
              <a:ext cx="279" cy="362"/>
            </a:xfrm>
            <a:custGeom>
              <a:avLst/>
              <a:gdLst>
                <a:gd name="T0" fmla="*/ 0 w 279"/>
                <a:gd name="T1" fmla="*/ 0 h 362"/>
                <a:gd name="T2" fmla="*/ 148 w 279"/>
                <a:gd name="T3" fmla="*/ 0 h 362"/>
                <a:gd name="T4" fmla="*/ 148 w 279"/>
                <a:gd name="T5" fmla="*/ 330 h 362"/>
                <a:gd name="T6" fmla="*/ 140 w 279"/>
                <a:gd name="T7" fmla="*/ 320 h 362"/>
                <a:gd name="T8" fmla="*/ 239 w 279"/>
                <a:gd name="T9" fmla="*/ 320 h 362"/>
                <a:gd name="T10" fmla="*/ 239 w 279"/>
                <a:gd name="T11" fmla="*/ 341 h 362"/>
                <a:gd name="T12" fmla="*/ 131 w 279"/>
                <a:gd name="T13" fmla="*/ 341 h 362"/>
                <a:gd name="T14" fmla="*/ 131 w 279"/>
                <a:gd name="T15" fmla="*/ 11 h 362"/>
                <a:gd name="T16" fmla="*/ 140 w 279"/>
                <a:gd name="T17" fmla="*/ 21 h 362"/>
                <a:gd name="T18" fmla="*/ 0 w 279"/>
                <a:gd name="T19" fmla="*/ 21 h 362"/>
                <a:gd name="T20" fmla="*/ 0 w 279"/>
                <a:gd name="T21" fmla="*/ 0 h 362"/>
                <a:gd name="T22" fmla="*/ 231 w 279"/>
                <a:gd name="T23" fmla="*/ 299 h 362"/>
                <a:gd name="T24" fmla="*/ 279 w 279"/>
                <a:gd name="T25" fmla="*/ 330 h 362"/>
                <a:gd name="T26" fmla="*/ 231 w 279"/>
                <a:gd name="T27" fmla="*/ 362 h 362"/>
                <a:gd name="T28" fmla="*/ 231 w 279"/>
                <a:gd name="T29" fmla="*/ 29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 h="362">
                  <a:moveTo>
                    <a:pt x="0" y="0"/>
                  </a:moveTo>
                  <a:lnTo>
                    <a:pt x="148" y="0"/>
                  </a:lnTo>
                  <a:lnTo>
                    <a:pt x="148" y="330"/>
                  </a:lnTo>
                  <a:lnTo>
                    <a:pt x="140" y="320"/>
                  </a:lnTo>
                  <a:lnTo>
                    <a:pt x="239" y="320"/>
                  </a:lnTo>
                  <a:lnTo>
                    <a:pt x="239" y="341"/>
                  </a:lnTo>
                  <a:lnTo>
                    <a:pt x="131" y="341"/>
                  </a:lnTo>
                  <a:lnTo>
                    <a:pt x="131" y="11"/>
                  </a:lnTo>
                  <a:lnTo>
                    <a:pt x="140" y="21"/>
                  </a:lnTo>
                  <a:lnTo>
                    <a:pt x="0" y="21"/>
                  </a:lnTo>
                  <a:lnTo>
                    <a:pt x="0" y="0"/>
                  </a:lnTo>
                  <a:close/>
                  <a:moveTo>
                    <a:pt x="231" y="299"/>
                  </a:moveTo>
                  <a:lnTo>
                    <a:pt x="279" y="330"/>
                  </a:lnTo>
                  <a:lnTo>
                    <a:pt x="231" y="362"/>
                  </a:lnTo>
                  <a:lnTo>
                    <a:pt x="231" y="299"/>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76" name="Line 75">
              <a:extLst>
                <a:ext uri="{FF2B5EF4-FFF2-40B4-BE49-F238E27FC236}">
                  <a16:creationId xmlns:a16="http://schemas.microsoft.com/office/drawing/2014/main" id="{F6A6D05F-7120-41D0-8349-10D614A1F093}"/>
                </a:ext>
              </a:extLst>
            </p:cNvPr>
            <p:cNvSpPr>
              <a:spLocks noChangeShapeType="1"/>
            </p:cNvSpPr>
            <p:nvPr/>
          </p:nvSpPr>
          <p:spPr bwMode="auto">
            <a:xfrm flipV="1">
              <a:off x="1997" y="3024"/>
              <a:ext cx="0" cy="169"/>
            </a:xfrm>
            <a:prstGeom prst="line">
              <a:avLst/>
            </a:prstGeom>
            <a:noFill/>
            <a:ln w="254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7" name="Freeform 76">
              <a:extLst>
                <a:ext uri="{FF2B5EF4-FFF2-40B4-BE49-F238E27FC236}">
                  <a16:creationId xmlns:a16="http://schemas.microsoft.com/office/drawing/2014/main" id="{D8C26410-ED3A-4A07-A669-86F4E8A91825}"/>
                </a:ext>
              </a:extLst>
            </p:cNvPr>
            <p:cNvSpPr>
              <a:spLocks noEditPoints="1"/>
            </p:cNvSpPr>
            <p:nvPr/>
          </p:nvSpPr>
          <p:spPr bwMode="auto">
            <a:xfrm>
              <a:off x="1997" y="2998"/>
              <a:ext cx="828" cy="63"/>
            </a:xfrm>
            <a:custGeom>
              <a:avLst/>
              <a:gdLst>
                <a:gd name="T0" fmla="*/ 0 w 828"/>
                <a:gd name="T1" fmla="*/ 44 h 63"/>
                <a:gd name="T2" fmla="*/ 787 w 828"/>
                <a:gd name="T3" fmla="*/ 42 h 63"/>
                <a:gd name="T4" fmla="*/ 787 w 828"/>
                <a:gd name="T5" fmla="*/ 21 h 63"/>
                <a:gd name="T6" fmla="*/ 0 w 828"/>
                <a:gd name="T7" fmla="*/ 23 h 63"/>
                <a:gd name="T8" fmla="*/ 0 w 828"/>
                <a:gd name="T9" fmla="*/ 44 h 63"/>
                <a:gd name="T10" fmla="*/ 779 w 828"/>
                <a:gd name="T11" fmla="*/ 63 h 63"/>
                <a:gd name="T12" fmla="*/ 828 w 828"/>
                <a:gd name="T13" fmla="*/ 31 h 63"/>
                <a:gd name="T14" fmla="*/ 779 w 828"/>
                <a:gd name="T15" fmla="*/ 0 h 63"/>
                <a:gd name="T16" fmla="*/ 779 w 828"/>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63">
                  <a:moveTo>
                    <a:pt x="0" y="44"/>
                  </a:moveTo>
                  <a:lnTo>
                    <a:pt x="787" y="42"/>
                  </a:lnTo>
                  <a:lnTo>
                    <a:pt x="787" y="21"/>
                  </a:lnTo>
                  <a:lnTo>
                    <a:pt x="0" y="23"/>
                  </a:lnTo>
                  <a:lnTo>
                    <a:pt x="0" y="44"/>
                  </a:lnTo>
                  <a:close/>
                  <a:moveTo>
                    <a:pt x="779" y="63"/>
                  </a:moveTo>
                  <a:lnTo>
                    <a:pt x="828" y="31"/>
                  </a:lnTo>
                  <a:lnTo>
                    <a:pt x="779" y="0"/>
                  </a:lnTo>
                  <a:lnTo>
                    <a:pt x="779" y="6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78" name="Rectangle 77">
              <a:extLst>
                <a:ext uri="{FF2B5EF4-FFF2-40B4-BE49-F238E27FC236}">
                  <a16:creationId xmlns:a16="http://schemas.microsoft.com/office/drawing/2014/main" id="{0FE35DFA-0E8C-4622-93C1-80BC0BF8334F}"/>
                </a:ext>
              </a:extLst>
            </p:cNvPr>
            <p:cNvSpPr>
              <a:spLocks noChangeArrowheads="1"/>
            </p:cNvSpPr>
            <p:nvPr/>
          </p:nvSpPr>
          <p:spPr bwMode="auto">
            <a:xfrm>
              <a:off x="1023" y="3004"/>
              <a:ext cx="839" cy="426"/>
            </a:xfrm>
            <a:prstGeom prst="rect">
              <a:avLst/>
            </a:pr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79" name="Rectangle 78">
              <a:extLst>
                <a:ext uri="{FF2B5EF4-FFF2-40B4-BE49-F238E27FC236}">
                  <a16:creationId xmlns:a16="http://schemas.microsoft.com/office/drawing/2014/main" id="{82CA24D8-03AF-4EA4-9FAF-91655FDBCA81}"/>
                </a:ext>
              </a:extLst>
            </p:cNvPr>
            <p:cNvSpPr>
              <a:spLocks noChangeArrowheads="1"/>
            </p:cNvSpPr>
            <p:nvPr/>
          </p:nvSpPr>
          <p:spPr bwMode="auto">
            <a:xfrm>
              <a:off x="1060" y="3050"/>
              <a:ext cx="7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Observations</a:t>
              </a:r>
            </a:p>
          </p:txBody>
        </p:sp>
        <p:sp>
          <p:nvSpPr>
            <p:cNvPr id="81" name="Rectangle 80">
              <a:extLst>
                <a:ext uri="{FF2B5EF4-FFF2-40B4-BE49-F238E27FC236}">
                  <a16:creationId xmlns:a16="http://schemas.microsoft.com/office/drawing/2014/main" id="{D873FFCA-CF45-4FAD-9F56-28C98C210AC3}"/>
                </a:ext>
              </a:extLst>
            </p:cNvPr>
            <p:cNvSpPr>
              <a:spLocks noChangeArrowheads="1"/>
            </p:cNvSpPr>
            <p:nvPr/>
          </p:nvSpPr>
          <p:spPr bwMode="auto">
            <a:xfrm>
              <a:off x="1191" y="3050"/>
              <a:ext cx="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2" name="Rectangle 81">
              <a:extLst>
                <a:ext uri="{FF2B5EF4-FFF2-40B4-BE49-F238E27FC236}">
                  <a16:creationId xmlns:a16="http://schemas.microsoft.com/office/drawing/2014/main" id="{65E630FC-2DCF-4075-9F10-C50D8E573BD6}"/>
                </a:ext>
              </a:extLst>
            </p:cNvPr>
            <p:cNvSpPr>
              <a:spLocks noChangeArrowheads="1"/>
            </p:cNvSpPr>
            <p:nvPr/>
          </p:nvSpPr>
          <p:spPr bwMode="auto">
            <a:xfrm>
              <a:off x="1044" y="3225"/>
              <a:ext cx="78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rPr>
                <a:t>Normalization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3" name="Freeform 82">
              <a:extLst>
                <a:ext uri="{FF2B5EF4-FFF2-40B4-BE49-F238E27FC236}">
                  <a16:creationId xmlns:a16="http://schemas.microsoft.com/office/drawing/2014/main" id="{11D34C75-D74B-47B8-B9E2-F22590B9CD23}"/>
                </a:ext>
              </a:extLst>
            </p:cNvPr>
            <p:cNvSpPr>
              <a:spLocks noEditPoints="1"/>
            </p:cNvSpPr>
            <p:nvPr/>
          </p:nvSpPr>
          <p:spPr bwMode="auto">
            <a:xfrm>
              <a:off x="334" y="3185"/>
              <a:ext cx="689" cy="63"/>
            </a:xfrm>
            <a:custGeom>
              <a:avLst/>
              <a:gdLst>
                <a:gd name="T0" fmla="*/ 0 w 689"/>
                <a:gd name="T1" fmla="*/ 46 h 63"/>
                <a:gd name="T2" fmla="*/ 649 w 689"/>
                <a:gd name="T3" fmla="*/ 42 h 63"/>
                <a:gd name="T4" fmla="*/ 649 w 689"/>
                <a:gd name="T5" fmla="*/ 21 h 63"/>
                <a:gd name="T6" fmla="*/ 0 w 689"/>
                <a:gd name="T7" fmla="*/ 25 h 63"/>
                <a:gd name="T8" fmla="*/ 0 w 689"/>
                <a:gd name="T9" fmla="*/ 46 h 63"/>
                <a:gd name="T10" fmla="*/ 641 w 689"/>
                <a:gd name="T11" fmla="*/ 63 h 63"/>
                <a:gd name="T12" fmla="*/ 689 w 689"/>
                <a:gd name="T13" fmla="*/ 31 h 63"/>
                <a:gd name="T14" fmla="*/ 641 w 689"/>
                <a:gd name="T15" fmla="*/ 0 h 63"/>
                <a:gd name="T16" fmla="*/ 641 w 689"/>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3">
                  <a:moveTo>
                    <a:pt x="0" y="46"/>
                  </a:moveTo>
                  <a:lnTo>
                    <a:pt x="649" y="42"/>
                  </a:lnTo>
                  <a:lnTo>
                    <a:pt x="649" y="21"/>
                  </a:lnTo>
                  <a:lnTo>
                    <a:pt x="0" y="25"/>
                  </a:lnTo>
                  <a:lnTo>
                    <a:pt x="0" y="46"/>
                  </a:lnTo>
                  <a:close/>
                  <a:moveTo>
                    <a:pt x="641" y="63"/>
                  </a:moveTo>
                  <a:lnTo>
                    <a:pt x="689" y="31"/>
                  </a:lnTo>
                  <a:lnTo>
                    <a:pt x="641" y="0"/>
                  </a:lnTo>
                  <a:lnTo>
                    <a:pt x="641" y="6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84" name="Rectangle 83">
              <a:extLst>
                <a:ext uri="{FF2B5EF4-FFF2-40B4-BE49-F238E27FC236}">
                  <a16:creationId xmlns:a16="http://schemas.microsoft.com/office/drawing/2014/main" id="{D50FCBED-8A8C-425E-BA39-99BD0A163716}"/>
                </a:ext>
              </a:extLst>
            </p:cNvPr>
            <p:cNvSpPr>
              <a:spLocks noChangeArrowheads="1"/>
            </p:cNvSpPr>
            <p:nvPr/>
          </p:nvSpPr>
          <p:spPr bwMode="auto">
            <a:xfrm>
              <a:off x="582" y="2022"/>
              <a:ext cx="3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E75B6"/>
                  </a:solidFill>
                  <a:effectLst/>
                  <a:latin typeface="Arial" panose="020B0604020202020204" pitchFamily="34" charset="0"/>
                </a:rPr>
                <a:t>T4 &amp;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5" name="Rectangle 84">
              <a:extLst>
                <a:ext uri="{FF2B5EF4-FFF2-40B4-BE49-F238E27FC236}">
                  <a16:creationId xmlns:a16="http://schemas.microsoft.com/office/drawing/2014/main" id="{F30EF046-08A7-4084-A793-98155619582F}"/>
                </a:ext>
              </a:extLst>
            </p:cNvPr>
            <p:cNvSpPr>
              <a:spLocks noChangeArrowheads="1"/>
            </p:cNvSpPr>
            <p:nvPr/>
          </p:nvSpPr>
          <p:spPr bwMode="auto">
            <a:xfrm>
              <a:off x="332" y="2166"/>
              <a:ext cx="85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E75B6"/>
                  </a:solidFill>
                  <a:effectLst/>
                  <a:latin typeface="Arial" panose="020B0604020202020204" pitchFamily="34" charset="0"/>
                </a:rPr>
                <a:t>Other Systems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6" name="Rectangle 85">
              <a:extLst>
                <a:ext uri="{FF2B5EF4-FFF2-40B4-BE49-F238E27FC236}">
                  <a16:creationId xmlns:a16="http://schemas.microsoft.com/office/drawing/2014/main" id="{9022278A-5582-4A57-9758-CF550C9959AB}"/>
                </a:ext>
              </a:extLst>
            </p:cNvPr>
            <p:cNvSpPr>
              <a:spLocks noChangeArrowheads="1"/>
            </p:cNvSpPr>
            <p:nvPr/>
          </p:nvSpPr>
          <p:spPr bwMode="auto">
            <a:xfrm>
              <a:off x="6133" y="3543"/>
              <a:ext cx="106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Countermeasures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BF9000"/>
                  </a:solidFill>
                </a:rPr>
                <a:t>&amp; Retraining </a:t>
              </a:r>
              <a:r>
                <a:rPr kumimoji="0" lang="en-US" altLang="en-US" sz="1600" b="0" i="0" u="none" strike="noStrike" cap="none" normalizeH="0" baseline="0" dirty="0">
                  <a:ln>
                    <a:noFill/>
                  </a:ln>
                  <a:solidFill>
                    <a:srgbClr val="BF9000"/>
                  </a:solidFill>
                  <a:effectLst/>
                  <a:latin typeface="Arial" panose="020B0604020202020204" pitchFamily="34"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7" name="Rectangle 86">
              <a:extLst>
                <a:ext uri="{FF2B5EF4-FFF2-40B4-BE49-F238E27FC236}">
                  <a16:creationId xmlns:a16="http://schemas.microsoft.com/office/drawing/2014/main" id="{705C6484-F1A6-472D-A1BC-875A642DADE8}"/>
                </a:ext>
              </a:extLst>
            </p:cNvPr>
            <p:cNvSpPr>
              <a:spLocks noChangeArrowheads="1"/>
            </p:cNvSpPr>
            <p:nvPr/>
          </p:nvSpPr>
          <p:spPr bwMode="auto">
            <a:xfrm>
              <a:off x="6157" y="3871"/>
              <a:ext cx="6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F9000"/>
                  </a:solidFill>
                  <a:effectLst/>
                  <a:latin typeface="Arial" panose="020B0604020202020204" pitchFamily="34" charset="0"/>
                </a:rPr>
                <a:t>Responses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8" name="Rectangle 87">
              <a:extLst>
                <a:ext uri="{FF2B5EF4-FFF2-40B4-BE49-F238E27FC236}">
                  <a16:creationId xmlns:a16="http://schemas.microsoft.com/office/drawing/2014/main" id="{2026ABC8-41FA-4936-A7C2-7F0F42B0C614}"/>
                </a:ext>
              </a:extLst>
            </p:cNvPr>
            <p:cNvSpPr>
              <a:spLocks noChangeArrowheads="1"/>
            </p:cNvSpPr>
            <p:nvPr/>
          </p:nvSpPr>
          <p:spPr bwMode="auto">
            <a:xfrm>
              <a:off x="916" y="3515"/>
              <a:ext cx="11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panose="020B0604020202020204" pitchFamily="34" charset="0"/>
                </a:rPr>
                <a:t>System Measurands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89" name="Rectangle 88">
              <a:extLst>
                <a:ext uri="{FF2B5EF4-FFF2-40B4-BE49-F238E27FC236}">
                  <a16:creationId xmlns:a16="http://schemas.microsoft.com/office/drawing/2014/main" id="{1B31DF3B-B56D-4D80-99D7-086451E9099E}"/>
                </a:ext>
              </a:extLst>
            </p:cNvPr>
            <p:cNvSpPr>
              <a:spLocks noChangeArrowheads="1"/>
            </p:cNvSpPr>
            <p:nvPr/>
          </p:nvSpPr>
          <p:spPr bwMode="auto">
            <a:xfrm>
              <a:off x="1208" y="2628"/>
              <a:ext cx="10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E75B6"/>
                  </a:solidFill>
                  <a:effectLst/>
                  <a:latin typeface="Arial" panose="020B0604020202020204" pitchFamily="34" charset="0"/>
                </a:rPr>
                <a:t>All Historical Data</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0" name="Rectangle 89">
              <a:extLst>
                <a:ext uri="{FF2B5EF4-FFF2-40B4-BE49-F238E27FC236}">
                  <a16:creationId xmlns:a16="http://schemas.microsoft.com/office/drawing/2014/main" id="{8E31679E-EA16-4C81-A328-115D8844D4CF}"/>
                </a:ext>
              </a:extLst>
            </p:cNvPr>
            <p:cNvSpPr>
              <a:spLocks noChangeArrowheads="1"/>
            </p:cNvSpPr>
            <p:nvPr/>
          </p:nvSpPr>
          <p:spPr bwMode="auto">
            <a:xfrm>
              <a:off x="1251" y="3901"/>
              <a:ext cx="1573" cy="251"/>
            </a:xfrm>
            <a:prstGeom prst="rect">
              <a:avLst/>
            </a:prstGeom>
            <a:noFill/>
            <a:ln w="254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1" name="Rectangle 91">
              <a:extLst>
                <a:ext uri="{FF2B5EF4-FFF2-40B4-BE49-F238E27FC236}">
                  <a16:creationId xmlns:a16="http://schemas.microsoft.com/office/drawing/2014/main" id="{5169C09F-71BD-474F-986F-AEB56FFCB71F}"/>
                </a:ext>
              </a:extLst>
            </p:cNvPr>
            <p:cNvSpPr>
              <a:spLocks noChangeArrowheads="1"/>
            </p:cNvSpPr>
            <p:nvPr/>
          </p:nvSpPr>
          <p:spPr bwMode="auto">
            <a:xfrm>
              <a:off x="1664" y="3934"/>
              <a:ext cx="6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“Trust” NNs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2" name="Line 92">
              <a:extLst>
                <a:ext uri="{FF2B5EF4-FFF2-40B4-BE49-F238E27FC236}">
                  <a16:creationId xmlns:a16="http://schemas.microsoft.com/office/drawing/2014/main" id="{5EC1A96A-F1C6-492F-9182-0CACE940B0EE}"/>
                </a:ext>
              </a:extLst>
            </p:cNvPr>
            <p:cNvSpPr>
              <a:spLocks noChangeShapeType="1"/>
            </p:cNvSpPr>
            <p:nvPr/>
          </p:nvSpPr>
          <p:spPr bwMode="auto">
            <a:xfrm flipV="1">
              <a:off x="2824" y="4026"/>
              <a:ext cx="1082" cy="3"/>
            </a:xfrm>
            <a:prstGeom prst="line">
              <a:avLst/>
            </a:prstGeom>
            <a:noFill/>
            <a:ln w="254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93" name="Freeform 93">
              <a:extLst>
                <a:ext uri="{FF2B5EF4-FFF2-40B4-BE49-F238E27FC236}">
                  <a16:creationId xmlns:a16="http://schemas.microsoft.com/office/drawing/2014/main" id="{A0B73333-2933-42D8-B25D-D2A543576B4F}"/>
                </a:ext>
              </a:extLst>
            </p:cNvPr>
            <p:cNvSpPr>
              <a:spLocks noEditPoints="1"/>
            </p:cNvSpPr>
            <p:nvPr/>
          </p:nvSpPr>
          <p:spPr bwMode="auto">
            <a:xfrm>
              <a:off x="3882" y="3560"/>
              <a:ext cx="48" cy="476"/>
            </a:xfrm>
            <a:custGeom>
              <a:avLst/>
              <a:gdLst>
                <a:gd name="T0" fmla="*/ 32 w 48"/>
                <a:gd name="T1" fmla="*/ 476 h 476"/>
                <a:gd name="T2" fmla="*/ 32 w 48"/>
                <a:gd name="T3" fmla="*/ 53 h 476"/>
                <a:gd name="T4" fmla="*/ 16 w 48"/>
                <a:gd name="T5" fmla="*/ 53 h 476"/>
                <a:gd name="T6" fmla="*/ 16 w 48"/>
                <a:gd name="T7" fmla="*/ 476 h 476"/>
                <a:gd name="T8" fmla="*/ 32 w 48"/>
                <a:gd name="T9" fmla="*/ 476 h 476"/>
                <a:gd name="T10" fmla="*/ 48 w 48"/>
                <a:gd name="T11" fmla="*/ 63 h 476"/>
                <a:gd name="T12" fmla="*/ 24 w 48"/>
                <a:gd name="T13" fmla="*/ 0 h 476"/>
                <a:gd name="T14" fmla="*/ 0 w 48"/>
                <a:gd name="T15" fmla="*/ 63 h 476"/>
                <a:gd name="T16" fmla="*/ 48 w 48"/>
                <a:gd name="T17" fmla="*/ 63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76">
                  <a:moveTo>
                    <a:pt x="32" y="476"/>
                  </a:moveTo>
                  <a:lnTo>
                    <a:pt x="32" y="53"/>
                  </a:lnTo>
                  <a:lnTo>
                    <a:pt x="16" y="53"/>
                  </a:lnTo>
                  <a:lnTo>
                    <a:pt x="16" y="476"/>
                  </a:lnTo>
                  <a:lnTo>
                    <a:pt x="32" y="476"/>
                  </a:lnTo>
                  <a:close/>
                  <a:moveTo>
                    <a:pt x="48" y="63"/>
                  </a:moveTo>
                  <a:lnTo>
                    <a:pt x="24" y="0"/>
                  </a:lnTo>
                  <a:lnTo>
                    <a:pt x="0" y="63"/>
                  </a:lnTo>
                  <a:lnTo>
                    <a:pt x="48" y="6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sp>
          <p:nvSpPr>
            <p:cNvPr id="94" name="Freeform 94">
              <a:extLst>
                <a:ext uri="{FF2B5EF4-FFF2-40B4-BE49-F238E27FC236}">
                  <a16:creationId xmlns:a16="http://schemas.microsoft.com/office/drawing/2014/main" id="{B7574066-A91A-4627-8030-8D0F47D23492}"/>
                </a:ext>
              </a:extLst>
            </p:cNvPr>
            <p:cNvSpPr>
              <a:spLocks noEditPoints="1"/>
            </p:cNvSpPr>
            <p:nvPr/>
          </p:nvSpPr>
          <p:spPr bwMode="auto">
            <a:xfrm>
              <a:off x="1355" y="3442"/>
              <a:ext cx="48" cy="444"/>
            </a:xfrm>
            <a:custGeom>
              <a:avLst/>
              <a:gdLst>
                <a:gd name="T0" fmla="*/ 23 w 48"/>
                <a:gd name="T1" fmla="*/ 0 h 444"/>
                <a:gd name="T2" fmla="*/ 16 w 48"/>
                <a:gd name="T3" fmla="*/ 391 h 444"/>
                <a:gd name="T4" fmla="*/ 32 w 48"/>
                <a:gd name="T5" fmla="*/ 392 h 444"/>
                <a:gd name="T6" fmla="*/ 39 w 48"/>
                <a:gd name="T7" fmla="*/ 1 h 444"/>
                <a:gd name="T8" fmla="*/ 23 w 48"/>
                <a:gd name="T9" fmla="*/ 0 h 444"/>
                <a:gd name="T10" fmla="*/ 0 w 48"/>
                <a:gd name="T11" fmla="*/ 380 h 444"/>
                <a:gd name="T12" fmla="*/ 23 w 48"/>
                <a:gd name="T13" fmla="*/ 444 h 444"/>
                <a:gd name="T14" fmla="*/ 48 w 48"/>
                <a:gd name="T15" fmla="*/ 382 h 444"/>
                <a:gd name="T16" fmla="*/ 0 w 48"/>
                <a:gd name="T17" fmla="*/ 38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44">
                  <a:moveTo>
                    <a:pt x="23" y="0"/>
                  </a:moveTo>
                  <a:lnTo>
                    <a:pt x="16" y="391"/>
                  </a:lnTo>
                  <a:lnTo>
                    <a:pt x="32" y="392"/>
                  </a:lnTo>
                  <a:lnTo>
                    <a:pt x="39" y="1"/>
                  </a:lnTo>
                  <a:lnTo>
                    <a:pt x="23" y="0"/>
                  </a:lnTo>
                  <a:close/>
                  <a:moveTo>
                    <a:pt x="0" y="380"/>
                  </a:moveTo>
                  <a:lnTo>
                    <a:pt x="23" y="444"/>
                  </a:lnTo>
                  <a:lnTo>
                    <a:pt x="48" y="382"/>
                  </a:lnTo>
                  <a:lnTo>
                    <a:pt x="0" y="38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dirty="0"/>
            </a:p>
          </p:txBody>
        </p:sp>
      </p:grpSp>
      <p:sp>
        <p:nvSpPr>
          <p:cNvPr id="95" name="Title 1"/>
          <p:cNvSpPr>
            <a:spLocks noGrp="1"/>
          </p:cNvSpPr>
          <p:nvPr>
            <p:ph type="title"/>
          </p:nvPr>
        </p:nvSpPr>
        <p:spPr>
          <a:xfrm>
            <a:off x="823903" y="112066"/>
            <a:ext cx="10544194" cy="103093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AI/ML Toolbox Components and Interfaces</a:t>
            </a:r>
          </a:p>
        </p:txBody>
      </p:sp>
      <p:sp>
        <p:nvSpPr>
          <p:cNvPr id="96" name="Rectangle 95"/>
          <p:cNvSpPr/>
          <p:nvPr/>
        </p:nvSpPr>
        <p:spPr>
          <a:xfrm>
            <a:off x="541338" y="6135430"/>
            <a:ext cx="6096000" cy="338554"/>
          </a:xfrm>
          <a:prstGeom prst="rect">
            <a:avLst/>
          </a:prstGeom>
        </p:spPr>
        <p:txBody>
          <a:bodyPr>
            <a:spAutoFit/>
          </a:bodyPr>
          <a:lstStyle/>
          <a:p>
            <a:r>
              <a:rPr lang="en-US" sz="800" dirty="0">
                <a:solidFill>
                  <a:srgbClr val="002060"/>
                </a:solidFill>
              </a:rPr>
              <a:t>Reference:  Air Force Contract FA8571-21-C-0029//Data Fusion &amp; Neural Networks (DF&amp;NN), LLC// </a:t>
            </a:r>
          </a:p>
          <a:p>
            <a:r>
              <a:rPr lang="en-US" sz="800" dirty="0">
                <a:solidFill>
                  <a:srgbClr val="002060"/>
                </a:solidFill>
              </a:rPr>
              <a:t>Dr. Christopher Bowman  </a:t>
            </a:r>
          </a:p>
        </p:txBody>
      </p:sp>
      <p:sp>
        <p:nvSpPr>
          <p:cNvPr id="97" name="TextBox 96">
            <a:extLst>
              <a:ext uri="{FF2B5EF4-FFF2-40B4-BE49-F238E27FC236}">
                <a16:creationId xmlns:a16="http://schemas.microsoft.com/office/drawing/2014/main" id="{98B011D8-2F9F-45B1-9776-0C4B67A11D6C}"/>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76641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6A0C-F164-4101-B34B-A9EC920CFDA2}"/>
              </a:ext>
            </a:extLst>
          </p:cNvPr>
          <p:cNvSpPr>
            <a:spLocks noGrp="1"/>
          </p:cNvSpPr>
          <p:nvPr>
            <p:ph type="title"/>
          </p:nvPr>
        </p:nvSpPr>
        <p:spPr/>
        <p:txBody>
          <a:bodyPr/>
          <a:lstStyle/>
          <a:p>
            <a:r>
              <a:rPr lang="en-US" dirty="0"/>
              <a:t>ECAD System Benefits </a:t>
            </a:r>
          </a:p>
        </p:txBody>
      </p:sp>
      <p:sp>
        <p:nvSpPr>
          <p:cNvPr id="6" name="Content Placeholder 5">
            <a:extLst>
              <a:ext uri="{FF2B5EF4-FFF2-40B4-BE49-F238E27FC236}">
                <a16:creationId xmlns:a16="http://schemas.microsoft.com/office/drawing/2014/main" id="{B4DB02D6-7FB7-4163-82DC-4839F030A3A7}"/>
              </a:ext>
            </a:extLst>
          </p:cNvPr>
          <p:cNvSpPr>
            <a:spLocks noGrp="1"/>
          </p:cNvSpPr>
          <p:nvPr>
            <p:ph idx="1"/>
          </p:nvPr>
        </p:nvSpPr>
        <p:spPr>
          <a:xfrm>
            <a:off x="504096" y="1503480"/>
            <a:ext cx="11430000" cy="4191000"/>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US" sz="2400" kern="1200" dirty="0"/>
              <a:t>Unknown abnormal precursor detection/characterization enables reduced cost of condition-based maintenance in an evolving, automatically retrained system to meet goals.</a:t>
            </a:r>
          </a:p>
          <a:p>
            <a:r>
              <a:rPr lang="en-US" sz="2400" kern="1200" dirty="0"/>
              <a:t>Real-time equipment/asset health monitoring and its component health status determination through a hybrid machine-learning and model-based systems engineering approach. </a:t>
            </a:r>
          </a:p>
          <a:p>
            <a:r>
              <a:rPr lang="en-US" sz="2400" kern="1200" dirty="0"/>
              <a:t>Asset health monitoring and root cause identification for failures encompasses the cyber-physical domain of the equipment where the failures could be due to component related degradations and faults. </a:t>
            </a:r>
          </a:p>
          <a:p>
            <a:r>
              <a:rPr lang="en-US" sz="2400" kern="1200" dirty="0"/>
              <a:t>In-stride evolving automated retraining for detection of new abnormal conditions due to applying automated data and goal-driven processing.</a:t>
            </a:r>
          </a:p>
        </p:txBody>
      </p:sp>
      <p:sp>
        <p:nvSpPr>
          <p:cNvPr id="4" name="Title 1"/>
          <p:cNvSpPr txBox="1">
            <a:spLocks/>
          </p:cNvSpPr>
          <p:nvPr/>
        </p:nvSpPr>
        <p:spPr bwMode="auto">
          <a:xfrm>
            <a:off x="1897851" y="152400"/>
            <a:ext cx="8396297" cy="10309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3600" b="1" i="1">
                <a:solidFill>
                  <a:schemeClr val="bg1"/>
                </a:solidFill>
                <a:latin typeface="+mj-lt"/>
                <a:ea typeface="+mj-ea"/>
                <a:cs typeface="+mj-cs"/>
              </a:defRPr>
            </a:lvl1pPr>
            <a:lvl2pPr algn="ctr" rtl="0" eaLnBrk="0" fontAlgn="base" hangingPunct="0">
              <a:lnSpc>
                <a:spcPct val="85000"/>
              </a:lnSpc>
              <a:spcBef>
                <a:spcPct val="0"/>
              </a:spcBef>
              <a:spcAft>
                <a:spcPct val="0"/>
              </a:spcAft>
              <a:defRPr sz="3600" b="1" i="1">
                <a:solidFill>
                  <a:srgbClr val="000099"/>
                </a:solidFill>
                <a:latin typeface="Arial" charset="0"/>
              </a:defRPr>
            </a:lvl2pPr>
            <a:lvl3pPr algn="ctr" rtl="0" eaLnBrk="0" fontAlgn="base" hangingPunct="0">
              <a:lnSpc>
                <a:spcPct val="85000"/>
              </a:lnSpc>
              <a:spcBef>
                <a:spcPct val="0"/>
              </a:spcBef>
              <a:spcAft>
                <a:spcPct val="0"/>
              </a:spcAft>
              <a:defRPr sz="3600" b="1" i="1">
                <a:solidFill>
                  <a:srgbClr val="000099"/>
                </a:solidFill>
                <a:latin typeface="Arial" charset="0"/>
              </a:defRPr>
            </a:lvl3pPr>
            <a:lvl4pPr algn="ctr" rtl="0" eaLnBrk="0" fontAlgn="base" hangingPunct="0">
              <a:lnSpc>
                <a:spcPct val="85000"/>
              </a:lnSpc>
              <a:spcBef>
                <a:spcPct val="0"/>
              </a:spcBef>
              <a:spcAft>
                <a:spcPct val="0"/>
              </a:spcAft>
              <a:defRPr sz="3600" b="1" i="1">
                <a:solidFill>
                  <a:srgbClr val="000099"/>
                </a:solidFill>
                <a:latin typeface="Arial" charset="0"/>
              </a:defRPr>
            </a:lvl4pPr>
            <a:lvl5pPr algn="ctr" rtl="0" eaLnBrk="0" fontAlgn="base" hangingPunct="0">
              <a:lnSpc>
                <a:spcPct val="85000"/>
              </a:lnSpc>
              <a:spcBef>
                <a:spcPct val="0"/>
              </a:spcBef>
              <a:spcAft>
                <a:spcPct val="0"/>
              </a:spcAft>
              <a:defRPr sz="3600" b="1" i="1">
                <a:solidFill>
                  <a:srgbClr val="000099"/>
                </a:solidFill>
                <a:latin typeface="Arial" charset="0"/>
              </a:defRPr>
            </a:lvl5pPr>
            <a:lvl6pPr marL="457200" algn="ctr" rtl="0" fontAlgn="base">
              <a:lnSpc>
                <a:spcPct val="85000"/>
              </a:lnSpc>
              <a:spcBef>
                <a:spcPct val="0"/>
              </a:spcBef>
              <a:spcAft>
                <a:spcPct val="0"/>
              </a:spcAft>
              <a:defRPr sz="3600" b="1" i="1">
                <a:solidFill>
                  <a:srgbClr val="000099"/>
                </a:solidFill>
                <a:latin typeface="Arial" charset="0"/>
              </a:defRPr>
            </a:lvl6pPr>
            <a:lvl7pPr marL="914400" algn="ctr" rtl="0" fontAlgn="base">
              <a:lnSpc>
                <a:spcPct val="85000"/>
              </a:lnSpc>
              <a:spcBef>
                <a:spcPct val="0"/>
              </a:spcBef>
              <a:spcAft>
                <a:spcPct val="0"/>
              </a:spcAft>
              <a:defRPr sz="3600" b="1" i="1">
                <a:solidFill>
                  <a:srgbClr val="000099"/>
                </a:solidFill>
                <a:latin typeface="Arial" charset="0"/>
              </a:defRPr>
            </a:lvl7pPr>
            <a:lvl8pPr marL="1371600" algn="ctr" rtl="0" fontAlgn="base">
              <a:lnSpc>
                <a:spcPct val="85000"/>
              </a:lnSpc>
              <a:spcBef>
                <a:spcPct val="0"/>
              </a:spcBef>
              <a:spcAft>
                <a:spcPct val="0"/>
              </a:spcAft>
              <a:defRPr sz="3600" b="1" i="1">
                <a:solidFill>
                  <a:srgbClr val="000099"/>
                </a:solidFill>
                <a:latin typeface="Arial" charset="0"/>
              </a:defRPr>
            </a:lvl8pPr>
            <a:lvl9pPr marL="1828800" algn="ctr" rtl="0" fontAlgn="base">
              <a:lnSpc>
                <a:spcPct val="85000"/>
              </a:lnSpc>
              <a:spcBef>
                <a:spcPct val="0"/>
              </a:spcBef>
              <a:spcAft>
                <a:spcPct val="0"/>
              </a:spcAft>
              <a:defRPr sz="3600" b="1" i="1">
                <a:solidFill>
                  <a:srgbClr val="000099"/>
                </a:solidFill>
                <a:latin typeface="Arial" charset="0"/>
              </a:defRPr>
            </a:lvl9pPr>
          </a:lstStyle>
          <a:p>
            <a:r>
              <a:rPr lang="en-US" b="0" i="0" kern="1200" dirty="0">
                <a:solidFill>
                  <a:schemeClr val="tx1"/>
                </a:solidFill>
                <a:cs typeface="Times New Roman" panose="02020603050405020304" pitchFamily="18" charset="0"/>
              </a:rPr>
              <a:t>AI-Driven Digital Twin Benefits</a:t>
            </a:r>
          </a:p>
        </p:txBody>
      </p:sp>
      <p:sp>
        <p:nvSpPr>
          <p:cNvPr id="5" name="TextBox 4">
            <a:extLst>
              <a:ext uri="{FF2B5EF4-FFF2-40B4-BE49-F238E27FC236}">
                <a16:creationId xmlns:a16="http://schemas.microsoft.com/office/drawing/2014/main" id="{B0292F8F-ACD5-4E2C-A00A-266BAC7BFC35}"/>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21009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6A0C-F164-4101-B34B-A9EC920CFDA2}"/>
              </a:ext>
            </a:extLst>
          </p:cNvPr>
          <p:cNvSpPr>
            <a:spLocks noGrp="1"/>
          </p:cNvSpPr>
          <p:nvPr>
            <p:ph type="title"/>
          </p:nvPr>
        </p:nvSpPr>
        <p:spPr/>
        <p:txBody>
          <a:bodyPr/>
          <a:lstStyle/>
          <a:p>
            <a:r>
              <a:rPr lang="en-US" dirty="0"/>
              <a:t>ECAD System Benefits (continued)</a:t>
            </a:r>
          </a:p>
        </p:txBody>
      </p:sp>
      <p:sp>
        <p:nvSpPr>
          <p:cNvPr id="6" name="Content Placeholder 5">
            <a:extLst>
              <a:ext uri="{FF2B5EF4-FFF2-40B4-BE49-F238E27FC236}">
                <a16:creationId xmlns:a16="http://schemas.microsoft.com/office/drawing/2014/main" id="{B4DB02D6-7FB7-4163-82DC-4839F030A3A7}"/>
              </a:ext>
            </a:extLst>
          </p:cNvPr>
          <p:cNvSpPr>
            <a:spLocks noGrp="1"/>
          </p:cNvSpPr>
          <p:nvPr>
            <p:ph idx="1"/>
          </p:nvPr>
        </p:nvSpPr>
        <p:spPr>
          <a:xfrm>
            <a:off x="473207" y="1515269"/>
            <a:ext cx="11718793" cy="4809331"/>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US" sz="2400" kern="1200" dirty="0"/>
              <a:t>Visualization of the historical events and current status of the system enables status assessment and recognition of abnormal event at any time scale.</a:t>
            </a:r>
          </a:p>
          <a:p>
            <a:r>
              <a:rPr lang="en-US" sz="2400" kern="1200" dirty="0"/>
              <a:t>Reduces maintenance labor costs due to reducing the number of unneeded maintenance tear down and rebuilds by detecting when maintenance is needed before a catastrophic fault.</a:t>
            </a:r>
          </a:p>
          <a:p>
            <a:r>
              <a:rPr lang="en-US" sz="2400" kern="1200" dirty="0"/>
              <a:t>Turnkey intelligent system reduces the number of labor hours required by experts to continually recompute the system parameter red and yellow maintenance condition test limits.</a:t>
            </a:r>
          </a:p>
          <a:p>
            <a:r>
              <a:rPr lang="en-US" sz="2400" kern="1200" dirty="0"/>
              <a:t>Can be utilized for designing and deploying a cyber-physical fault tolerant and resilient system since the model-based engineering approach allows determination of the critical components for system function, identifying gaps in their functional design for resilience and fault tolerance, and will suggest improvements to mitigate those design deficiencies.</a:t>
            </a:r>
          </a:p>
        </p:txBody>
      </p:sp>
      <p:sp>
        <p:nvSpPr>
          <p:cNvPr id="4" name="Title 1"/>
          <p:cNvSpPr txBox="1">
            <a:spLocks/>
          </p:cNvSpPr>
          <p:nvPr/>
        </p:nvSpPr>
        <p:spPr bwMode="auto">
          <a:xfrm>
            <a:off x="1897851" y="152400"/>
            <a:ext cx="8396297" cy="10309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3600" b="1" i="1">
                <a:solidFill>
                  <a:schemeClr val="bg1"/>
                </a:solidFill>
                <a:latin typeface="+mj-lt"/>
                <a:ea typeface="+mj-ea"/>
                <a:cs typeface="+mj-cs"/>
              </a:defRPr>
            </a:lvl1pPr>
            <a:lvl2pPr algn="ctr" rtl="0" eaLnBrk="0" fontAlgn="base" hangingPunct="0">
              <a:lnSpc>
                <a:spcPct val="85000"/>
              </a:lnSpc>
              <a:spcBef>
                <a:spcPct val="0"/>
              </a:spcBef>
              <a:spcAft>
                <a:spcPct val="0"/>
              </a:spcAft>
              <a:defRPr sz="3600" b="1" i="1">
                <a:solidFill>
                  <a:srgbClr val="000099"/>
                </a:solidFill>
                <a:latin typeface="Arial" charset="0"/>
              </a:defRPr>
            </a:lvl2pPr>
            <a:lvl3pPr algn="ctr" rtl="0" eaLnBrk="0" fontAlgn="base" hangingPunct="0">
              <a:lnSpc>
                <a:spcPct val="85000"/>
              </a:lnSpc>
              <a:spcBef>
                <a:spcPct val="0"/>
              </a:spcBef>
              <a:spcAft>
                <a:spcPct val="0"/>
              </a:spcAft>
              <a:defRPr sz="3600" b="1" i="1">
                <a:solidFill>
                  <a:srgbClr val="000099"/>
                </a:solidFill>
                <a:latin typeface="Arial" charset="0"/>
              </a:defRPr>
            </a:lvl3pPr>
            <a:lvl4pPr algn="ctr" rtl="0" eaLnBrk="0" fontAlgn="base" hangingPunct="0">
              <a:lnSpc>
                <a:spcPct val="85000"/>
              </a:lnSpc>
              <a:spcBef>
                <a:spcPct val="0"/>
              </a:spcBef>
              <a:spcAft>
                <a:spcPct val="0"/>
              </a:spcAft>
              <a:defRPr sz="3600" b="1" i="1">
                <a:solidFill>
                  <a:srgbClr val="000099"/>
                </a:solidFill>
                <a:latin typeface="Arial" charset="0"/>
              </a:defRPr>
            </a:lvl4pPr>
            <a:lvl5pPr algn="ctr" rtl="0" eaLnBrk="0" fontAlgn="base" hangingPunct="0">
              <a:lnSpc>
                <a:spcPct val="85000"/>
              </a:lnSpc>
              <a:spcBef>
                <a:spcPct val="0"/>
              </a:spcBef>
              <a:spcAft>
                <a:spcPct val="0"/>
              </a:spcAft>
              <a:defRPr sz="3600" b="1" i="1">
                <a:solidFill>
                  <a:srgbClr val="000099"/>
                </a:solidFill>
                <a:latin typeface="Arial" charset="0"/>
              </a:defRPr>
            </a:lvl5pPr>
            <a:lvl6pPr marL="457200" algn="ctr" rtl="0" fontAlgn="base">
              <a:lnSpc>
                <a:spcPct val="85000"/>
              </a:lnSpc>
              <a:spcBef>
                <a:spcPct val="0"/>
              </a:spcBef>
              <a:spcAft>
                <a:spcPct val="0"/>
              </a:spcAft>
              <a:defRPr sz="3600" b="1" i="1">
                <a:solidFill>
                  <a:srgbClr val="000099"/>
                </a:solidFill>
                <a:latin typeface="Arial" charset="0"/>
              </a:defRPr>
            </a:lvl6pPr>
            <a:lvl7pPr marL="914400" algn="ctr" rtl="0" fontAlgn="base">
              <a:lnSpc>
                <a:spcPct val="85000"/>
              </a:lnSpc>
              <a:spcBef>
                <a:spcPct val="0"/>
              </a:spcBef>
              <a:spcAft>
                <a:spcPct val="0"/>
              </a:spcAft>
              <a:defRPr sz="3600" b="1" i="1">
                <a:solidFill>
                  <a:srgbClr val="000099"/>
                </a:solidFill>
                <a:latin typeface="Arial" charset="0"/>
              </a:defRPr>
            </a:lvl7pPr>
            <a:lvl8pPr marL="1371600" algn="ctr" rtl="0" fontAlgn="base">
              <a:lnSpc>
                <a:spcPct val="85000"/>
              </a:lnSpc>
              <a:spcBef>
                <a:spcPct val="0"/>
              </a:spcBef>
              <a:spcAft>
                <a:spcPct val="0"/>
              </a:spcAft>
              <a:defRPr sz="3600" b="1" i="1">
                <a:solidFill>
                  <a:srgbClr val="000099"/>
                </a:solidFill>
                <a:latin typeface="Arial" charset="0"/>
              </a:defRPr>
            </a:lvl8pPr>
            <a:lvl9pPr marL="1828800" algn="ctr" rtl="0" fontAlgn="base">
              <a:lnSpc>
                <a:spcPct val="85000"/>
              </a:lnSpc>
              <a:spcBef>
                <a:spcPct val="0"/>
              </a:spcBef>
              <a:spcAft>
                <a:spcPct val="0"/>
              </a:spcAft>
              <a:defRPr sz="3600" b="1" i="1">
                <a:solidFill>
                  <a:srgbClr val="000099"/>
                </a:solidFill>
                <a:latin typeface="Arial" charset="0"/>
              </a:defRPr>
            </a:lvl9pPr>
          </a:lstStyle>
          <a:p>
            <a:r>
              <a:rPr lang="en-US" b="0" i="0" dirty="0">
                <a:solidFill>
                  <a:schemeClr val="tx1"/>
                </a:solidFill>
                <a:cs typeface="Times New Roman" panose="02020603050405020304" pitchFamily="18" charset="0"/>
              </a:rPr>
              <a:t>AI-Driven Digital Twin </a:t>
            </a:r>
            <a:r>
              <a:rPr lang="en-US" b="0" i="0" kern="1200" dirty="0">
                <a:solidFill>
                  <a:schemeClr val="tx1"/>
                </a:solidFill>
                <a:cs typeface="Times New Roman" panose="02020603050405020304" pitchFamily="18" charset="0"/>
              </a:rPr>
              <a:t>Benefits (continued)</a:t>
            </a:r>
          </a:p>
        </p:txBody>
      </p:sp>
      <p:sp>
        <p:nvSpPr>
          <p:cNvPr id="5" name="TextBox 4">
            <a:extLst>
              <a:ext uri="{FF2B5EF4-FFF2-40B4-BE49-F238E27FC236}">
                <a16:creationId xmlns:a16="http://schemas.microsoft.com/office/drawing/2014/main" id="{DDE63789-0CF2-4AD3-8D39-F6A38FD15ADE}"/>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26503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BA7A9E74-7F82-4248-8B6A-E41A2ED1C636}"/>
              </a:ext>
            </a:extLst>
          </p:cNvPr>
          <p:cNvSpPr>
            <a:spLocks noGrp="1" noChangeArrowheads="1"/>
          </p:cNvSpPr>
          <p:nvPr>
            <p:ph idx="1"/>
          </p:nvPr>
        </p:nvSpPr>
        <p:spPr>
          <a:xfrm>
            <a:off x="515813" y="1513131"/>
            <a:ext cx="11353799" cy="4351337"/>
          </a:xfr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US" altLang="en-US" sz="2400" kern="1200" dirty="0"/>
              <a:t>Nondestructive inspection for defects is critical in many maintenance and overhaul operations. Analysis of data is labor intensive, time-consuming, costly, and subject to human errors.</a:t>
            </a:r>
          </a:p>
          <a:p>
            <a:r>
              <a:rPr lang="en-US" altLang="en-US" sz="2400" kern="1200" dirty="0"/>
              <a:t>Deep-learning algorithms, such as convolutional neural networks (CNNs), paired with imaging devices have the potential to improve efficiency and enhance inspection capabilities. </a:t>
            </a:r>
          </a:p>
        </p:txBody>
      </p:sp>
      <p:sp>
        <p:nvSpPr>
          <p:cNvPr id="15363" name="Title 2">
            <a:extLst>
              <a:ext uri="{FF2B5EF4-FFF2-40B4-BE49-F238E27FC236}">
                <a16:creationId xmlns:a16="http://schemas.microsoft.com/office/drawing/2014/main" id="{647BC878-1E2C-4645-A9C6-4582F8CBDBB7}"/>
              </a:ext>
            </a:extLst>
          </p:cNvPr>
          <p:cNvSpPr>
            <a:spLocks noGrp="1" noChangeArrowheads="1"/>
          </p:cNvSpPr>
          <p:nvPr>
            <p:ph type="title"/>
          </p:nvPr>
        </p:nvSpPr>
        <p:spPr>
          <a:xfrm>
            <a:off x="1828800" y="127001"/>
            <a:ext cx="8534400" cy="102076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AI/ML Toolbox</a:t>
            </a:r>
            <a:endParaRPr lang="en-US" altLang="en-US" b="0" i="0" kern="1200" dirty="0">
              <a:solidFill>
                <a:schemeClr val="tx1"/>
              </a:solidFill>
              <a:cs typeface="Times New Roman" panose="02020603050405020304" pitchFamily="18" charset="0"/>
            </a:endParaRPr>
          </a:p>
        </p:txBody>
      </p:sp>
      <p:sp>
        <p:nvSpPr>
          <p:cNvPr id="5" name="TextBox 4">
            <a:extLst>
              <a:ext uri="{FF2B5EF4-FFF2-40B4-BE49-F238E27FC236}">
                <a16:creationId xmlns:a16="http://schemas.microsoft.com/office/drawing/2014/main" id="{DBFADA96-C7C5-4F78-86A7-54C09AA68AF4}"/>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29698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a:extLst>
              <a:ext uri="{FF2B5EF4-FFF2-40B4-BE49-F238E27FC236}">
                <a16:creationId xmlns:a16="http://schemas.microsoft.com/office/drawing/2014/main" id="{0B507286-BEB9-4BA4-B125-95CF0072EF18}"/>
              </a:ext>
            </a:extLst>
          </p:cNvPr>
          <p:cNvSpPr>
            <a:spLocks noGrp="1" noChangeArrowheads="1"/>
          </p:cNvSpPr>
          <p:nvPr>
            <p:ph idx="1"/>
          </p:nvPr>
        </p:nvSpPr>
        <p:spPr>
          <a:xfrm>
            <a:off x="507024" y="1518037"/>
            <a:ext cx="7054129" cy="4610203"/>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altLang="en-US" sz="2400" kern="1200" dirty="0"/>
              <a:t>Automated Inspection with Deep Learning (AIDL)</a:t>
            </a:r>
          </a:p>
          <a:p>
            <a:pPr marL="457200" lvl="1">
              <a:spcBef>
                <a:spcPct val="0"/>
              </a:spcBef>
            </a:pPr>
            <a:r>
              <a:rPr lang="en-US" altLang="en-US" kern="1200" dirty="0">
                <a:latin typeface="Arial" charset="0"/>
                <a:ea typeface="+mn-ea"/>
                <a:cs typeface="Arial" charset="0"/>
              </a:rPr>
              <a:t>Provides automated detection and classification of surface defects for warfighter platforms, support equipment, and critical base facilities</a:t>
            </a:r>
          </a:p>
          <a:p>
            <a:pPr marL="457200" lvl="1">
              <a:spcBef>
                <a:spcPct val="0"/>
              </a:spcBef>
            </a:pPr>
            <a:r>
              <a:rPr lang="en-US" altLang="en-US" kern="1200" dirty="0">
                <a:latin typeface="Arial" charset="0"/>
                <a:ea typeface="+mn-ea"/>
                <a:cs typeface="Arial" charset="0"/>
              </a:rPr>
              <a:t>Leverages advanced computer vision and deep-learning techniques to extract and classify high-level features from images</a:t>
            </a:r>
          </a:p>
          <a:p>
            <a:pPr lvl="2"/>
            <a:r>
              <a:rPr lang="en-US" altLang="en-US" sz="2400" dirty="0"/>
              <a:t>Resistance to dynamic changes in inspection environments</a:t>
            </a:r>
          </a:p>
          <a:p>
            <a:pPr marL="457200" lvl="1">
              <a:spcBef>
                <a:spcPct val="0"/>
              </a:spcBef>
            </a:pPr>
            <a:r>
              <a:rPr lang="en-US" altLang="en-US" kern="1200" dirty="0">
                <a:latin typeface="Arial" charset="0"/>
                <a:ea typeface="+mn-ea"/>
                <a:cs typeface="Arial" charset="0"/>
              </a:rPr>
              <a:t>Human-in-the-loop system to improve reliability and allow for continuous learning</a:t>
            </a:r>
          </a:p>
          <a:p>
            <a:pPr lvl="2"/>
            <a:endParaRPr lang="en-US" altLang="en-US" sz="2400" dirty="0"/>
          </a:p>
        </p:txBody>
      </p:sp>
      <p:sp>
        <p:nvSpPr>
          <p:cNvPr id="16387" name="Title 2">
            <a:extLst>
              <a:ext uri="{FF2B5EF4-FFF2-40B4-BE49-F238E27FC236}">
                <a16:creationId xmlns:a16="http://schemas.microsoft.com/office/drawing/2014/main" id="{207E74A7-584B-47D3-914D-5C07C03DD956}"/>
              </a:ext>
            </a:extLst>
          </p:cNvPr>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0" i="0" kern="1200" dirty="0">
                <a:solidFill>
                  <a:schemeClr val="tx1"/>
                </a:solidFill>
                <a:cs typeface="Times New Roman" panose="02020603050405020304" pitchFamily="18" charset="0"/>
              </a:rPr>
              <a:t>Technology Solution</a:t>
            </a:r>
          </a:p>
        </p:txBody>
      </p:sp>
      <p:sp>
        <p:nvSpPr>
          <p:cNvPr id="7" name="Rectangle 6">
            <a:extLst>
              <a:ext uri="{FF2B5EF4-FFF2-40B4-BE49-F238E27FC236}">
                <a16:creationId xmlns:a16="http://schemas.microsoft.com/office/drawing/2014/main" id="{AA6928A5-2ED3-4703-AA18-FFC72B594807}"/>
              </a:ext>
            </a:extLst>
          </p:cNvPr>
          <p:cNvSpPr/>
          <p:nvPr/>
        </p:nvSpPr>
        <p:spPr>
          <a:xfrm>
            <a:off x="617962" y="641268"/>
            <a:ext cx="444880" cy="166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stretch>
            <a:fillRect/>
          </a:stretch>
        </p:blipFill>
        <p:spPr>
          <a:xfrm>
            <a:off x="8229600" y="1561997"/>
            <a:ext cx="3156438" cy="4746947"/>
          </a:xfrm>
          <a:prstGeom prst="rect">
            <a:avLst/>
          </a:prstGeom>
        </p:spPr>
      </p:pic>
      <p:sp>
        <p:nvSpPr>
          <p:cNvPr id="8" name="Rectangle 7"/>
          <p:cNvSpPr/>
          <p:nvPr/>
        </p:nvSpPr>
        <p:spPr>
          <a:xfrm>
            <a:off x="507024" y="6128242"/>
            <a:ext cx="6096000" cy="338554"/>
          </a:xfrm>
          <a:prstGeom prst="rect">
            <a:avLst/>
          </a:prstGeom>
        </p:spPr>
        <p:txBody>
          <a:bodyPr>
            <a:spAutoFit/>
          </a:bodyPr>
          <a:lstStyle/>
          <a:p>
            <a:r>
              <a:rPr lang="en-US" sz="800" dirty="0">
                <a:solidFill>
                  <a:srgbClr val="002060"/>
                </a:solidFill>
              </a:rPr>
              <a:t>Reference:  Air Force Contract FA8571-20-P-0013//Analatom, Inc.// </a:t>
            </a:r>
          </a:p>
          <a:p>
            <a:r>
              <a:rPr lang="en-US" sz="800" dirty="0">
                <a:solidFill>
                  <a:srgbClr val="002060"/>
                </a:solidFill>
              </a:rPr>
              <a:t>Dr. Bernard C. Laskowski</a:t>
            </a:r>
          </a:p>
        </p:txBody>
      </p:sp>
      <p:sp>
        <p:nvSpPr>
          <p:cNvPr id="9" name="TextBox 8">
            <a:extLst>
              <a:ext uri="{FF2B5EF4-FFF2-40B4-BE49-F238E27FC236}">
                <a16:creationId xmlns:a16="http://schemas.microsoft.com/office/drawing/2014/main" id="{8A9DAA7A-A595-4C64-BEFB-B458E496318F}"/>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65789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a:extLst>
              <a:ext uri="{FF2B5EF4-FFF2-40B4-BE49-F238E27FC236}">
                <a16:creationId xmlns:a16="http://schemas.microsoft.com/office/drawing/2014/main" id="{F4129054-7395-4D0A-9C15-361E776F3058}"/>
              </a:ext>
            </a:extLst>
          </p:cNvPr>
          <p:cNvSpPr>
            <a:spLocks noGrp="1" noChangeArrowheads="1"/>
          </p:cNvSpPr>
          <p:nvPr>
            <p:ph idx="1"/>
          </p:nvPr>
        </p:nvSpPr>
        <p:spPr>
          <a:xfrm>
            <a:off x="504093" y="1516063"/>
            <a:ext cx="5365435" cy="4351337"/>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altLang="en-US" sz="2400" kern="1200" dirty="0"/>
              <a:t>CNNs are trained to detect defects through a combination of extracted features.</a:t>
            </a:r>
          </a:p>
          <a:p>
            <a:pPr marL="457200" lvl="1">
              <a:spcBef>
                <a:spcPct val="0"/>
              </a:spcBef>
            </a:pPr>
            <a:r>
              <a:rPr lang="en-US" altLang="en-US" kern="1200" dirty="0">
                <a:latin typeface="Arial" charset="0"/>
                <a:ea typeface="+mn-ea"/>
                <a:cs typeface="Arial" charset="0"/>
              </a:rPr>
              <a:t>Provides rapid, accurate, and consistent inspection performance.</a:t>
            </a:r>
          </a:p>
          <a:p>
            <a:pPr marL="457200" lvl="1">
              <a:spcBef>
                <a:spcPct val="0"/>
              </a:spcBef>
            </a:pPr>
            <a:r>
              <a:rPr lang="en-US" altLang="en-US" kern="1200" dirty="0">
                <a:latin typeface="Arial" charset="0"/>
                <a:ea typeface="+mn-ea"/>
                <a:cs typeface="Arial" charset="0"/>
              </a:rPr>
              <a:t>Trained models can be easily applied to novel inspection tasks.</a:t>
            </a:r>
          </a:p>
          <a:p>
            <a:r>
              <a:rPr lang="en-US" altLang="en-US" sz="2400" kern="1200" dirty="0"/>
              <a:t>Reduces human cognitive workload by filtering images, allowing technicians to focus on more difficult, ambiguous samples.</a:t>
            </a:r>
          </a:p>
        </p:txBody>
      </p:sp>
      <p:sp>
        <p:nvSpPr>
          <p:cNvPr id="17411" name="Title 2">
            <a:extLst>
              <a:ext uri="{FF2B5EF4-FFF2-40B4-BE49-F238E27FC236}">
                <a16:creationId xmlns:a16="http://schemas.microsoft.com/office/drawing/2014/main" id="{60AE67B5-2108-4447-A1BB-A5980CD0F485}"/>
              </a:ext>
            </a:extLst>
          </p:cNvPr>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0" i="0" kern="1200" dirty="0">
                <a:solidFill>
                  <a:schemeClr val="tx1"/>
                </a:solidFill>
                <a:cs typeface="Times New Roman" panose="02020603050405020304" pitchFamily="18" charset="0"/>
              </a:rPr>
              <a:t>Approach</a:t>
            </a:r>
          </a:p>
        </p:txBody>
      </p:sp>
      <p:sp>
        <p:nvSpPr>
          <p:cNvPr id="2" name="Left Brace 1">
            <a:extLst>
              <a:ext uri="{FF2B5EF4-FFF2-40B4-BE49-F238E27FC236}">
                <a16:creationId xmlns:a16="http://schemas.microsoft.com/office/drawing/2014/main" id="{06519DAF-B7C3-4706-A936-7F57B3149DA1}"/>
              </a:ext>
            </a:extLst>
          </p:cNvPr>
          <p:cNvSpPr/>
          <p:nvPr/>
        </p:nvSpPr>
        <p:spPr>
          <a:xfrm rot="5400000">
            <a:off x="8695651" y="831106"/>
            <a:ext cx="365125" cy="5600055"/>
          </a:xfrm>
          <a:prstGeom prst="leftBrace">
            <a:avLst>
              <a:gd name="adj1" fmla="val 58745"/>
              <a:gd name="adj2" fmla="val 5036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D7B6C64-B1FA-461C-A486-2054D2E3A11D}"/>
              </a:ext>
            </a:extLst>
          </p:cNvPr>
          <p:cNvGrpSpPr/>
          <p:nvPr/>
        </p:nvGrpSpPr>
        <p:grpSpPr>
          <a:xfrm>
            <a:off x="6322472" y="3882984"/>
            <a:ext cx="5264741" cy="1946316"/>
            <a:chOff x="6431314" y="3848861"/>
            <a:chExt cx="5264741" cy="1946316"/>
          </a:xfrm>
        </p:grpSpPr>
        <p:pic>
          <p:nvPicPr>
            <p:cNvPr id="15" name="Picture 14" descr="A picture containing sitting, grass, green, field&#10;&#10;Description automatically generated">
              <a:extLst>
                <a:ext uri="{FF2B5EF4-FFF2-40B4-BE49-F238E27FC236}">
                  <a16:creationId xmlns:a16="http://schemas.microsoft.com/office/drawing/2014/main" id="{85BD3AA2-68E2-4EDC-B4A4-521A4502039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1314" y="4163357"/>
              <a:ext cx="1143000" cy="1143000"/>
            </a:xfrm>
            <a:prstGeom prst="rect">
              <a:avLst/>
            </a:prstGeom>
          </p:spPr>
        </p:pic>
        <p:sp>
          <p:nvSpPr>
            <p:cNvPr id="16" name="TextBox 15">
              <a:extLst>
                <a:ext uri="{FF2B5EF4-FFF2-40B4-BE49-F238E27FC236}">
                  <a16:creationId xmlns:a16="http://schemas.microsoft.com/office/drawing/2014/main" id="{FA480B58-9F5C-4CB6-8EDC-2F7CBC366EDD}"/>
                </a:ext>
              </a:extLst>
            </p:cNvPr>
            <p:cNvSpPr txBox="1"/>
            <p:nvPr/>
          </p:nvSpPr>
          <p:spPr>
            <a:xfrm>
              <a:off x="6598697" y="5286682"/>
              <a:ext cx="808235" cy="246221"/>
            </a:xfrm>
            <a:prstGeom prst="rect">
              <a:avLst/>
            </a:prstGeom>
            <a:noFill/>
          </p:spPr>
          <p:txBody>
            <a:bodyPr wrap="none" rtlCol="0">
              <a:spAutoFit/>
            </a:bodyPr>
            <a:lstStyle/>
            <a:p>
              <a:r>
                <a:rPr lang="en-US" sz="1000" dirty="0">
                  <a:solidFill>
                    <a:schemeClr val="accent5"/>
                  </a:solidFill>
                </a:rPr>
                <a:t>Input image</a:t>
              </a:r>
            </a:p>
          </p:txBody>
        </p:sp>
        <p:sp>
          <p:nvSpPr>
            <p:cNvPr id="17" name="Arrow: Right 16">
              <a:extLst>
                <a:ext uri="{FF2B5EF4-FFF2-40B4-BE49-F238E27FC236}">
                  <a16:creationId xmlns:a16="http://schemas.microsoft.com/office/drawing/2014/main" id="{4719907F-AD72-4837-9A10-AF9B6CA42791}"/>
                </a:ext>
              </a:extLst>
            </p:cNvPr>
            <p:cNvSpPr/>
            <p:nvPr/>
          </p:nvSpPr>
          <p:spPr>
            <a:xfrm>
              <a:off x="7741833" y="4595394"/>
              <a:ext cx="310043" cy="27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54CD238-2E43-4828-9CBF-79CCF8CF8C34}"/>
                </a:ext>
              </a:extLst>
            </p:cNvPr>
            <p:cNvPicPr>
              <a:picLocks noChangeAspect="1"/>
            </p:cNvPicPr>
            <p:nvPr/>
          </p:nvPicPr>
          <p:blipFill rotWithShape="1">
            <a:blip r:embed="rId3"/>
            <a:srcRect l="12540" t="11948" r="49549" b="50391"/>
            <a:stretch/>
          </p:blipFill>
          <p:spPr>
            <a:xfrm>
              <a:off x="8192386" y="3848861"/>
              <a:ext cx="1697872" cy="1686653"/>
            </a:xfrm>
            <a:prstGeom prst="rect">
              <a:avLst/>
            </a:prstGeom>
          </p:spPr>
        </p:pic>
        <p:sp>
          <p:nvSpPr>
            <p:cNvPr id="19" name="Arrow: Right 18">
              <a:extLst>
                <a:ext uri="{FF2B5EF4-FFF2-40B4-BE49-F238E27FC236}">
                  <a16:creationId xmlns:a16="http://schemas.microsoft.com/office/drawing/2014/main" id="{D1D6C974-E493-46AA-BC4E-614B66B5F2CE}"/>
                </a:ext>
              </a:extLst>
            </p:cNvPr>
            <p:cNvSpPr/>
            <p:nvPr/>
          </p:nvSpPr>
          <p:spPr>
            <a:xfrm>
              <a:off x="10030768" y="4595394"/>
              <a:ext cx="310043" cy="27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AC78D44-CC7A-4E7B-9AAD-1FB6788ACBE7}"/>
                </a:ext>
              </a:extLst>
            </p:cNvPr>
            <p:cNvPicPr>
              <a:picLocks noChangeAspect="1"/>
            </p:cNvPicPr>
            <p:nvPr/>
          </p:nvPicPr>
          <p:blipFill>
            <a:blip r:embed="rId4"/>
            <a:stretch>
              <a:fillRect/>
            </a:stretch>
          </p:blipFill>
          <p:spPr>
            <a:xfrm>
              <a:off x="10481321" y="4216344"/>
              <a:ext cx="1141936" cy="1143000"/>
            </a:xfrm>
            <a:prstGeom prst="rect">
              <a:avLst/>
            </a:prstGeom>
          </p:spPr>
        </p:pic>
        <p:sp>
          <p:nvSpPr>
            <p:cNvPr id="21" name="TextBox 20">
              <a:extLst>
                <a:ext uri="{FF2B5EF4-FFF2-40B4-BE49-F238E27FC236}">
                  <a16:creationId xmlns:a16="http://schemas.microsoft.com/office/drawing/2014/main" id="{37A52ECE-BFD3-427F-96FE-6E0C22B64106}"/>
                </a:ext>
              </a:extLst>
            </p:cNvPr>
            <p:cNvSpPr txBox="1"/>
            <p:nvPr/>
          </p:nvSpPr>
          <p:spPr>
            <a:xfrm>
              <a:off x="8667662" y="5548956"/>
              <a:ext cx="747320" cy="246221"/>
            </a:xfrm>
            <a:prstGeom prst="rect">
              <a:avLst/>
            </a:prstGeom>
            <a:noFill/>
          </p:spPr>
          <p:txBody>
            <a:bodyPr wrap="none" rtlCol="0">
              <a:spAutoFit/>
            </a:bodyPr>
            <a:lstStyle/>
            <a:p>
              <a:r>
                <a:rPr lang="en-US" sz="1000" dirty="0">
                  <a:solidFill>
                    <a:schemeClr val="accent5"/>
                  </a:solidFill>
                </a:rPr>
                <a:t>CNN filters</a:t>
              </a:r>
            </a:p>
          </p:txBody>
        </p:sp>
        <p:sp>
          <p:nvSpPr>
            <p:cNvPr id="22" name="TextBox 21">
              <a:extLst>
                <a:ext uri="{FF2B5EF4-FFF2-40B4-BE49-F238E27FC236}">
                  <a16:creationId xmlns:a16="http://schemas.microsoft.com/office/drawing/2014/main" id="{60BAFED2-678E-40BC-A052-F4EEC0C36192}"/>
                </a:ext>
              </a:extLst>
            </p:cNvPr>
            <p:cNvSpPr txBox="1"/>
            <p:nvPr/>
          </p:nvSpPr>
          <p:spPr>
            <a:xfrm>
              <a:off x="10408523" y="5359344"/>
              <a:ext cx="1287532" cy="246221"/>
            </a:xfrm>
            <a:prstGeom prst="rect">
              <a:avLst/>
            </a:prstGeom>
            <a:noFill/>
          </p:spPr>
          <p:txBody>
            <a:bodyPr wrap="none" rtlCol="0">
              <a:spAutoFit/>
            </a:bodyPr>
            <a:lstStyle/>
            <a:p>
              <a:r>
                <a:rPr lang="en-US" sz="1000" dirty="0">
                  <a:solidFill>
                    <a:schemeClr val="accent5"/>
                  </a:solidFill>
                </a:rPr>
                <a:t>Reconstructed image</a:t>
              </a:r>
            </a:p>
          </p:txBody>
        </p:sp>
      </p:grpSp>
      <p:grpSp>
        <p:nvGrpSpPr>
          <p:cNvPr id="5" name="Group 4">
            <a:extLst>
              <a:ext uri="{FF2B5EF4-FFF2-40B4-BE49-F238E27FC236}">
                <a16:creationId xmlns:a16="http://schemas.microsoft.com/office/drawing/2014/main" id="{772C705F-50E4-42E7-8027-11913979F84F}"/>
              </a:ext>
            </a:extLst>
          </p:cNvPr>
          <p:cNvGrpSpPr/>
          <p:nvPr/>
        </p:nvGrpSpPr>
        <p:grpSpPr>
          <a:xfrm>
            <a:off x="6411969" y="1339288"/>
            <a:ext cx="4976899" cy="1965738"/>
            <a:chOff x="6322472" y="1339288"/>
            <a:chExt cx="4976899" cy="1965738"/>
          </a:xfrm>
        </p:grpSpPr>
        <p:grpSp>
          <p:nvGrpSpPr>
            <p:cNvPr id="6" name="Group 5">
              <a:extLst>
                <a:ext uri="{FF2B5EF4-FFF2-40B4-BE49-F238E27FC236}">
                  <a16:creationId xmlns:a16="http://schemas.microsoft.com/office/drawing/2014/main" id="{21858510-8A4E-45F9-BE2D-080F0B9FD482}"/>
                </a:ext>
              </a:extLst>
            </p:cNvPr>
            <p:cNvGrpSpPr/>
            <p:nvPr/>
          </p:nvGrpSpPr>
          <p:grpSpPr>
            <a:xfrm>
              <a:off x="6322472" y="1339288"/>
              <a:ext cx="4976899" cy="1965738"/>
              <a:chOff x="5168685" y="3840186"/>
              <a:chExt cx="4928695" cy="2264266"/>
            </a:xfrm>
          </p:grpSpPr>
          <p:pic>
            <p:nvPicPr>
              <p:cNvPr id="7" name="Picture 6">
                <a:extLst>
                  <a:ext uri="{FF2B5EF4-FFF2-40B4-BE49-F238E27FC236}">
                    <a16:creationId xmlns:a16="http://schemas.microsoft.com/office/drawing/2014/main" id="{6E327843-5A9A-4671-B144-17EB15888541}"/>
                  </a:ext>
                </a:extLst>
              </p:cNvPr>
              <p:cNvPicPr>
                <a:picLocks noChangeAspect="1"/>
              </p:cNvPicPr>
              <p:nvPr/>
            </p:nvPicPr>
            <p:blipFill>
              <a:blip r:embed="rId5"/>
              <a:stretch>
                <a:fillRect/>
              </a:stretch>
            </p:blipFill>
            <p:spPr>
              <a:xfrm>
                <a:off x="5168685" y="3840186"/>
                <a:ext cx="4622520" cy="2264266"/>
              </a:xfrm>
              <a:prstGeom prst="rect">
                <a:avLst/>
              </a:prstGeom>
            </p:spPr>
          </p:pic>
          <p:sp>
            <p:nvSpPr>
              <p:cNvPr id="11" name="Rectangle 10">
                <a:extLst>
                  <a:ext uri="{FF2B5EF4-FFF2-40B4-BE49-F238E27FC236}">
                    <a16:creationId xmlns:a16="http://schemas.microsoft.com/office/drawing/2014/main" id="{8DF54DD0-E8B6-40F3-B142-9A7659C08BD3}"/>
                  </a:ext>
                </a:extLst>
              </p:cNvPr>
              <p:cNvSpPr/>
              <p:nvPr/>
            </p:nvSpPr>
            <p:spPr>
              <a:xfrm>
                <a:off x="9294459" y="4629250"/>
                <a:ext cx="802921" cy="273815"/>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900" b="1" dirty="0">
                    <a:solidFill>
                      <a:schemeClr val="accent5"/>
                    </a:solidFill>
                    <a:latin typeface="+mj-lt"/>
                  </a:rPr>
                  <a:t>OUTPUT:</a:t>
                </a:r>
              </a:p>
              <a:p>
                <a:pPr algn="ctr"/>
                <a:r>
                  <a:rPr lang="en-US" sz="800" b="1" dirty="0">
                    <a:solidFill>
                      <a:schemeClr val="accent5"/>
                    </a:solidFill>
                    <a:latin typeface="+mj-lt"/>
                  </a:rPr>
                  <a:t>“Corrosion”</a:t>
                </a:r>
              </a:p>
            </p:txBody>
          </p:sp>
          <p:cxnSp>
            <p:nvCxnSpPr>
              <p:cNvPr id="12" name="Straight Arrow Connector 11">
                <a:extLst>
                  <a:ext uri="{FF2B5EF4-FFF2-40B4-BE49-F238E27FC236}">
                    <a16:creationId xmlns:a16="http://schemas.microsoft.com/office/drawing/2014/main" id="{B599F0FD-68B4-4EB4-8A3B-56CBE102803E}"/>
                  </a:ext>
                </a:extLst>
              </p:cNvPr>
              <p:cNvCxnSpPr>
                <a:cxnSpLocks/>
              </p:cNvCxnSpPr>
              <p:nvPr/>
            </p:nvCxnSpPr>
            <p:spPr>
              <a:xfrm>
                <a:off x="9207412" y="4679561"/>
                <a:ext cx="174094"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grpSp>
        <p:pic>
          <p:nvPicPr>
            <p:cNvPr id="23" name="Picture 22" descr="A picture containing sitting, grass, green, field&#10;&#10;Description automatically generated">
              <a:extLst>
                <a:ext uri="{FF2B5EF4-FFF2-40B4-BE49-F238E27FC236}">
                  <a16:creationId xmlns:a16="http://schemas.microsoft.com/office/drawing/2014/main" id="{E8469F9B-A3CC-46C3-97D2-28A35253BFD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87693" y="1744891"/>
              <a:ext cx="640080" cy="640080"/>
            </a:xfrm>
            <a:prstGeom prst="ellipse">
              <a:avLst/>
            </a:prstGeom>
            <a:ln>
              <a:solidFill>
                <a:schemeClr val="accent2"/>
              </a:solidFill>
            </a:ln>
          </p:spPr>
        </p:pic>
      </p:grpSp>
      <p:sp>
        <p:nvSpPr>
          <p:cNvPr id="24" name="Rectangle 23"/>
          <p:cNvSpPr/>
          <p:nvPr/>
        </p:nvSpPr>
        <p:spPr>
          <a:xfrm>
            <a:off x="507024" y="6096000"/>
            <a:ext cx="6096000" cy="338554"/>
          </a:xfrm>
          <a:prstGeom prst="rect">
            <a:avLst/>
          </a:prstGeom>
        </p:spPr>
        <p:txBody>
          <a:bodyPr>
            <a:spAutoFit/>
          </a:bodyPr>
          <a:lstStyle/>
          <a:p>
            <a:r>
              <a:rPr lang="en-US" sz="800" dirty="0">
                <a:solidFill>
                  <a:srgbClr val="002060"/>
                </a:solidFill>
              </a:rPr>
              <a:t>Reference:  Air Force Contract FA8571-20-P-0013//Analatom, Inc.// </a:t>
            </a:r>
          </a:p>
          <a:p>
            <a:r>
              <a:rPr lang="en-US" sz="800" dirty="0">
                <a:solidFill>
                  <a:srgbClr val="002060"/>
                </a:solidFill>
              </a:rPr>
              <a:t>Dr. Bernard C. Laskowski</a:t>
            </a:r>
          </a:p>
        </p:txBody>
      </p:sp>
      <p:sp>
        <p:nvSpPr>
          <p:cNvPr id="25" name="TextBox 24">
            <a:extLst>
              <a:ext uri="{FF2B5EF4-FFF2-40B4-BE49-F238E27FC236}">
                <a16:creationId xmlns:a16="http://schemas.microsoft.com/office/drawing/2014/main" id="{5D50167D-6D74-4C7A-9C5A-3ED88D94EE01}"/>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27452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a16="http://schemas.microsoft.com/office/drawing/2014/main" id="{D56C2579-6E6E-4165-9760-BE827D03EB7A}"/>
              </a:ext>
            </a:extLst>
          </p:cNvPr>
          <p:cNvSpPr>
            <a:spLocks noGrp="1" noChangeArrowheads="1"/>
          </p:cNvSpPr>
          <p:nvPr>
            <p:ph idx="1"/>
          </p:nvPr>
        </p:nvSpPr>
        <p:spPr>
          <a:xfrm>
            <a:off x="500065" y="1504339"/>
            <a:ext cx="10515600" cy="4351337"/>
          </a:xfrm>
          <a:noFill/>
          <a:ln w="9525">
            <a:noFill/>
            <a:miter lim="800000"/>
            <a:headEnd/>
            <a:tailEnd/>
          </a:ln>
        </p:spPr>
        <p:txBody>
          <a:bodyPr vert="horz" wrap="square" lIns="91440" tIns="45720" rIns="91440" bIns="45720" numCol="1" anchor="t" anchorCtr="0" compatLnSpc="1">
            <a:prstTxWarp prst="textNoShape">
              <a:avLst/>
            </a:prstTxWarp>
            <a:normAutofit/>
          </a:bodyPr>
          <a:lstStyle/>
          <a:p>
            <a:r>
              <a:rPr lang="en-US" altLang="en-US" sz="2400" kern="1200" dirty="0"/>
              <a:t>Reduction in maintenance costs. </a:t>
            </a:r>
          </a:p>
          <a:p>
            <a:pPr marL="457200" lvl="1">
              <a:spcBef>
                <a:spcPct val="0"/>
              </a:spcBef>
            </a:pPr>
            <a:r>
              <a:rPr lang="en-US" altLang="en-US" kern="1200" dirty="0">
                <a:latin typeface="Arial" charset="0"/>
                <a:ea typeface="+mn-ea"/>
                <a:cs typeface="Arial" charset="0"/>
              </a:rPr>
              <a:t>AIDL can provide a 75% and greater reduction in visual inspection times.</a:t>
            </a:r>
          </a:p>
          <a:p>
            <a:pPr marL="457200" lvl="1">
              <a:spcBef>
                <a:spcPct val="0"/>
              </a:spcBef>
            </a:pPr>
            <a:r>
              <a:rPr lang="en-US" altLang="en-US" kern="1200" dirty="0">
                <a:latin typeface="Arial" charset="0"/>
                <a:ea typeface="+mn-ea"/>
                <a:cs typeface="Arial" charset="0"/>
              </a:rPr>
              <a:t>Increased throughput and reduced costs of errors.</a:t>
            </a:r>
          </a:p>
          <a:p>
            <a:r>
              <a:rPr lang="en-US" altLang="en-US" sz="2400" kern="1200" dirty="0"/>
              <a:t>Improved inspection quality and consistency.</a:t>
            </a:r>
          </a:p>
          <a:p>
            <a:r>
              <a:rPr lang="en-US" altLang="en-US" sz="2400" kern="1200" dirty="0"/>
              <a:t>Increased flexibility and adaptability of maintenance systems.</a:t>
            </a:r>
          </a:p>
          <a:p>
            <a:r>
              <a:rPr lang="en-US" altLang="en-US" sz="2400" kern="1200" dirty="0"/>
              <a:t>Improved efficiency and effectiveness of users within the system.</a:t>
            </a:r>
          </a:p>
          <a:p>
            <a:r>
              <a:rPr lang="en-US" altLang="en-US" sz="2400" kern="1200" dirty="0"/>
              <a:t>Enhanced data collection in support of Industry 4.0 and Smart Factory initiatives.</a:t>
            </a:r>
          </a:p>
          <a:p>
            <a:endParaRPr lang="en-US" altLang="en-US" sz="2400" kern="1200" dirty="0"/>
          </a:p>
          <a:p>
            <a:endParaRPr lang="en-US" altLang="en-US" sz="2400" kern="1200" dirty="0"/>
          </a:p>
          <a:p>
            <a:endParaRPr lang="en-US" altLang="en-US" sz="2400" kern="1200" dirty="0"/>
          </a:p>
          <a:p>
            <a:endParaRPr lang="en-US" altLang="en-US" sz="2400" kern="1200" dirty="0"/>
          </a:p>
        </p:txBody>
      </p:sp>
      <p:sp>
        <p:nvSpPr>
          <p:cNvPr id="18435" name="Title 2">
            <a:extLst>
              <a:ext uri="{FF2B5EF4-FFF2-40B4-BE49-F238E27FC236}">
                <a16:creationId xmlns:a16="http://schemas.microsoft.com/office/drawing/2014/main" id="{E00B627B-DB40-46F4-85F2-060FEBDA2087}"/>
              </a:ext>
            </a:extLst>
          </p:cNvPr>
          <p:cNvSpPr>
            <a:spLocks noGrp="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Solution Benefits</a:t>
            </a:r>
          </a:p>
        </p:txBody>
      </p:sp>
      <p:sp>
        <p:nvSpPr>
          <p:cNvPr id="5" name="TextBox 4">
            <a:extLst>
              <a:ext uri="{FF2B5EF4-FFF2-40B4-BE49-F238E27FC236}">
                <a16:creationId xmlns:a16="http://schemas.microsoft.com/office/drawing/2014/main" id="{64AB1D40-936F-4B12-AD17-02BA05CC3CB0}"/>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411696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27"/>
          <p:cNvSpPr>
            <a:spLocks noGrp="1" noChangeArrowheads="1"/>
          </p:cNvSpPr>
          <p:nvPr>
            <p:ph type="title" idx="4294967295"/>
          </p:nvPr>
        </p:nvSpPr>
        <p:spPr>
          <a:xfrm>
            <a:off x="2628900" y="76200"/>
            <a:ext cx="69342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b="0" i="0" kern="1200" dirty="0">
                <a:solidFill>
                  <a:schemeClr val="tx1"/>
                </a:solidFill>
                <a:cs typeface="Times New Roman" panose="02020603050405020304" pitchFamily="18" charset="0"/>
              </a:rPr>
              <a:t>The Intelligent Digital Twin</a:t>
            </a:r>
          </a:p>
        </p:txBody>
      </p:sp>
      <p:sp>
        <p:nvSpPr>
          <p:cNvPr id="2" name="Rectangle 1"/>
          <p:cNvSpPr/>
          <p:nvPr/>
        </p:nvSpPr>
        <p:spPr>
          <a:xfrm>
            <a:off x="486506" y="1529860"/>
            <a:ext cx="9771184" cy="1643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The intelligent digital twin – incorporates a high degree of autonomy and exploits learning tools/methods to analyze granular performance, maintenance, and health data from the real counterpart. </a:t>
            </a:r>
          </a:p>
        </p:txBody>
      </p:sp>
      <p:sp>
        <p:nvSpPr>
          <p:cNvPr id="4" name="TextBox 3">
            <a:extLst>
              <a:ext uri="{FF2B5EF4-FFF2-40B4-BE49-F238E27FC236}">
                <a16:creationId xmlns:a16="http://schemas.microsoft.com/office/drawing/2014/main" id="{0D3A0F1F-1105-4461-8BF8-FDA6A89C0F5D}"/>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0107308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580" y="1529859"/>
            <a:ext cx="10078912" cy="2039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indent="-225425" eaLnBrk="0" hangingPunct="0">
              <a:lnSpc>
                <a:spcPct val="90000"/>
              </a:lnSpc>
              <a:spcBef>
                <a:spcPct val="20000"/>
              </a:spcBef>
              <a:buClr>
                <a:schemeClr val="tx1"/>
              </a:buClr>
              <a:buFont typeface="Wingdings" pitchFamily="2" charset="2"/>
              <a:buChar char="Ø"/>
            </a:pPr>
            <a:r>
              <a:rPr lang="en-US" sz="2400" dirty="0">
                <a:latin typeface="+mn-lt"/>
                <a:cs typeface="+mn-cs"/>
              </a:rPr>
              <a:t>Predictive maintenance solutions powered by digital twins help to precisely monitor equipment health and timely recognition of potential anomalies.</a:t>
            </a:r>
          </a:p>
        </p:txBody>
      </p:sp>
      <p:sp>
        <p:nvSpPr>
          <p:cNvPr id="4" name="Rectangle 27"/>
          <p:cNvSpPr txBox="1">
            <a:spLocks noChangeArrowheads="1"/>
          </p:cNvSpPr>
          <p:nvPr/>
        </p:nvSpPr>
        <p:spPr bwMode="auto">
          <a:xfrm>
            <a:off x="1676400" y="76200"/>
            <a:ext cx="8839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3600" b="1" i="1">
                <a:solidFill>
                  <a:srgbClr val="000099"/>
                </a:solidFill>
                <a:latin typeface="+mj-lt"/>
                <a:ea typeface="+mj-ea"/>
                <a:cs typeface="+mj-cs"/>
              </a:defRPr>
            </a:lvl1pPr>
            <a:lvl2pPr algn="ctr" rtl="0" eaLnBrk="0" fontAlgn="base" hangingPunct="0">
              <a:lnSpc>
                <a:spcPct val="85000"/>
              </a:lnSpc>
              <a:spcBef>
                <a:spcPct val="0"/>
              </a:spcBef>
              <a:spcAft>
                <a:spcPct val="0"/>
              </a:spcAft>
              <a:defRPr sz="3600" b="1" i="1">
                <a:solidFill>
                  <a:srgbClr val="000099"/>
                </a:solidFill>
                <a:latin typeface="Arial" charset="0"/>
              </a:defRPr>
            </a:lvl2pPr>
            <a:lvl3pPr algn="ctr" rtl="0" eaLnBrk="0" fontAlgn="base" hangingPunct="0">
              <a:lnSpc>
                <a:spcPct val="85000"/>
              </a:lnSpc>
              <a:spcBef>
                <a:spcPct val="0"/>
              </a:spcBef>
              <a:spcAft>
                <a:spcPct val="0"/>
              </a:spcAft>
              <a:defRPr sz="3600" b="1" i="1">
                <a:solidFill>
                  <a:srgbClr val="000099"/>
                </a:solidFill>
                <a:latin typeface="Arial" charset="0"/>
              </a:defRPr>
            </a:lvl3pPr>
            <a:lvl4pPr algn="ctr" rtl="0" eaLnBrk="0" fontAlgn="base" hangingPunct="0">
              <a:lnSpc>
                <a:spcPct val="85000"/>
              </a:lnSpc>
              <a:spcBef>
                <a:spcPct val="0"/>
              </a:spcBef>
              <a:spcAft>
                <a:spcPct val="0"/>
              </a:spcAft>
              <a:defRPr sz="3600" b="1" i="1">
                <a:solidFill>
                  <a:srgbClr val="000099"/>
                </a:solidFill>
                <a:latin typeface="Arial" charset="0"/>
              </a:defRPr>
            </a:lvl4pPr>
            <a:lvl5pPr algn="ctr" rtl="0" eaLnBrk="0" fontAlgn="base" hangingPunct="0">
              <a:lnSpc>
                <a:spcPct val="85000"/>
              </a:lnSpc>
              <a:spcBef>
                <a:spcPct val="0"/>
              </a:spcBef>
              <a:spcAft>
                <a:spcPct val="0"/>
              </a:spcAft>
              <a:defRPr sz="3600" b="1" i="1">
                <a:solidFill>
                  <a:srgbClr val="000099"/>
                </a:solidFill>
                <a:latin typeface="Arial" charset="0"/>
              </a:defRPr>
            </a:lvl5pPr>
            <a:lvl6pPr marL="457200" algn="ctr" rtl="0" fontAlgn="base">
              <a:lnSpc>
                <a:spcPct val="85000"/>
              </a:lnSpc>
              <a:spcBef>
                <a:spcPct val="0"/>
              </a:spcBef>
              <a:spcAft>
                <a:spcPct val="0"/>
              </a:spcAft>
              <a:defRPr sz="3600" b="1" i="1">
                <a:solidFill>
                  <a:srgbClr val="000099"/>
                </a:solidFill>
                <a:latin typeface="Arial" charset="0"/>
              </a:defRPr>
            </a:lvl6pPr>
            <a:lvl7pPr marL="914400" algn="ctr" rtl="0" fontAlgn="base">
              <a:lnSpc>
                <a:spcPct val="85000"/>
              </a:lnSpc>
              <a:spcBef>
                <a:spcPct val="0"/>
              </a:spcBef>
              <a:spcAft>
                <a:spcPct val="0"/>
              </a:spcAft>
              <a:defRPr sz="3600" b="1" i="1">
                <a:solidFill>
                  <a:srgbClr val="000099"/>
                </a:solidFill>
                <a:latin typeface="Arial" charset="0"/>
              </a:defRPr>
            </a:lvl7pPr>
            <a:lvl8pPr marL="1371600" algn="ctr" rtl="0" fontAlgn="base">
              <a:lnSpc>
                <a:spcPct val="85000"/>
              </a:lnSpc>
              <a:spcBef>
                <a:spcPct val="0"/>
              </a:spcBef>
              <a:spcAft>
                <a:spcPct val="0"/>
              </a:spcAft>
              <a:defRPr sz="3600" b="1" i="1">
                <a:solidFill>
                  <a:srgbClr val="000099"/>
                </a:solidFill>
                <a:latin typeface="Arial" charset="0"/>
              </a:defRPr>
            </a:lvl8pPr>
            <a:lvl9pPr marL="1828800" algn="ctr" rtl="0" fontAlgn="base">
              <a:lnSpc>
                <a:spcPct val="85000"/>
              </a:lnSpc>
              <a:spcBef>
                <a:spcPct val="0"/>
              </a:spcBef>
              <a:spcAft>
                <a:spcPct val="0"/>
              </a:spcAft>
              <a:defRPr sz="3600" b="1" i="1">
                <a:solidFill>
                  <a:srgbClr val="000099"/>
                </a:solidFill>
                <a:latin typeface="Arial" charset="0"/>
              </a:defRPr>
            </a:lvl9pPr>
          </a:lstStyle>
          <a:p>
            <a:r>
              <a:rPr lang="en-US" altLang="zh-CN" b="0" i="0" dirty="0">
                <a:solidFill>
                  <a:schemeClr val="tx1"/>
                </a:solidFill>
                <a:cs typeface="Times New Roman" panose="02020603050405020304" pitchFamily="18" charset="0"/>
              </a:rPr>
              <a:t>AI-Driven Digital Twin Approach to Predictive Maintenance</a:t>
            </a:r>
          </a:p>
        </p:txBody>
      </p:sp>
      <p:sp>
        <p:nvSpPr>
          <p:cNvPr id="5" name="TextBox 4">
            <a:extLst>
              <a:ext uri="{FF2B5EF4-FFF2-40B4-BE49-F238E27FC236}">
                <a16:creationId xmlns:a16="http://schemas.microsoft.com/office/drawing/2014/main" id="{56B6C89B-0D7F-42E0-BA9F-DE066E09E187}"/>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41565929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idx="4294967295"/>
          </p:nvPr>
        </p:nvSpPr>
        <p:spPr>
          <a:xfrm>
            <a:off x="2446515" y="230843"/>
            <a:ext cx="7298970" cy="830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en-US" b="0" i="0" dirty="0">
                <a:solidFill>
                  <a:schemeClr val="tx1"/>
                </a:solidFill>
                <a:cs typeface="Times New Roman" panose="02020603050405020304" pitchFamily="18" charset="0"/>
              </a:rPr>
              <a:t>CMXG Advanced Manufacturing</a:t>
            </a:r>
          </a:p>
        </p:txBody>
      </p:sp>
      <p:grpSp>
        <p:nvGrpSpPr>
          <p:cNvPr id="2" name="Group 1"/>
          <p:cNvGrpSpPr/>
          <p:nvPr/>
        </p:nvGrpSpPr>
        <p:grpSpPr>
          <a:xfrm>
            <a:off x="1791247" y="1414588"/>
            <a:ext cx="8609506" cy="4889500"/>
            <a:chOff x="1791247" y="1511300"/>
            <a:chExt cx="8609506" cy="4889500"/>
          </a:xfrm>
        </p:grpSpPr>
        <p:sp>
          <p:nvSpPr>
            <p:cNvPr id="70" name="Rectangle 69">
              <a:extLst>
                <a:ext uri="{FF2B5EF4-FFF2-40B4-BE49-F238E27FC236}">
                  <a16:creationId xmlns:a16="http://schemas.microsoft.com/office/drawing/2014/main" id="{7BBC3A83-CFE0-463E-A180-D4819DB7F189}"/>
                </a:ext>
              </a:extLst>
            </p:cNvPr>
            <p:cNvSpPr/>
            <p:nvPr/>
          </p:nvSpPr>
          <p:spPr bwMode="auto">
            <a:xfrm>
              <a:off x="8766490" y="1511300"/>
              <a:ext cx="1634263" cy="1127504"/>
            </a:xfrm>
            <a:prstGeom prst="rect">
              <a:avLst/>
            </a:prstGeom>
            <a:solidFill>
              <a:schemeClr val="accent2">
                <a:lumMod val="50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defRPr/>
              </a:pPr>
              <a:r>
                <a:rPr lang="en-US" sz="1500" dirty="0">
                  <a:solidFill>
                    <a:srgbClr val="FFFFFF"/>
                  </a:solidFill>
                  <a:latin typeface="Century Gothic" panose="020F0302020204030204"/>
                </a:rPr>
                <a:t>Digital Manufacturing</a:t>
              </a:r>
            </a:p>
          </p:txBody>
        </p:sp>
        <p:sp>
          <p:nvSpPr>
            <p:cNvPr id="123" name="Rectangle 122">
              <a:extLst>
                <a:ext uri="{FF2B5EF4-FFF2-40B4-BE49-F238E27FC236}">
                  <a16:creationId xmlns:a16="http://schemas.microsoft.com/office/drawing/2014/main" id="{EFA0F742-88F6-4724-9002-6B244C12F29D}"/>
                </a:ext>
              </a:extLst>
            </p:cNvPr>
            <p:cNvSpPr/>
            <p:nvPr/>
          </p:nvSpPr>
          <p:spPr bwMode="auto">
            <a:xfrm>
              <a:off x="8992375" y="2157914"/>
              <a:ext cx="1154593"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600"/>
                </a:spcBef>
                <a:spcAft>
                  <a:spcPts val="0"/>
                </a:spcAft>
                <a:defRPr/>
              </a:pPr>
              <a:r>
                <a:rPr lang="en-US" sz="900" dirty="0">
                  <a:solidFill>
                    <a:schemeClr val="bg1"/>
                  </a:solidFill>
                  <a:latin typeface="Century Gothic" panose="020B0502020202020204" pitchFamily="34" charset="0"/>
                </a:rPr>
                <a:t>Integration &amp; Optimization</a:t>
              </a:r>
            </a:p>
          </p:txBody>
        </p:sp>
        <p:sp>
          <p:nvSpPr>
            <p:cNvPr id="144" name="Rectangle 143">
              <a:extLst>
                <a:ext uri="{FF2B5EF4-FFF2-40B4-BE49-F238E27FC236}">
                  <a16:creationId xmlns:a16="http://schemas.microsoft.com/office/drawing/2014/main" id="{2301595D-A218-442A-9CDA-170FF0D49590}"/>
                </a:ext>
              </a:extLst>
            </p:cNvPr>
            <p:cNvSpPr/>
            <p:nvPr/>
          </p:nvSpPr>
          <p:spPr bwMode="auto">
            <a:xfrm>
              <a:off x="1791247" y="1516518"/>
              <a:ext cx="2070321" cy="1127507"/>
            </a:xfrm>
            <a:prstGeom prst="rect">
              <a:avLst/>
            </a:prstGeom>
            <a:solidFill>
              <a:schemeClr val="accent2">
                <a:lumMod val="50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defRPr/>
              </a:pPr>
              <a:r>
                <a:rPr lang="en-US" sz="1500" dirty="0">
                  <a:solidFill>
                    <a:srgbClr val="FFFFFF"/>
                  </a:solidFill>
                  <a:latin typeface="Century Gothic" panose="020F0302020204030204"/>
                </a:rPr>
                <a:t>Smart Manufacturing</a:t>
              </a:r>
            </a:p>
          </p:txBody>
        </p:sp>
        <p:sp>
          <p:nvSpPr>
            <p:cNvPr id="146" name="Rectangle 145">
              <a:extLst>
                <a:ext uri="{FF2B5EF4-FFF2-40B4-BE49-F238E27FC236}">
                  <a16:creationId xmlns:a16="http://schemas.microsoft.com/office/drawing/2014/main" id="{B970F4DB-DCCD-4F63-89AB-3FBB7CA1432C}"/>
                </a:ext>
              </a:extLst>
            </p:cNvPr>
            <p:cNvSpPr/>
            <p:nvPr/>
          </p:nvSpPr>
          <p:spPr bwMode="auto">
            <a:xfrm>
              <a:off x="1852801" y="2165182"/>
              <a:ext cx="986520" cy="437304"/>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900" dirty="0">
                  <a:solidFill>
                    <a:schemeClr val="bg1"/>
                  </a:solidFill>
                </a:rPr>
                <a:t>Repair </a:t>
              </a:r>
              <a:r>
                <a:rPr lang="en-US" sz="900" dirty="0">
                  <a:solidFill>
                    <a:schemeClr val="bg1"/>
                  </a:solidFill>
                  <a:latin typeface="Century Gothic" panose="020B0502020202020204" pitchFamily="34" charset="0"/>
                </a:rPr>
                <a:t>Management</a:t>
              </a:r>
            </a:p>
          </p:txBody>
        </p:sp>
        <p:sp>
          <p:nvSpPr>
            <p:cNvPr id="203" name="Rectangle 202">
              <a:extLst>
                <a:ext uri="{FF2B5EF4-FFF2-40B4-BE49-F238E27FC236}">
                  <a16:creationId xmlns:a16="http://schemas.microsoft.com/office/drawing/2014/main" id="{8501F38E-4D1F-4B44-8BA4-319556AD2F27}"/>
                </a:ext>
              </a:extLst>
            </p:cNvPr>
            <p:cNvSpPr/>
            <p:nvPr/>
          </p:nvSpPr>
          <p:spPr bwMode="auto">
            <a:xfrm>
              <a:off x="6956935" y="1513908"/>
              <a:ext cx="1747910" cy="1127504"/>
            </a:xfrm>
            <a:prstGeom prst="rect">
              <a:avLst/>
            </a:prstGeom>
            <a:solidFill>
              <a:schemeClr val="accent2">
                <a:lumMod val="50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defRPr/>
              </a:pPr>
              <a:r>
                <a:rPr lang="en-US" sz="1500" dirty="0">
                  <a:solidFill>
                    <a:srgbClr val="FFFFFF"/>
                  </a:solidFill>
                  <a:latin typeface="Century Gothic" panose="020F0302020204030204"/>
                </a:rPr>
                <a:t>Digital Twins</a:t>
              </a:r>
            </a:p>
          </p:txBody>
        </p:sp>
        <p:sp>
          <p:nvSpPr>
            <p:cNvPr id="204" name="Rectangle 203">
              <a:extLst>
                <a:ext uri="{FF2B5EF4-FFF2-40B4-BE49-F238E27FC236}">
                  <a16:creationId xmlns:a16="http://schemas.microsoft.com/office/drawing/2014/main" id="{08A908DB-B860-407B-BA36-E54492FD9D30}"/>
                </a:ext>
              </a:extLst>
            </p:cNvPr>
            <p:cNvSpPr/>
            <p:nvPr/>
          </p:nvSpPr>
          <p:spPr bwMode="auto">
            <a:xfrm>
              <a:off x="6987227" y="2157914"/>
              <a:ext cx="783236"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900" dirty="0">
                  <a:solidFill>
                    <a:schemeClr val="bg1"/>
                  </a:solidFill>
                  <a:latin typeface="Century Gothic" panose="020B0502020202020204" pitchFamily="34" charset="0"/>
                </a:rPr>
                <a:t>Data-driven</a:t>
              </a:r>
            </a:p>
          </p:txBody>
        </p:sp>
        <p:sp>
          <p:nvSpPr>
            <p:cNvPr id="7" name="Rectangle 6">
              <a:extLst>
                <a:ext uri="{FF2B5EF4-FFF2-40B4-BE49-F238E27FC236}">
                  <a16:creationId xmlns:a16="http://schemas.microsoft.com/office/drawing/2014/main" id="{22CA2B59-7F85-4956-B97F-5E829B46400A}"/>
                </a:ext>
              </a:extLst>
            </p:cNvPr>
            <p:cNvSpPr/>
            <p:nvPr/>
          </p:nvSpPr>
          <p:spPr bwMode="auto">
            <a:xfrm>
              <a:off x="3923212" y="1515952"/>
              <a:ext cx="2972078" cy="1120245"/>
            </a:xfrm>
            <a:prstGeom prst="rect">
              <a:avLst/>
            </a:prstGeom>
            <a:solidFill>
              <a:schemeClr val="accent2">
                <a:lumMod val="50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defRPr/>
              </a:pPr>
              <a:r>
                <a:rPr lang="en-US" sz="1500" dirty="0">
                  <a:solidFill>
                    <a:srgbClr val="FFFFFF"/>
                  </a:solidFill>
                  <a:latin typeface="Century Gothic" panose="020F0302020204030204"/>
                </a:rPr>
                <a:t>IIoT Analytics</a:t>
              </a:r>
            </a:p>
          </p:txBody>
        </p:sp>
        <p:sp>
          <p:nvSpPr>
            <p:cNvPr id="84" name="Rectangle 83">
              <a:extLst>
                <a:ext uri="{FF2B5EF4-FFF2-40B4-BE49-F238E27FC236}">
                  <a16:creationId xmlns:a16="http://schemas.microsoft.com/office/drawing/2014/main" id="{129A7CF9-79FC-4CB1-B0AB-4D10B2F93AF7}"/>
                </a:ext>
              </a:extLst>
            </p:cNvPr>
            <p:cNvSpPr/>
            <p:nvPr/>
          </p:nvSpPr>
          <p:spPr bwMode="auto">
            <a:xfrm>
              <a:off x="4001869" y="2157914"/>
              <a:ext cx="881395"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900" dirty="0">
                  <a:solidFill>
                    <a:srgbClr val="FFFFFF"/>
                  </a:solidFill>
                  <a:latin typeface="Century Gothic" panose="020F0302020204030204"/>
                </a:rPr>
                <a:t>Machine Learning</a:t>
              </a:r>
            </a:p>
          </p:txBody>
        </p:sp>
        <p:sp>
          <p:nvSpPr>
            <p:cNvPr id="33" name="Rectangle 32">
              <a:extLst>
                <a:ext uri="{FF2B5EF4-FFF2-40B4-BE49-F238E27FC236}">
                  <a16:creationId xmlns:a16="http://schemas.microsoft.com/office/drawing/2014/main" id="{129A7CF9-79FC-4CB1-B0AB-4D10B2F93AF7}"/>
                </a:ext>
              </a:extLst>
            </p:cNvPr>
            <p:cNvSpPr/>
            <p:nvPr/>
          </p:nvSpPr>
          <p:spPr bwMode="auto">
            <a:xfrm>
              <a:off x="5002345" y="2157914"/>
              <a:ext cx="844338"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900" dirty="0">
                  <a:solidFill>
                    <a:srgbClr val="FFFFFF"/>
                  </a:solidFill>
                  <a:latin typeface="Century Gothic" panose="020F0302020204030204"/>
                </a:rPr>
                <a:t>Artificial Intelligence</a:t>
              </a:r>
            </a:p>
          </p:txBody>
        </p:sp>
        <p:sp>
          <p:nvSpPr>
            <p:cNvPr id="17" name="Rectangle 16">
              <a:extLst>
                <a:ext uri="{FF2B5EF4-FFF2-40B4-BE49-F238E27FC236}">
                  <a16:creationId xmlns:a16="http://schemas.microsoft.com/office/drawing/2014/main" id="{479A3567-0531-45B7-B442-DCE4E7E76F82}"/>
                </a:ext>
              </a:extLst>
            </p:cNvPr>
            <p:cNvSpPr/>
            <p:nvPr/>
          </p:nvSpPr>
          <p:spPr bwMode="auto">
            <a:xfrm>
              <a:off x="4150814" y="4800820"/>
              <a:ext cx="1945186" cy="876715"/>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050" b="1" dirty="0">
                  <a:solidFill>
                    <a:srgbClr val="FFFFFF"/>
                  </a:solidFill>
                  <a:latin typeface="Century Gothic" panose="020F0302020204030204"/>
                </a:rPr>
                <a:t>MROi</a:t>
              </a:r>
            </a:p>
            <a:p>
              <a:pPr algn="ctr" defTabSz="815081" fontAlgn="auto">
                <a:lnSpc>
                  <a:spcPct val="90000"/>
                </a:lnSpc>
                <a:spcBef>
                  <a:spcPts val="600"/>
                </a:spcBef>
                <a:spcAft>
                  <a:spcPts val="0"/>
                </a:spcAft>
                <a:defRPr/>
              </a:pPr>
              <a:r>
                <a:rPr lang="en-US" sz="1050" dirty="0">
                  <a:solidFill>
                    <a:srgbClr val="FFFFFF"/>
                  </a:solidFill>
                  <a:latin typeface="Century Gothic" panose="020F0302020204030204"/>
                </a:rPr>
                <a:t>Maintenance records, repair records, operations data, etc. </a:t>
              </a:r>
            </a:p>
          </p:txBody>
        </p:sp>
        <p:sp>
          <p:nvSpPr>
            <p:cNvPr id="57" name="Rectangle 56">
              <a:extLst>
                <a:ext uri="{FF2B5EF4-FFF2-40B4-BE49-F238E27FC236}">
                  <a16:creationId xmlns:a16="http://schemas.microsoft.com/office/drawing/2014/main" id="{443BC723-FF61-4224-A6D0-DB7357FCE2C4}"/>
                </a:ext>
              </a:extLst>
            </p:cNvPr>
            <p:cNvSpPr/>
            <p:nvPr/>
          </p:nvSpPr>
          <p:spPr bwMode="auto">
            <a:xfrm>
              <a:off x="6261786" y="4781474"/>
              <a:ext cx="2177103" cy="876715"/>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050" b="1" dirty="0">
                  <a:solidFill>
                    <a:srgbClr val="FFFFFF"/>
                  </a:solidFill>
                  <a:latin typeface="Century Gothic" panose="020F0302020204030204"/>
                </a:rPr>
                <a:t>OEM</a:t>
              </a:r>
            </a:p>
            <a:p>
              <a:pPr algn="ctr" defTabSz="815081" fontAlgn="auto">
                <a:lnSpc>
                  <a:spcPct val="90000"/>
                </a:lnSpc>
                <a:spcBef>
                  <a:spcPts val="600"/>
                </a:spcBef>
                <a:spcAft>
                  <a:spcPts val="0"/>
                </a:spcAft>
                <a:defRPr/>
              </a:pPr>
              <a:r>
                <a:rPr lang="en-US" sz="1050" dirty="0">
                  <a:solidFill>
                    <a:srgbClr val="FFFFFF"/>
                  </a:solidFill>
                  <a:latin typeface="Century Gothic" panose="020F0302020204030204"/>
                </a:rPr>
                <a:t>MIS, MPD, techpub, config, SB, AD, retrofits…</a:t>
              </a:r>
            </a:p>
          </p:txBody>
        </p:sp>
        <p:sp>
          <p:nvSpPr>
            <p:cNvPr id="65" name="Rectangle 64">
              <a:extLst>
                <a:ext uri="{FF2B5EF4-FFF2-40B4-BE49-F238E27FC236}">
                  <a16:creationId xmlns:a16="http://schemas.microsoft.com/office/drawing/2014/main" id="{80B1C5A1-20A0-40C7-891B-02F1A6CE3959}"/>
                </a:ext>
              </a:extLst>
            </p:cNvPr>
            <p:cNvSpPr/>
            <p:nvPr/>
          </p:nvSpPr>
          <p:spPr bwMode="auto">
            <a:xfrm>
              <a:off x="2973632" y="5899391"/>
              <a:ext cx="4225935" cy="381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200" b="1" dirty="0">
                  <a:solidFill>
                    <a:srgbClr val="F38B00">
                      <a:lumMod val="50000"/>
                    </a:srgbClr>
                  </a:solidFill>
                  <a:latin typeface="Century Gothic" panose="020F0302020204030204"/>
                </a:rPr>
                <a:t>Data Sources &amp; Enterprise Systems</a:t>
              </a:r>
            </a:p>
            <a:p>
              <a:pPr algn="ctr" defTabSz="815081" fontAlgn="auto">
                <a:lnSpc>
                  <a:spcPct val="90000"/>
                </a:lnSpc>
                <a:spcBef>
                  <a:spcPts val="600"/>
                </a:spcBef>
                <a:spcAft>
                  <a:spcPts val="0"/>
                </a:spcAft>
                <a:defRPr/>
              </a:pPr>
              <a:r>
                <a:rPr lang="en-US" sz="1200" b="1" dirty="0">
                  <a:solidFill>
                    <a:srgbClr val="F38B00">
                      <a:lumMod val="50000"/>
                    </a:srgbClr>
                  </a:solidFill>
                  <a:latin typeface="Century Gothic" panose="020F0302020204030204"/>
                </a:rPr>
                <a:t>(ERP, MRP, CRM, SPDM, Etc.)</a:t>
              </a:r>
            </a:p>
          </p:txBody>
        </p:sp>
        <p:sp>
          <p:nvSpPr>
            <p:cNvPr id="27" name="Rectangle: Rounded Corners 26">
              <a:extLst>
                <a:ext uri="{FF2B5EF4-FFF2-40B4-BE49-F238E27FC236}">
                  <a16:creationId xmlns:a16="http://schemas.microsoft.com/office/drawing/2014/main" id="{81F32CD5-2FC6-4B61-916A-67956D1464BC}"/>
                </a:ext>
              </a:extLst>
            </p:cNvPr>
            <p:cNvSpPr/>
            <p:nvPr/>
          </p:nvSpPr>
          <p:spPr bwMode="auto">
            <a:xfrm>
              <a:off x="1791395" y="4376930"/>
              <a:ext cx="6851524" cy="202387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68" name="Rectangle 67">
              <a:extLst>
                <a:ext uri="{FF2B5EF4-FFF2-40B4-BE49-F238E27FC236}">
                  <a16:creationId xmlns:a16="http://schemas.microsoft.com/office/drawing/2014/main" id="{F9C90FE0-4E8F-4D2F-A0E8-00145159E2F6}"/>
                </a:ext>
              </a:extLst>
            </p:cNvPr>
            <p:cNvSpPr/>
            <p:nvPr/>
          </p:nvSpPr>
          <p:spPr bwMode="auto">
            <a:xfrm>
              <a:off x="5105822" y="4284246"/>
              <a:ext cx="2502240" cy="199044"/>
            </a:xfrm>
            <a:prstGeom prst="rect">
              <a:avLst/>
            </a:prstGeom>
            <a:solidFill>
              <a:srgbClr val="FFFFFF"/>
            </a:solid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200" b="1" dirty="0">
                  <a:solidFill>
                    <a:srgbClr val="F38B00">
                      <a:lumMod val="50000"/>
                    </a:srgbClr>
                  </a:solidFill>
                  <a:latin typeface="Century Gothic" panose="020F0302020204030204"/>
                </a:rPr>
                <a:t>Enterprise Systems of Record</a:t>
              </a:r>
            </a:p>
          </p:txBody>
        </p:sp>
        <p:grpSp>
          <p:nvGrpSpPr>
            <p:cNvPr id="47" name="Group 46">
              <a:extLst>
                <a:ext uri="{FF2B5EF4-FFF2-40B4-BE49-F238E27FC236}">
                  <a16:creationId xmlns:a16="http://schemas.microsoft.com/office/drawing/2014/main" id="{8E301EB5-018C-4288-BCC2-96281F0121B3}"/>
                </a:ext>
              </a:extLst>
            </p:cNvPr>
            <p:cNvGrpSpPr/>
            <p:nvPr/>
          </p:nvGrpSpPr>
          <p:grpSpPr bwMode="auto">
            <a:xfrm>
              <a:off x="2844748" y="3906011"/>
              <a:ext cx="721413" cy="865313"/>
              <a:chOff x="525730" y="2427911"/>
              <a:chExt cx="860608" cy="938668"/>
            </a:xfrm>
            <a:solidFill>
              <a:srgbClr val="002060"/>
            </a:solidFill>
          </p:grpSpPr>
          <p:grpSp>
            <p:nvGrpSpPr>
              <p:cNvPr id="43" name="Group 42">
                <a:extLst>
                  <a:ext uri="{FF2B5EF4-FFF2-40B4-BE49-F238E27FC236}">
                    <a16:creationId xmlns:a16="http://schemas.microsoft.com/office/drawing/2014/main" id="{16B00140-0D58-4872-BEEE-743FF404558C}"/>
                  </a:ext>
                </a:extLst>
              </p:cNvPr>
              <p:cNvGrpSpPr/>
              <p:nvPr/>
            </p:nvGrpSpPr>
            <p:grpSpPr>
              <a:xfrm>
                <a:off x="525730" y="2427911"/>
                <a:ext cx="640417" cy="644427"/>
                <a:chOff x="1300143" y="2854667"/>
                <a:chExt cx="773168" cy="997709"/>
              </a:xfrm>
              <a:grpFill/>
            </p:grpSpPr>
            <p:sp>
              <p:nvSpPr>
                <p:cNvPr id="103" name="Flowchart: Magnetic Disk 102">
                  <a:extLst>
                    <a:ext uri="{FF2B5EF4-FFF2-40B4-BE49-F238E27FC236}">
                      <a16:creationId xmlns:a16="http://schemas.microsoft.com/office/drawing/2014/main" id="{A8364738-F03E-41CC-A053-69FCB1061DD3}"/>
                    </a:ext>
                  </a:extLst>
                </p:cNvPr>
                <p:cNvSpPr/>
                <p:nvPr/>
              </p:nvSpPr>
              <p:spPr>
                <a:xfrm>
                  <a:off x="1300143" y="2854667"/>
                  <a:ext cx="773168" cy="997709"/>
                </a:xfrm>
                <a:prstGeom prst="flowChartMagneticDisk">
                  <a:avLst/>
                </a:prstGeom>
                <a:grp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371" dirty="0">
                    <a:solidFill>
                      <a:schemeClr val="bg1"/>
                    </a:solidFill>
                  </a:endParaRPr>
                </a:p>
              </p:txBody>
            </p:sp>
            <p:pic>
              <p:nvPicPr>
                <p:cNvPr id="42" name="Picture 41">
                  <a:extLst>
                    <a:ext uri="{FF2B5EF4-FFF2-40B4-BE49-F238E27FC236}">
                      <a16:creationId xmlns:a16="http://schemas.microsoft.com/office/drawing/2014/main" id="{3757A07A-EA1D-4633-956E-F9FAC31539BC}"/>
                    </a:ext>
                  </a:extLst>
                </p:cNvPr>
                <p:cNvPicPr>
                  <a:picLocks noChangeAspect="1"/>
                </p:cNvPicPr>
                <p:nvPr/>
              </p:nvPicPr>
              <p:blipFill>
                <a:blip r:embed="rId3"/>
                <a:stretch>
                  <a:fillRect/>
                </a:stretch>
              </p:blipFill>
              <p:spPr>
                <a:xfrm>
                  <a:off x="1484331" y="3296686"/>
                  <a:ext cx="342991" cy="396579"/>
                </a:xfrm>
                <a:prstGeom prst="rect">
                  <a:avLst/>
                </a:prstGeom>
                <a:grpFill/>
              </p:spPr>
            </p:pic>
          </p:grpSp>
          <p:grpSp>
            <p:nvGrpSpPr>
              <p:cNvPr id="107" name="Group 106">
                <a:extLst>
                  <a:ext uri="{FF2B5EF4-FFF2-40B4-BE49-F238E27FC236}">
                    <a16:creationId xmlns:a16="http://schemas.microsoft.com/office/drawing/2014/main" id="{A9D83939-4EB7-40D4-8B00-AB6EA93CE400}"/>
                  </a:ext>
                </a:extLst>
              </p:cNvPr>
              <p:cNvGrpSpPr/>
              <p:nvPr/>
            </p:nvGrpSpPr>
            <p:grpSpPr>
              <a:xfrm>
                <a:off x="629467" y="2565957"/>
                <a:ext cx="640417" cy="644427"/>
                <a:chOff x="1300143" y="2854667"/>
                <a:chExt cx="773168" cy="997709"/>
              </a:xfrm>
              <a:grpFill/>
            </p:grpSpPr>
            <p:sp>
              <p:nvSpPr>
                <p:cNvPr id="108" name="Flowchart: Magnetic Disk 107">
                  <a:extLst>
                    <a:ext uri="{FF2B5EF4-FFF2-40B4-BE49-F238E27FC236}">
                      <a16:creationId xmlns:a16="http://schemas.microsoft.com/office/drawing/2014/main" id="{4C0ABC86-18A8-41F1-96D8-4B17493A7B28}"/>
                    </a:ext>
                  </a:extLst>
                </p:cNvPr>
                <p:cNvSpPr/>
                <p:nvPr/>
              </p:nvSpPr>
              <p:spPr>
                <a:xfrm>
                  <a:off x="1300143" y="2854667"/>
                  <a:ext cx="773168" cy="997709"/>
                </a:xfrm>
                <a:prstGeom prst="flowChartMagneticDisk">
                  <a:avLst/>
                </a:prstGeom>
                <a:grp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371" dirty="0">
                    <a:solidFill>
                      <a:schemeClr val="bg1"/>
                    </a:solidFill>
                  </a:endParaRPr>
                </a:p>
              </p:txBody>
            </p:sp>
            <p:pic>
              <p:nvPicPr>
                <p:cNvPr id="109" name="Picture 108">
                  <a:extLst>
                    <a:ext uri="{FF2B5EF4-FFF2-40B4-BE49-F238E27FC236}">
                      <a16:creationId xmlns:a16="http://schemas.microsoft.com/office/drawing/2014/main" id="{BBAF9C6F-9496-43BA-8B4A-99124D45842D}"/>
                    </a:ext>
                  </a:extLst>
                </p:cNvPr>
                <p:cNvPicPr>
                  <a:picLocks noChangeAspect="1"/>
                </p:cNvPicPr>
                <p:nvPr/>
              </p:nvPicPr>
              <p:blipFill>
                <a:blip r:embed="rId3"/>
                <a:stretch>
                  <a:fillRect/>
                </a:stretch>
              </p:blipFill>
              <p:spPr>
                <a:xfrm>
                  <a:off x="1484331" y="3296686"/>
                  <a:ext cx="342991" cy="396579"/>
                </a:xfrm>
                <a:prstGeom prst="rect">
                  <a:avLst/>
                </a:prstGeom>
                <a:grpFill/>
              </p:spPr>
            </p:pic>
          </p:grpSp>
          <p:grpSp>
            <p:nvGrpSpPr>
              <p:cNvPr id="112" name="Group 111">
                <a:extLst>
                  <a:ext uri="{FF2B5EF4-FFF2-40B4-BE49-F238E27FC236}">
                    <a16:creationId xmlns:a16="http://schemas.microsoft.com/office/drawing/2014/main" id="{BFEF2EDF-7CD9-4553-98F1-F6A8FB18F4AF}"/>
                  </a:ext>
                </a:extLst>
              </p:cNvPr>
              <p:cNvGrpSpPr/>
              <p:nvPr/>
            </p:nvGrpSpPr>
            <p:grpSpPr>
              <a:xfrm>
                <a:off x="745921" y="2722152"/>
                <a:ext cx="640417" cy="644427"/>
                <a:chOff x="1300143" y="2854667"/>
                <a:chExt cx="773168" cy="997709"/>
              </a:xfrm>
              <a:grpFill/>
            </p:grpSpPr>
            <p:sp>
              <p:nvSpPr>
                <p:cNvPr id="113" name="Flowchart: Magnetic Disk 112">
                  <a:extLst>
                    <a:ext uri="{FF2B5EF4-FFF2-40B4-BE49-F238E27FC236}">
                      <a16:creationId xmlns:a16="http://schemas.microsoft.com/office/drawing/2014/main" id="{F331E562-C297-4E4D-8E14-1A63F79DFB28}"/>
                    </a:ext>
                  </a:extLst>
                </p:cNvPr>
                <p:cNvSpPr/>
                <p:nvPr/>
              </p:nvSpPr>
              <p:spPr>
                <a:xfrm>
                  <a:off x="1300143" y="2854667"/>
                  <a:ext cx="773168" cy="997709"/>
                </a:xfrm>
                <a:prstGeom prst="flowChartMagneticDisk">
                  <a:avLst/>
                </a:prstGeom>
                <a:grp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371" dirty="0">
                    <a:solidFill>
                      <a:schemeClr val="bg1"/>
                    </a:solidFill>
                  </a:endParaRPr>
                </a:p>
              </p:txBody>
            </p:sp>
            <p:pic>
              <p:nvPicPr>
                <p:cNvPr id="114" name="Picture 113">
                  <a:extLst>
                    <a:ext uri="{FF2B5EF4-FFF2-40B4-BE49-F238E27FC236}">
                      <a16:creationId xmlns:a16="http://schemas.microsoft.com/office/drawing/2014/main" id="{530241AA-61C6-4B2A-B8CB-49AE52D8FCE5}"/>
                    </a:ext>
                  </a:extLst>
                </p:cNvPr>
                <p:cNvPicPr>
                  <a:picLocks noChangeAspect="1"/>
                </p:cNvPicPr>
                <p:nvPr/>
              </p:nvPicPr>
              <p:blipFill>
                <a:blip r:embed="rId3"/>
                <a:stretch>
                  <a:fillRect/>
                </a:stretch>
              </p:blipFill>
              <p:spPr>
                <a:xfrm>
                  <a:off x="1484331" y="3296686"/>
                  <a:ext cx="342991" cy="396579"/>
                </a:xfrm>
                <a:prstGeom prst="rect">
                  <a:avLst/>
                </a:prstGeom>
                <a:grpFill/>
              </p:spPr>
            </p:pic>
          </p:grpSp>
        </p:grpSp>
        <p:sp>
          <p:nvSpPr>
            <p:cNvPr id="6" name="Rectangle 5">
              <a:extLst>
                <a:ext uri="{FF2B5EF4-FFF2-40B4-BE49-F238E27FC236}">
                  <a16:creationId xmlns:a16="http://schemas.microsoft.com/office/drawing/2014/main" id="{B1B39648-7E3A-4E76-A8A6-66250F813D43}"/>
                </a:ext>
              </a:extLst>
            </p:cNvPr>
            <p:cNvSpPr/>
            <p:nvPr/>
          </p:nvSpPr>
          <p:spPr bwMode="auto">
            <a:xfrm>
              <a:off x="1791247" y="2918973"/>
              <a:ext cx="8609506" cy="824099"/>
            </a:xfrm>
            <a:prstGeom prst="rect">
              <a:avLst/>
            </a:prstGeom>
            <a:solidFill>
              <a:schemeClr val="accent2">
                <a:lumMod val="50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90000"/>
                </a:lnSpc>
                <a:defRPr/>
              </a:pPr>
              <a:r>
                <a:rPr lang="en-US" sz="1500" dirty="0">
                  <a:solidFill>
                    <a:srgbClr val="FFFFFF"/>
                  </a:solidFill>
                  <a:latin typeface="Century Gothic" panose="020F0302020204030204"/>
                </a:rPr>
                <a:t>   IIoT Platform</a:t>
              </a:r>
            </a:p>
          </p:txBody>
        </p:sp>
        <p:sp>
          <p:nvSpPr>
            <p:cNvPr id="232" name="Rectangle 231">
              <a:extLst>
                <a:ext uri="{FF2B5EF4-FFF2-40B4-BE49-F238E27FC236}">
                  <a16:creationId xmlns:a16="http://schemas.microsoft.com/office/drawing/2014/main" id="{E2122DD0-1C49-4164-A39C-70ED8A39C09B}"/>
                </a:ext>
              </a:extLst>
            </p:cNvPr>
            <p:cNvSpPr/>
            <p:nvPr/>
          </p:nvSpPr>
          <p:spPr bwMode="auto">
            <a:xfrm>
              <a:off x="4975301" y="3244332"/>
              <a:ext cx="2837689" cy="399712"/>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1050" dirty="0">
                  <a:solidFill>
                    <a:srgbClr val="FFFFFF"/>
                  </a:solidFill>
                  <a:latin typeface="Century Gothic" panose="020F0302020204030204"/>
                </a:rPr>
                <a:t>Industrial Connectivity</a:t>
              </a:r>
            </a:p>
          </p:txBody>
        </p:sp>
        <p:sp>
          <p:nvSpPr>
            <p:cNvPr id="11" name="Up-Down Arrow 10"/>
            <p:cNvSpPr/>
            <p:nvPr/>
          </p:nvSpPr>
          <p:spPr bwMode="auto">
            <a:xfrm>
              <a:off x="4625238" y="3746370"/>
              <a:ext cx="341215" cy="619924"/>
            </a:xfrm>
            <a:prstGeom prst="upDownArrow">
              <a:avLst/>
            </a:prstGeom>
            <a:solidFill>
              <a:schemeClr val="bg1">
                <a:lumMod val="85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44" name="Up-Down Arrow 43"/>
            <p:cNvSpPr/>
            <p:nvPr/>
          </p:nvSpPr>
          <p:spPr bwMode="auto">
            <a:xfrm>
              <a:off x="7689762" y="3746370"/>
              <a:ext cx="342817" cy="619924"/>
            </a:xfrm>
            <a:prstGeom prst="upDownArrow">
              <a:avLst/>
            </a:prstGeom>
            <a:solidFill>
              <a:schemeClr val="bg1">
                <a:lumMod val="85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13" name="Rectangle 12"/>
            <p:cNvSpPr/>
            <p:nvPr/>
          </p:nvSpPr>
          <p:spPr bwMode="auto">
            <a:xfrm>
              <a:off x="5443833" y="3998594"/>
              <a:ext cx="1193450" cy="5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46" name="Up-Down Arrow 45"/>
            <p:cNvSpPr/>
            <p:nvPr/>
          </p:nvSpPr>
          <p:spPr bwMode="auto">
            <a:xfrm>
              <a:off x="2114989" y="3746370"/>
              <a:ext cx="344418" cy="619924"/>
            </a:xfrm>
            <a:prstGeom prst="upDownArrow">
              <a:avLst/>
            </a:prstGeom>
            <a:solidFill>
              <a:schemeClr val="bg1">
                <a:lumMod val="85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48" name="Up-Down Arrow 47"/>
            <p:cNvSpPr/>
            <p:nvPr/>
          </p:nvSpPr>
          <p:spPr bwMode="auto">
            <a:xfrm>
              <a:off x="3699313" y="3746370"/>
              <a:ext cx="342817" cy="619924"/>
            </a:xfrm>
            <a:prstGeom prst="upDownArrow">
              <a:avLst/>
            </a:prstGeom>
            <a:solidFill>
              <a:schemeClr val="bg1">
                <a:lumMod val="85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50" name="Up-Down Arrow 49"/>
            <p:cNvSpPr/>
            <p:nvPr/>
          </p:nvSpPr>
          <p:spPr bwMode="auto">
            <a:xfrm>
              <a:off x="7286072" y="2611362"/>
              <a:ext cx="229078" cy="334273"/>
            </a:xfrm>
            <a:prstGeom prst="upDownArrow">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51" name="Up-Down Arrow 50"/>
            <p:cNvSpPr/>
            <p:nvPr/>
          </p:nvSpPr>
          <p:spPr bwMode="auto">
            <a:xfrm>
              <a:off x="9355786" y="2614400"/>
              <a:ext cx="229078" cy="331234"/>
            </a:xfrm>
            <a:prstGeom prst="upDownArrow">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52" name="Up-Down Arrow 51"/>
            <p:cNvSpPr/>
            <p:nvPr/>
          </p:nvSpPr>
          <p:spPr bwMode="auto">
            <a:xfrm>
              <a:off x="5216357" y="2611362"/>
              <a:ext cx="227476" cy="334273"/>
            </a:xfrm>
            <a:prstGeom prst="upDownArrow">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54" name="Rectangle 53">
              <a:extLst>
                <a:ext uri="{FF2B5EF4-FFF2-40B4-BE49-F238E27FC236}">
                  <a16:creationId xmlns:a16="http://schemas.microsoft.com/office/drawing/2014/main" id="{08A908DB-B860-407B-BA36-E54492FD9D30}"/>
                </a:ext>
              </a:extLst>
            </p:cNvPr>
            <p:cNvSpPr/>
            <p:nvPr/>
          </p:nvSpPr>
          <p:spPr bwMode="auto">
            <a:xfrm>
              <a:off x="7813950" y="2157914"/>
              <a:ext cx="850661"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900" dirty="0">
                  <a:solidFill>
                    <a:schemeClr val="bg1"/>
                  </a:solidFill>
                  <a:latin typeface="Century Gothic" panose="020B0502020202020204" pitchFamily="34" charset="0"/>
                </a:rPr>
                <a:t>Multi-physics</a:t>
              </a:r>
            </a:p>
          </p:txBody>
        </p:sp>
        <p:sp>
          <p:nvSpPr>
            <p:cNvPr id="45" name="Rectangle 44">
              <a:extLst>
                <a:ext uri="{FF2B5EF4-FFF2-40B4-BE49-F238E27FC236}">
                  <a16:creationId xmlns:a16="http://schemas.microsoft.com/office/drawing/2014/main" id="{10F6A30B-6E5C-4191-9020-C91B2FCD06A3}"/>
                </a:ext>
              </a:extLst>
            </p:cNvPr>
            <p:cNvSpPr/>
            <p:nvPr/>
          </p:nvSpPr>
          <p:spPr bwMode="auto">
            <a:xfrm>
              <a:off x="2886881" y="2157914"/>
              <a:ext cx="923388"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900" dirty="0">
                  <a:solidFill>
                    <a:schemeClr val="bg1"/>
                  </a:solidFill>
                  <a:latin typeface="Century Gothic" panose="020B0502020202020204" pitchFamily="34" charset="0"/>
                </a:rPr>
                <a:t>Detailed Structural State</a:t>
              </a:r>
            </a:p>
          </p:txBody>
        </p:sp>
        <p:sp>
          <p:nvSpPr>
            <p:cNvPr id="55" name="Rectangle 54">
              <a:extLst>
                <a:ext uri="{FF2B5EF4-FFF2-40B4-BE49-F238E27FC236}">
                  <a16:creationId xmlns:a16="http://schemas.microsoft.com/office/drawing/2014/main" id="{A9E6D0DD-31E9-4C97-BD62-E658CF749AE4}"/>
                </a:ext>
              </a:extLst>
            </p:cNvPr>
            <p:cNvSpPr/>
            <p:nvPr/>
          </p:nvSpPr>
          <p:spPr bwMode="auto">
            <a:xfrm>
              <a:off x="5965764" y="2157914"/>
              <a:ext cx="844338" cy="444570"/>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900" dirty="0">
                  <a:solidFill>
                    <a:srgbClr val="FFFFFF"/>
                  </a:solidFill>
                  <a:latin typeface="Century Gothic" panose="020F0302020204030204"/>
                </a:rPr>
                <a:t>Data Analytics</a:t>
              </a:r>
            </a:p>
          </p:txBody>
        </p:sp>
        <p:sp>
          <p:nvSpPr>
            <p:cNvPr id="56" name="Rectangle 55">
              <a:extLst>
                <a:ext uri="{FF2B5EF4-FFF2-40B4-BE49-F238E27FC236}">
                  <a16:creationId xmlns:a16="http://schemas.microsoft.com/office/drawing/2014/main" id="{C850B0BD-5D0F-4E93-A6A2-A6566FC6D2BD}"/>
                </a:ext>
              </a:extLst>
            </p:cNvPr>
            <p:cNvSpPr/>
            <p:nvPr/>
          </p:nvSpPr>
          <p:spPr bwMode="auto">
            <a:xfrm>
              <a:off x="2055095" y="4800821"/>
              <a:ext cx="1929932" cy="876715"/>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050" b="1" dirty="0">
                  <a:solidFill>
                    <a:srgbClr val="FFFFFF"/>
                  </a:solidFill>
                  <a:latin typeface="Century Gothic" panose="020F0302020204030204"/>
                </a:rPr>
                <a:t>PLM</a:t>
              </a:r>
            </a:p>
            <a:p>
              <a:pPr algn="ctr" defTabSz="815081" fontAlgn="auto">
                <a:lnSpc>
                  <a:spcPct val="90000"/>
                </a:lnSpc>
                <a:spcBef>
                  <a:spcPts val="600"/>
                </a:spcBef>
                <a:spcAft>
                  <a:spcPts val="0"/>
                </a:spcAft>
                <a:defRPr/>
              </a:pPr>
              <a:r>
                <a:rPr lang="en-US" sz="1050" dirty="0">
                  <a:solidFill>
                    <a:srgbClr val="FFFFFF"/>
                  </a:solidFill>
                  <a:latin typeface="Century Gothic" panose="020F0302020204030204"/>
                </a:rPr>
                <a:t>3D CAD data, BOM data, production planning, in-service data, etc.</a:t>
              </a:r>
            </a:p>
          </p:txBody>
        </p:sp>
        <p:sp>
          <p:nvSpPr>
            <p:cNvPr id="49" name="Rectangle 48">
              <a:extLst>
                <a:ext uri="{FF2B5EF4-FFF2-40B4-BE49-F238E27FC236}">
                  <a16:creationId xmlns:a16="http://schemas.microsoft.com/office/drawing/2014/main" id="{C4446BA8-5683-445D-9EC6-B0A7518336E4}"/>
                </a:ext>
              </a:extLst>
            </p:cNvPr>
            <p:cNvSpPr/>
            <p:nvPr/>
          </p:nvSpPr>
          <p:spPr bwMode="auto">
            <a:xfrm>
              <a:off x="8688324" y="3246356"/>
              <a:ext cx="1555505" cy="416414"/>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1050" dirty="0">
                  <a:solidFill>
                    <a:srgbClr val="FFFFFF"/>
                  </a:solidFill>
                  <a:latin typeface="Century Gothic" panose="020F0302020204030204"/>
                </a:rPr>
                <a:t>IoT-in-the-loop</a:t>
              </a:r>
            </a:p>
          </p:txBody>
        </p:sp>
        <p:sp>
          <p:nvSpPr>
            <p:cNvPr id="58" name="Up-Down Arrow 43">
              <a:extLst>
                <a:ext uri="{FF2B5EF4-FFF2-40B4-BE49-F238E27FC236}">
                  <a16:creationId xmlns:a16="http://schemas.microsoft.com/office/drawing/2014/main" id="{2185E866-BBEF-4566-82EF-34F3726372F5}"/>
                </a:ext>
              </a:extLst>
            </p:cNvPr>
            <p:cNvSpPr/>
            <p:nvPr/>
          </p:nvSpPr>
          <p:spPr bwMode="auto">
            <a:xfrm>
              <a:off x="9347776" y="3746370"/>
              <a:ext cx="342817" cy="619924"/>
            </a:xfrm>
            <a:prstGeom prst="upDownArrow">
              <a:avLst/>
            </a:prstGeom>
            <a:solidFill>
              <a:schemeClr val="bg1">
                <a:lumMod val="85000"/>
              </a:schemeClr>
            </a:solidFill>
            <a:ln w="1905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sp>
          <p:nvSpPr>
            <p:cNvPr id="59" name="Rectangle 58">
              <a:extLst>
                <a:ext uri="{FF2B5EF4-FFF2-40B4-BE49-F238E27FC236}">
                  <a16:creationId xmlns:a16="http://schemas.microsoft.com/office/drawing/2014/main" id="{F2D39761-A2F4-4D04-9BE4-9346E3505167}"/>
                </a:ext>
              </a:extLst>
            </p:cNvPr>
            <p:cNvSpPr/>
            <p:nvPr/>
          </p:nvSpPr>
          <p:spPr bwMode="auto">
            <a:xfrm>
              <a:off x="8782290" y="4337425"/>
              <a:ext cx="1476995" cy="82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200" b="1" dirty="0">
                  <a:solidFill>
                    <a:srgbClr val="F38B00">
                      <a:lumMod val="50000"/>
                    </a:srgbClr>
                  </a:solidFill>
                  <a:latin typeface="Century Gothic" panose="020F0302020204030204"/>
                </a:rPr>
                <a:t>AR/VR Experience</a:t>
              </a:r>
            </a:p>
          </p:txBody>
        </p:sp>
        <p:sp>
          <p:nvSpPr>
            <p:cNvPr id="60" name="Rectangle 59">
              <a:extLst>
                <a:ext uri="{FF2B5EF4-FFF2-40B4-BE49-F238E27FC236}">
                  <a16:creationId xmlns:a16="http://schemas.microsoft.com/office/drawing/2014/main" id="{C01E0465-F1A3-4A46-8E7C-50EF68392722}"/>
                </a:ext>
              </a:extLst>
            </p:cNvPr>
            <p:cNvSpPr/>
            <p:nvPr/>
          </p:nvSpPr>
          <p:spPr bwMode="auto">
            <a:xfrm>
              <a:off x="8787095" y="5265792"/>
              <a:ext cx="1478597" cy="82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sz="1200" b="1" dirty="0">
                  <a:solidFill>
                    <a:srgbClr val="F38B00">
                      <a:lumMod val="50000"/>
                    </a:srgbClr>
                  </a:solidFill>
                  <a:latin typeface="Century Gothic" panose="020F0302020204030204"/>
                </a:rPr>
                <a:t>Failure Predictions &amp; Monitoring Dashboards</a:t>
              </a:r>
            </a:p>
          </p:txBody>
        </p:sp>
        <p:cxnSp>
          <p:nvCxnSpPr>
            <p:cNvPr id="9" name="Straight Connector 8">
              <a:extLst>
                <a:ext uri="{FF2B5EF4-FFF2-40B4-BE49-F238E27FC236}">
                  <a16:creationId xmlns:a16="http://schemas.microsoft.com/office/drawing/2014/main" id="{0D6F8E70-93EC-4135-8F42-2B79FFE54811}"/>
                </a:ext>
              </a:extLst>
            </p:cNvPr>
            <p:cNvCxnSpPr/>
            <p:nvPr/>
          </p:nvCxnSpPr>
          <p:spPr bwMode="auto">
            <a:xfrm>
              <a:off x="8875203" y="5162472"/>
              <a:ext cx="127194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3CDBB3EC-53B1-4B87-A906-DAD825CD494E}"/>
                </a:ext>
              </a:extLst>
            </p:cNvPr>
            <p:cNvSpPr/>
            <p:nvPr/>
          </p:nvSpPr>
          <p:spPr bwMode="auto">
            <a:xfrm>
              <a:off x="1960074" y="3244331"/>
              <a:ext cx="2138496" cy="418436"/>
            </a:xfrm>
            <a:prstGeom prst="rect">
              <a:avLst/>
            </a:prstGeom>
            <a:solidFill>
              <a:schemeClr val="accent2">
                <a:lumMod val="75000"/>
              </a:schemeClr>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r>
                <a:rPr lang="en-US" sz="1050" dirty="0">
                  <a:solidFill>
                    <a:srgbClr val="FFFFFF"/>
                  </a:solidFill>
                  <a:latin typeface="Century Gothic" panose="020F0302020204030204"/>
                </a:rPr>
                <a:t>Digital Traceability </a:t>
              </a:r>
            </a:p>
          </p:txBody>
        </p:sp>
        <p:sp>
          <p:nvSpPr>
            <p:cNvPr id="53" name="Up-Down Arrow 52"/>
            <p:cNvSpPr/>
            <p:nvPr/>
          </p:nvSpPr>
          <p:spPr bwMode="auto">
            <a:xfrm>
              <a:off x="3146642" y="2611362"/>
              <a:ext cx="229078" cy="334273"/>
            </a:xfrm>
            <a:prstGeom prst="upDownArrow">
              <a:avLst/>
            </a:prstGeom>
            <a:solidFill>
              <a:schemeClr val="bg1">
                <a:lumMod val="85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en-US" dirty="0">
                <a:solidFill>
                  <a:schemeClr val="bg1"/>
                </a:solidFill>
              </a:endParaRPr>
            </a:p>
          </p:txBody>
        </p:sp>
      </p:grpSp>
      <p:sp>
        <p:nvSpPr>
          <p:cNvPr id="62" name="Rectangle 61"/>
          <p:cNvSpPr/>
          <p:nvPr/>
        </p:nvSpPr>
        <p:spPr>
          <a:xfrm>
            <a:off x="76200" y="6120862"/>
            <a:ext cx="2286000" cy="338554"/>
          </a:xfrm>
          <a:prstGeom prst="rect">
            <a:avLst/>
          </a:prstGeom>
        </p:spPr>
        <p:txBody>
          <a:bodyPr wrap="square">
            <a:spAutoFit/>
          </a:bodyPr>
          <a:lstStyle/>
          <a:p>
            <a:r>
              <a:rPr lang="en-US" sz="800" dirty="0">
                <a:solidFill>
                  <a:srgbClr val="002060"/>
                </a:solidFill>
              </a:rPr>
              <a:t>Reference:  </a:t>
            </a:r>
          </a:p>
          <a:p>
            <a:r>
              <a:rPr lang="en-US" sz="800" dirty="0">
                <a:solidFill>
                  <a:srgbClr val="002060"/>
                </a:solidFill>
              </a:rPr>
              <a:t>WR-ALC/402d CMXG</a:t>
            </a:r>
          </a:p>
        </p:txBody>
      </p:sp>
      <p:sp>
        <p:nvSpPr>
          <p:cNvPr id="63" name="TextBox 62">
            <a:extLst>
              <a:ext uri="{FF2B5EF4-FFF2-40B4-BE49-F238E27FC236}">
                <a16:creationId xmlns:a16="http://schemas.microsoft.com/office/drawing/2014/main" id="{626CC0D5-6B21-4295-8F1A-3B2FBA1EE535}"/>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13266670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897188" y="76200"/>
            <a:ext cx="6397625"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0" i="0" kern="1200" dirty="0">
                <a:solidFill>
                  <a:schemeClr val="tx1"/>
                </a:solidFill>
                <a:cs typeface="Times New Roman" panose="02020603050405020304" pitchFamily="18" charset="0"/>
              </a:rPr>
              <a:t>Concluding Comments</a:t>
            </a:r>
          </a:p>
        </p:txBody>
      </p:sp>
      <p:sp>
        <p:nvSpPr>
          <p:cNvPr id="39939" name="Rectangle 3"/>
          <p:cNvSpPr>
            <a:spLocks noGrp="1" noChangeArrowheads="1"/>
          </p:cNvSpPr>
          <p:nvPr>
            <p:ph type="body" idx="4294967295"/>
          </p:nvPr>
        </p:nvSpPr>
        <p:spPr>
          <a:xfrm>
            <a:off x="512887" y="1526931"/>
            <a:ext cx="10474568" cy="4876800"/>
          </a:xfrm>
          <a:noFill/>
          <a:ln w="9525">
            <a:noFill/>
            <a:miter lim="800000"/>
            <a:headEnd/>
            <a:tailEnd/>
          </a:ln>
        </p:spPr>
        <p:txBody>
          <a:bodyPr vert="horz" wrap="square" lIns="91440" tIns="45720" rIns="91440" bIns="45720" numCol="1" anchor="t" anchorCtr="0" compatLnSpc="1">
            <a:prstTxWarp prst="textNoShape">
              <a:avLst/>
            </a:prstTxWarp>
          </a:bodyPr>
          <a:lstStyle/>
          <a:p>
            <a:r>
              <a:rPr lang="en-US" altLang="en-US" sz="2400" kern="1200" dirty="0"/>
              <a:t>Data! Data! Data!</a:t>
            </a:r>
          </a:p>
          <a:p>
            <a:r>
              <a:rPr lang="en-US" altLang="en-US" sz="2400" kern="1200" dirty="0"/>
              <a:t>Seeded Fault Testing/Field Data Wherever Available</a:t>
            </a:r>
          </a:p>
          <a:p>
            <a:r>
              <a:rPr lang="en-US" altLang="en-US" sz="2400" kern="1200" dirty="0"/>
              <a:t>High-Fidelity System Modeling</a:t>
            </a:r>
          </a:p>
          <a:p>
            <a:r>
              <a:rPr lang="en-US" altLang="en-US" sz="2400" kern="1200" dirty="0"/>
              <a:t>Data Warehousing/Knowledge Bases</a:t>
            </a:r>
          </a:p>
          <a:p>
            <a:r>
              <a:rPr lang="en-US" altLang="en-US" sz="2400" kern="1200" dirty="0"/>
              <a:t>Prognosis – The Achilles’ Heel of CBM+/PHM</a:t>
            </a:r>
          </a:p>
          <a:p>
            <a:r>
              <a:rPr lang="en-US" altLang="en-US" sz="2400" kern="1200" dirty="0"/>
              <a:t>Predictive Maintenance – Optimum Maintenance Policies</a:t>
            </a:r>
          </a:p>
          <a:p>
            <a:r>
              <a:rPr lang="en-US" altLang="en-US" sz="2400" kern="1200" dirty="0"/>
              <a:t>Digital Twin – The New Framework for System Design/Optimization</a:t>
            </a:r>
          </a:p>
          <a:p>
            <a:r>
              <a:rPr lang="en-US" altLang="en-US" sz="2400" kern="1200" dirty="0"/>
              <a:t>The Expanding Customer Base:  Maintainer/Manager/Designer</a:t>
            </a:r>
          </a:p>
          <a:p>
            <a:r>
              <a:rPr lang="en-US" altLang="en-US" sz="2400" kern="1200" dirty="0"/>
              <a:t>The Business Case:  ROI</a:t>
            </a:r>
          </a:p>
        </p:txBody>
      </p:sp>
      <p:sp>
        <p:nvSpPr>
          <p:cNvPr id="4" name="TextBox 3">
            <a:extLst>
              <a:ext uri="{FF2B5EF4-FFF2-40B4-BE49-F238E27FC236}">
                <a16:creationId xmlns:a16="http://schemas.microsoft.com/office/drawing/2014/main" id="{B2E5552C-38D4-4BE6-9EE1-FA5EA1C1FA13}"/>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292034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782811" y="279400"/>
            <a:ext cx="4626378" cy="455212"/>
          </a:xfrm>
          <a:prstGeom prst="rect">
            <a:avLst/>
          </a:prstGeom>
          <a:noFill/>
          <a:ln w="9525">
            <a:noFill/>
            <a:miter lim="800000"/>
            <a:headEnd/>
            <a:tailEnd/>
          </a:ln>
        </p:spPr>
        <p:txBody>
          <a:bodyPr wrap="none" lIns="91336" tIns="45668" rIns="91336" bIns="45668">
            <a:spAutoFit/>
          </a:bodyPr>
          <a:lstStyle/>
          <a:p>
            <a:pPr>
              <a:lnSpc>
                <a:spcPct val="70000"/>
              </a:lnSpc>
              <a:spcBef>
                <a:spcPct val="20000"/>
              </a:spcBef>
              <a:buClr>
                <a:schemeClr val="tx1"/>
              </a:buClr>
            </a:pPr>
            <a:r>
              <a:rPr lang="en-US" sz="3300" b="1" i="1" dirty="0">
                <a:solidFill>
                  <a:srgbClr val="000099"/>
                </a:solidFill>
              </a:rPr>
              <a:t>Discussion/Questions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676400"/>
            <a:ext cx="4140200" cy="4139354"/>
          </a:xfrm>
          <a:prstGeom prst="rect">
            <a:avLst/>
          </a:prstGeom>
        </p:spPr>
      </p:pic>
      <p:sp>
        <p:nvSpPr>
          <p:cNvPr id="4" name="TextBox 3">
            <a:extLst>
              <a:ext uri="{FF2B5EF4-FFF2-40B4-BE49-F238E27FC236}">
                <a16:creationId xmlns:a16="http://schemas.microsoft.com/office/drawing/2014/main" id="{F5DD207A-FBE9-454D-B60E-16B01E80B9A1}"/>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2895600" y="76200"/>
            <a:ext cx="64008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0" i="0">
                <a:latin typeface="+mj-lt"/>
                <a:ea typeface="+mj-ea"/>
                <a:cs typeface="Times New Roman" panose="02020603050405020304" pitchFamily="18" charset="0"/>
              </a:defRPr>
            </a:lvl1pPr>
            <a:lvl2pPr algn="ctr" eaLnBrk="0" hangingPunct="0">
              <a:lnSpc>
                <a:spcPct val="85000"/>
              </a:lnSpc>
              <a:defRPr sz="3600" b="1" i="1">
                <a:solidFill>
                  <a:srgbClr val="000099"/>
                </a:solidFill>
              </a:defRPr>
            </a:lvl2pPr>
            <a:lvl3pPr algn="ctr" eaLnBrk="0" hangingPunct="0">
              <a:lnSpc>
                <a:spcPct val="85000"/>
              </a:lnSpc>
              <a:defRPr sz="3600" b="1" i="1">
                <a:solidFill>
                  <a:srgbClr val="000099"/>
                </a:solidFill>
              </a:defRPr>
            </a:lvl3pPr>
            <a:lvl4pPr algn="ctr" eaLnBrk="0" hangingPunct="0">
              <a:lnSpc>
                <a:spcPct val="85000"/>
              </a:lnSpc>
              <a:defRPr sz="3600" b="1" i="1">
                <a:solidFill>
                  <a:srgbClr val="000099"/>
                </a:solidFill>
              </a:defRPr>
            </a:lvl4pPr>
            <a:lvl5pPr algn="ctr" eaLnBrk="0" hangingPunct="0">
              <a:lnSpc>
                <a:spcPct val="85000"/>
              </a:lnSpc>
              <a:defRPr sz="3600" b="1" i="1">
                <a:solidFill>
                  <a:srgbClr val="000099"/>
                </a:solidFill>
              </a:defRPr>
            </a:lvl5pPr>
            <a:lvl6pPr marL="457200" algn="ctr" fontAlgn="base">
              <a:lnSpc>
                <a:spcPct val="85000"/>
              </a:lnSpc>
              <a:spcBef>
                <a:spcPct val="0"/>
              </a:spcBef>
              <a:spcAft>
                <a:spcPct val="0"/>
              </a:spcAft>
              <a:defRPr sz="3600" b="1" i="1">
                <a:solidFill>
                  <a:srgbClr val="000099"/>
                </a:solidFill>
              </a:defRPr>
            </a:lvl6pPr>
            <a:lvl7pPr marL="914400" algn="ctr" fontAlgn="base">
              <a:lnSpc>
                <a:spcPct val="85000"/>
              </a:lnSpc>
              <a:spcBef>
                <a:spcPct val="0"/>
              </a:spcBef>
              <a:spcAft>
                <a:spcPct val="0"/>
              </a:spcAft>
              <a:defRPr sz="3600" b="1" i="1">
                <a:solidFill>
                  <a:srgbClr val="000099"/>
                </a:solidFill>
              </a:defRPr>
            </a:lvl7pPr>
            <a:lvl8pPr marL="1371600" algn="ctr" fontAlgn="base">
              <a:lnSpc>
                <a:spcPct val="85000"/>
              </a:lnSpc>
              <a:spcBef>
                <a:spcPct val="0"/>
              </a:spcBef>
              <a:spcAft>
                <a:spcPct val="0"/>
              </a:spcAft>
              <a:defRPr sz="3600" b="1" i="1">
                <a:solidFill>
                  <a:srgbClr val="000099"/>
                </a:solidFill>
              </a:defRPr>
            </a:lvl8pPr>
            <a:lvl9pPr marL="1828800" algn="ctr" fontAlgn="base">
              <a:lnSpc>
                <a:spcPct val="85000"/>
              </a:lnSpc>
              <a:spcBef>
                <a:spcPct val="0"/>
              </a:spcBef>
              <a:spcAft>
                <a:spcPct val="0"/>
              </a:spcAft>
              <a:defRPr sz="3600" b="1" i="1">
                <a:solidFill>
                  <a:srgbClr val="000099"/>
                </a:solidFill>
              </a:defRPr>
            </a:lvl9pPr>
          </a:lstStyle>
          <a:p>
            <a:r>
              <a:rPr lang="en-US" altLang="en-US" dirty="0"/>
              <a:t>CMXG Digital Factory</a:t>
            </a:r>
          </a:p>
        </p:txBody>
      </p:sp>
      <p:grpSp>
        <p:nvGrpSpPr>
          <p:cNvPr id="2" name="Group 1"/>
          <p:cNvGrpSpPr/>
          <p:nvPr/>
        </p:nvGrpSpPr>
        <p:grpSpPr>
          <a:xfrm>
            <a:off x="1752600" y="1423011"/>
            <a:ext cx="8637588" cy="4951413"/>
            <a:chOff x="1752600" y="1520825"/>
            <a:chExt cx="8637588" cy="4951413"/>
          </a:xfrm>
        </p:grpSpPr>
        <p:sp>
          <p:nvSpPr>
            <p:cNvPr id="92" name="矩形 86"/>
            <p:cNvSpPr/>
            <p:nvPr/>
          </p:nvSpPr>
          <p:spPr bwMode="auto">
            <a:xfrm>
              <a:off x="2063750" y="4119563"/>
              <a:ext cx="8286750" cy="38893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sz="1200" dirty="0">
                <a:solidFill>
                  <a:schemeClr val="bg1"/>
                </a:solidFill>
                <a:latin typeface="Century Gothic" panose="020B0502020202020204" pitchFamily="34" charset="0"/>
                <a:cs typeface="Arial" panose="020B0604020202020204" pitchFamily="34" charset="0"/>
              </a:endParaRPr>
            </a:p>
          </p:txBody>
        </p:sp>
        <p:sp>
          <p:nvSpPr>
            <p:cNvPr id="94" name="矩形 3"/>
            <p:cNvSpPr/>
            <p:nvPr/>
          </p:nvSpPr>
          <p:spPr bwMode="auto">
            <a:xfrm>
              <a:off x="2270125" y="5176838"/>
              <a:ext cx="492125" cy="387350"/>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M1</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95" name="矩形 5"/>
            <p:cNvSpPr/>
            <p:nvPr/>
          </p:nvSpPr>
          <p:spPr bwMode="auto">
            <a:xfrm>
              <a:off x="2270125" y="5629275"/>
              <a:ext cx="492125" cy="388938"/>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M1</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98" name="矩形 6"/>
            <p:cNvSpPr/>
            <p:nvPr/>
          </p:nvSpPr>
          <p:spPr bwMode="auto">
            <a:xfrm>
              <a:off x="2270125" y="6081713"/>
              <a:ext cx="492125" cy="390525"/>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M1</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99" name="矩形 7"/>
            <p:cNvSpPr/>
            <p:nvPr/>
          </p:nvSpPr>
          <p:spPr bwMode="auto">
            <a:xfrm>
              <a:off x="3811588" y="5370513"/>
              <a:ext cx="492125" cy="387350"/>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M2</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100" name="矩形 8"/>
            <p:cNvSpPr/>
            <p:nvPr/>
          </p:nvSpPr>
          <p:spPr bwMode="auto">
            <a:xfrm>
              <a:off x="3811588" y="5888038"/>
              <a:ext cx="492125" cy="390525"/>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M2</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101" name="矩形 9"/>
            <p:cNvSpPr/>
            <p:nvPr/>
          </p:nvSpPr>
          <p:spPr bwMode="auto">
            <a:xfrm>
              <a:off x="5292725" y="5373688"/>
              <a:ext cx="495300" cy="390525"/>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M3</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102" name="矩形 10"/>
            <p:cNvSpPr/>
            <p:nvPr/>
          </p:nvSpPr>
          <p:spPr bwMode="auto">
            <a:xfrm>
              <a:off x="5292725" y="5892800"/>
              <a:ext cx="495300" cy="388938"/>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M3</a:t>
              </a:r>
              <a:endParaRPr kumimoji="1" lang="zh-CN" altLang="en-US" sz="1000">
                <a:solidFill>
                  <a:schemeClr val="tx1"/>
                </a:solidFill>
                <a:latin typeface="Century Gothic" panose="020B0502020202020204" pitchFamily="34" charset="0"/>
                <a:cs typeface="Arial" panose="020B0604020202020204" pitchFamily="34" charset="0"/>
              </a:endParaRPr>
            </a:p>
          </p:txBody>
        </p:sp>
        <p:sp>
          <p:nvSpPr>
            <p:cNvPr id="103" name="椭圆 11"/>
            <p:cNvSpPr/>
            <p:nvPr/>
          </p:nvSpPr>
          <p:spPr bwMode="auto">
            <a:xfrm>
              <a:off x="2962275" y="5568950"/>
              <a:ext cx="565150" cy="519113"/>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B1</a:t>
              </a:r>
              <a:endParaRPr kumimoji="1" lang="zh-CN" altLang="en-US" sz="1000">
                <a:solidFill>
                  <a:schemeClr val="tx1"/>
                </a:solidFill>
                <a:latin typeface="Century Gothic" panose="020B0502020202020204" pitchFamily="34" charset="0"/>
                <a:cs typeface="Arial" panose="020B0604020202020204" pitchFamily="34" charset="0"/>
              </a:endParaRPr>
            </a:p>
          </p:txBody>
        </p:sp>
        <p:cxnSp>
          <p:nvCxnSpPr>
            <p:cNvPr id="104" name="直线箭头连接符 13"/>
            <p:cNvCxnSpPr>
              <a:stCxn id="94" idx="3"/>
              <a:endCxn id="103" idx="2"/>
            </p:cNvCxnSpPr>
            <p:nvPr/>
          </p:nvCxnSpPr>
          <p:spPr bwMode="auto">
            <a:xfrm>
              <a:off x="2762250" y="5370513"/>
              <a:ext cx="200025" cy="4572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5" name="直线箭头连接符 14"/>
            <p:cNvCxnSpPr>
              <a:stCxn id="95" idx="3"/>
              <a:endCxn id="103" idx="2"/>
            </p:cNvCxnSpPr>
            <p:nvPr/>
          </p:nvCxnSpPr>
          <p:spPr bwMode="auto">
            <a:xfrm>
              <a:off x="2762250" y="5824538"/>
              <a:ext cx="200025" cy="31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6" name="直线箭头连接符 17"/>
            <p:cNvCxnSpPr>
              <a:stCxn id="98" idx="3"/>
              <a:endCxn id="103" idx="2"/>
            </p:cNvCxnSpPr>
            <p:nvPr/>
          </p:nvCxnSpPr>
          <p:spPr bwMode="auto">
            <a:xfrm flipV="1">
              <a:off x="2762250" y="5827713"/>
              <a:ext cx="200025" cy="4508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7" name="直线箭头连接符 20"/>
            <p:cNvCxnSpPr>
              <a:stCxn id="103" idx="6"/>
              <a:endCxn id="99" idx="1"/>
            </p:cNvCxnSpPr>
            <p:nvPr/>
          </p:nvCxnSpPr>
          <p:spPr bwMode="auto">
            <a:xfrm flipV="1">
              <a:off x="3527425" y="5564188"/>
              <a:ext cx="284163" cy="2635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8" name="直线箭头连接符 23"/>
            <p:cNvCxnSpPr>
              <a:stCxn id="103" idx="6"/>
              <a:endCxn id="100" idx="1"/>
            </p:cNvCxnSpPr>
            <p:nvPr/>
          </p:nvCxnSpPr>
          <p:spPr bwMode="auto">
            <a:xfrm>
              <a:off x="3527425" y="5827713"/>
              <a:ext cx="284163" cy="254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9" name="直线箭头连接符 26"/>
            <p:cNvCxnSpPr>
              <a:stCxn id="99" idx="3"/>
              <a:endCxn id="110" idx="2"/>
            </p:cNvCxnSpPr>
            <p:nvPr/>
          </p:nvCxnSpPr>
          <p:spPr bwMode="auto">
            <a:xfrm>
              <a:off x="4303713" y="5564188"/>
              <a:ext cx="212725" cy="2635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0" name="椭圆 27"/>
            <p:cNvSpPr/>
            <p:nvPr/>
          </p:nvSpPr>
          <p:spPr bwMode="auto">
            <a:xfrm>
              <a:off x="4516438" y="5568950"/>
              <a:ext cx="565150" cy="519113"/>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B2</a:t>
              </a:r>
              <a:endParaRPr kumimoji="1" lang="zh-CN" altLang="en-US" sz="1000">
                <a:solidFill>
                  <a:schemeClr val="tx1"/>
                </a:solidFill>
                <a:latin typeface="Century Gothic" panose="020B0502020202020204" pitchFamily="34" charset="0"/>
                <a:cs typeface="Arial" panose="020B0604020202020204" pitchFamily="34" charset="0"/>
              </a:endParaRPr>
            </a:p>
          </p:txBody>
        </p:sp>
        <p:cxnSp>
          <p:nvCxnSpPr>
            <p:cNvPr id="111" name="直线箭头连接符 30"/>
            <p:cNvCxnSpPr>
              <a:stCxn id="100" idx="3"/>
              <a:endCxn id="110" idx="2"/>
            </p:cNvCxnSpPr>
            <p:nvPr/>
          </p:nvCxnSpPr>
          <p:spPr bwMode="auto">
            <a:xfrm flipV="1">
              <a:off x="4303713" y="5827713"/>
              <a:ext cx="212725" cy="254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2" name="直线箭头连接符 33"/>
            <p:cNvCxnSpPr>
              <a:stCxn id="110" idx="6"/>
              <a:endCxn id="101" idx="1"/>
            </p:cNvCxnSpPr>
            <p:nvPr/>
          </p:nvCxnSpPr>
          <p:spPr bwMode="auto">
            <a:xfrm flipV="1">
              <a:off x="5081588" y="5568950"/>
              <a:ext cx="211137" cy="2587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3" name="直线箭头连接符 36"/>
            <p:cNvCxnSpPr>
              <a:stCxn id="110" idx="6"/>
              <a:endCxn id="102" idx="1"/>
            </p:cNvCxnSpPr>
            <p:nvPr/>
          </p:nvCxnSpPr>
          <p:spPr bwMode="auto">
            <a:xfrm>
              <a:off x="5081588" y="5827713"/>
              <a:ext cx="211137" cy="2603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4" name="矩形 39"/>
            <p:cNvSpPr/>
            <p:nvPr/>
          </p:nvSpPr>
          <p:spPr bwMode="auto">
            <a:xfrm>
              <a:off x="6918325" y="5634038"/>
              <a:ext cx="492125" cy="388937"/>
            </a:xfrm>
            <a:prstGeom prst="rect">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M4</a:t>
              </a:r>
              <a:endParaRPr kumimoji="1" lang="zh-CN" altLang="en-US" sz="1000">
                <a:solidFill>
                  <a:schemeClr val="tx1"/>
                </a:solidFill>
                <a:latin typeface="Century Gothic" panose="020B0502020202020204" pitchFamily="34" charset="0"/>
                <a:cs typeface="Arial" panose="020B0604020202020204" pitchFamily="34" charset="0"/>
              </a:endParaRPr>
            </a:p>
          </p:txBody>
        </p:sp>
        <p:cxnSp>
          <p:nvCxnSpPr>
            <p:cNvPr id="115" name="直线箭头连接符 50"/>
            <p:cNvCxnSpPr>
              <a:stCxn id="103" idx="0"/>
            </p:cNvCxnSpPr>
            <p:nvPr/>
          </p:nvCxnSpPr>
          <p:spPr bwMode="auto">
            <a:xfrm flipV="1">
              <a:off x="3244850" y="5349875"/>
              <a:ext cx="1588" cy="2190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6" name="直线箭头连接符 53"/>
            <p:cNvCxnSpPr>
              <a:stCxn id="110" idx="0"/>
            </p:cNvCxnSpPr>
            <p:nvPr/>
          </p:nvCxnSpPr>
          <p:spPr bwMode="auto">
            <a:xfrm flipV="1">
              <a:off x="4799013" y="5332413"/>
              <a:ext cx="6350" cy="23653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7" name="椭圆 56"/>
            <p:cNvSpPr/>
            <p:nvPr/>
          </p:nvSpPr>
          <p:spPr bwMode="auto">
            <a:xfrm>
              <a:off x="6069013" y="5568950"/>
              <a:ext cx="566737" cy="519113"/>
            </a:xfrm>
            <a:prstGeom prst="ellipse">
              <a:avLst/>
            </a:prstGeom>
            <a:noFill/>
            <a:ln w="28575" cmpd="sng"/>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tx1"/>
                  </a:solidFill>
                  <a:latin typeface="Century Gothic" panose="020B0502020202020204" pitchFamily="34" charset="0"/>
                  <a:cs typeface="Arial" panose="020B0604020202020204" pitchFamily="34" charset="0"/>
                </a:rPr>
                <a:t>B3</a:t>
              </a:r>
              <a:endParaRPr kumimoji="1" lang="zh-CN" altLang="en-US" sz="1000">
                <a:solidFill>
                  <a:schemeClr val="tx1"/>
                </a:solidFill>
                <a:latin typeface="Century Gothic" panose="020B0502020202020204" pitchFamily="34" charset="0"/>
                <a:cs typeface="Arial" panose="020B0604020202020204" pitchFamily="34" charset="0"/>
              </a:endParaRPr>
            </a:p>
          </p:txBody>
        </p:sp>
        <p:cxnSp>
          <p:nvCxnSpPr>
            <p:cNvPr id="118" name="直线箭头连接符 57"/>
            <p:cNvCxnSpPr>
              <a:stCxn id="101" idx="3"/>
              <a:endCxn id="117" idx="2"/>
            </p:cNvCxnSpPr>
            <p:nvPr/>
          </p:nvCxnSpPr>
          <p:spPr bwMode="auto">
            <a:xfrm>
              <a:off x="5788025" y="5568950"/>
              <a:ext cx="280988" cy="258763"/>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19" name="直线箭头连接符 60"/>
            <p:cNvCxnSpPr>
              <a:stCxn id="102" idx="3"/>
              <a:endCxn id="117" idx="2"/>
            </p:cNvCxnSpPr>
            <p:nvPr/>
          </p:nvCxnSpPr>
          <p:spPr bwMode="auto">
            <a:xfrm flipV="1">
              <a:off x="5788025" y="5827713"/>
              <a:ext cx="280988" cy="2603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0" name="直线箭头连接符 63"/>
            <p:cNvCxnSpPr>
              <a:stCxn id="117" idx="6"/>
              <a:endCxn id="114" idx="1"/>
            </p:cNvCxnSpPr>
            <p:nvPr/>
          </p:nvCxnSpPr>
          <p:spPr bwMode="auto">
            <a:xfrm>
              <a:off x="6635750" y="5827713"/>
              <a:ext cx="28257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534" name="文本框 69"/>
            <p:cNvSpPr txBox="1">
              <a:spLocks noChangeArrowheads="1"/>
            </p:cNvSpPr>
            <p:nvPr/>
          </p:nvSpPr>
          <p:spPr bwMode="auto">
            <a:xfrm>
              <a:off x="2917391" y="4928000"/>
              <a:ext cx="718896"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Quality</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Check</a:t>
              </a:r>
              <a:endParaRPr kumimoji="1" lang="zh-CN" altLang="en-US" sz="1000">
                <a:latin typeface="Century Gothic" panose="020B0502020202020204" pitchFamily="34" charset="0"/>
                <a:cs typeface="Arial" panose="020B0604020202020204" pitchFamily="34" charset="0"/>
              </a:endParaRPr>
            </a:p>
          </p:txBody>
        </p:sp>
        <p:sp>
          <p:nvSpPr>
            <p:cNvPr id="21535" name="文本框 70"/>
            <p:cNvSpPr txBox="1">
              <a:spLocks noChangeArrowheads="1"/>
            </p:cNvSpPr>
            <p:nvPr/>
          </p:nvSpPr>
          <p:spPr bwMode="auto">
            <a:xfrm>
              <a:off x="4453461" y="4919776"/>
              <a:ext cx="718896"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Quality</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Check</a:t>
              </a:r>
              <a:endParaRPr kumimoji="1" lang="zh-CN" altLang="en-US" sz="1000">
                <a:latin typeface="Century Gothic" panose="020B0502020202020204" pitchFamily="34" charset="0"/>
                <a:cs typeface="Arial" panose="020B0604020202020204" pitchFamily="34" charset="0"/>
              </a:endParaRPr>
            </a:p>
          </p:txBody>
        </p:sp>
        <p:sp>
          <p:nvSpPr>
            <p:cNvPr id="21536" name="文本框 71"/>
            <p:cNvSpPr txBox="1">
              <a:spLocks noChangeArrowheads="1"/>
            </p:cNvSpPr>
            <p:nvPr/>
          </p:nvSpPr>
          <p:spPr bwMode="auto">
            <a:xfrm>
              <a:off x="6007731" y="4919776"/>
              <a:ext cx="718896"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Quality</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Check</a:t>
              </a:r>
              <a:endParaRPr kumimoji="1" lang="zh-CN" altLang="en-US" sz="1000">
                <a:latin typeface="Century Gothic" panose="020B0502020202020204" pitchFamily="34" charset="0"/>
                <a:cs typeface="Arial" panose="020B0604020202020204" pitchFamily="34" charset="0"/>
              </a:endParaRPr>
            </a:p>
          </p:txBody>
        </p:sp>
        <p:cxnSp>
          <p:nvCxnSpPr>
            <p:cNvPr id="124" name="直线箭头连接符 72"/>
            <p:cNvCxnSpPr/>
            <p:nvPr/>
          </p:nvCxnSpPr>
          <p:spPr bwMode="auto">
            <a:xfrm flipV="1">
              <a:off x="6351588" y="5310188"/>
              <a:ext cx="7937" cy="23653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5" name="直线箭头连接符 75"/>
            <p:cNvCxnSpPr/>
            <p:nvPr/>
          </p:nvCxnSpPr>
          <p:spPr bwMode="auto">
            <a:xfrm>
              <a:off x="7481888" y="5827713"/>
              <a:ext cx="28257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539" name="文本框 76"/>
            <p:cNvSpPr txBox="1">
              <a:spLocks noChangeArrowheads="1"/>
            </p:cNvSpPr>
            <p:nvPr/>
          </p:nvSpPr>
          <p:spPr bwMode="auto">
            <a:xfrm>
              <a:off x="7778579" y="4919776"/>
              <a:ext cx="1130212"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Final Quality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Inspection</a:t>
              </a:r>
            </a:p>
          </p:txBody>
        </p:sp>
        <p:cxnSp>
          <p:nvCxnSpPr>
            <p:cNvPr id="127" name="直线箭头连接符 77"/>
            <p:cNvCxnSpPr/>
            <p:nvPr/>
          </p:nvCxnSpPr>
          <p:spPr bwMode="auto">
            <a:xfrm flipV="1">
              <a:off x="8323263" y="5343525"/>
              <a:ext cx="6350" cy="2381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8" name="直线箭头连接符 78"/>
            <p:cNvCxnSpPr/>
            <p:nvPr/>
          </p:nvCxnSpPr>
          <p:spPr bwMode="auto">
            <a:xfrm>
              <a:off x="8964613" y="5827713"/>
              <a:ext cx="282575"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1542" name="文本框 79"/>
            <p:cNvSpPr txBox="1">
              <a:spLocks noChangeArrowheads="1"/>
            </p:cNvSpPr>
            <p:nvPr/>
          </p:nvSpPr>
          <p:spPr bwMode="auto">
            <a:xfrm>
              <a:off x="9194528" y="5682851"/>
              <a:ext cx="778954"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Delivery</a:t>
              </a:r>
            </a:p>
          </p:txBody>
        </p:sp>
        <p:cxnSp>
          <p:nvCxnSpPr>
            <p:cNvPr id="130" name="直线连接符 81"/>
            <p:cNvCxnSpPr/>
            <p:nvPr/>
          </p:nvCxnSpPr>
          <p:spPr bwMode="auto">
            <a:xfrm>
              <a:off x="1916113" y="4872038"/>
              <a:ext cx="8474075"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131" name="文本框 83"/>
            <p:cNvSpPr txBox="1"/>
            <p:nvPr/>
          </p:nvSpPr>
          <p:spPr bwMode="auto">
            <a:xfrm>
              <a:off x="1752600" y="4591050"/>
              <a:ext cx="1762125" cy="26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defTabSz="815081" fontAlgn="auto">
                <a:lnSpc>
                  <a:spcPct val="90000"/>
                </a:lnSpc>
                <a:spcBef>
                  <a:spcPts val="600"/>
                </a:spcBef>
                <a:spcAft>
                  <a:spcPts val="0"/>
                </a:spcAft>
                <a:defRPr sz="1200" b="1">
                  <a:solidFill>
                    <a:srgbClr val="F38B00">
                      <a:lumMod val="50000"/>
                    </a:srgbClr>
                  </a:solidFill>
                  <a:latin typeface="Century Gothic" panose="020F0302020204030204"/>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altLang="zh-CN" sz="1400" b="0" dirty="0"/>
                <a:t>Physical World</a:t>
              </a:r>
              <a:endParaRPr lang="zh-CN" altLang="en-US" sz="1400" b="0" dirty="0"/>
            </a:p>
          </p:txBody>
        </p:sp>
        <p:cxnSp>
          <p:nvCxnSpPr>
            <p:cNvPr id="132" name="直线连接符 84"/>
            <p:cNvCxnSpPr/>
            <p:nvPr/>
          </p:nvCxnSpPr>
          <p:spPr bwMode="auto">
            <a:xfrm>
              <a:off x="1887538" y="2260600"/>
              <a:ext cx="8474075"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21546" name="文本框 87"/>
            <p:cNvSpPr txBox="1">
              <a:spLocks noChangeArrowheads="1"/>
            </p:cNvSpPr>
            <p:nvPr/>
          </p:nvSpPr>
          <p:spPr bwMode="auto">
            <a:xfrm>
              <a:off x="4770139" y="4173147"/>
              <a:ext cx="1252151"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Machine Data</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47" name="文本框 88"/>
            <p:cNvSpPr txBox="1">
              <a:spLocks noChangeArrowheads="1"/>
            </p:cNvSpPr>
            <p:nvPr/>
          </p:nvSpPr>
          <p:spPr bwMode="auto">
            <a:xfrm>
              <a:off x="9096249" y="4146834"/>
              <a:ext cx="1121112"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Quality Data</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48" name="文本框 89"/>
            <p:cNvSpPr txBox="1">
              <a:spLocks noChangeArrowheads="1"/>
            </p:cNvSpPr>
            <p:nvPr/>
          </p:nvSpPr>
          <p:spPr bwMode="auto">
            <a:xfrm>
              <a:off x="8060676" y="4107365"/>
              <a:ext cx="1022833"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Processing </a:t>
              </a:r>
            </a:p>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Parameters</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49" name="文本框 90"/>
            <p:cNvSpPr txBox="1">
              <a:spLocks noChangeArrowheads="1"/>
            </p:cNvSpPr>
            <p:nvPr/>
          </p:nvSpPr>
          <p:spPr bwMode="auto">
            <a:xfrm>
              <a:off x="5909451" y="4112548"/>
              <a:ext cx="1226672"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Maintenance </a:t>
              </a:r>
            </a:p>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Record</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50" name="文本框 91"/>
            <p:cNvSpPr txBox="1">
              <a:spLocks noChangeArrowheads="1"/>
            </p:cNvSpPr>
            <p:nvPr/>
          </p:nvSpPr>
          <p:spPr bwMode="auto">
            <a:xfrm>
              <a:off x="3505248" y="4284977"/>
              <a:ext cx="1177531"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Supplier Data</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51" name="文本框 92"/>
            <p:cNvSpPr txBox="1">
              <a:spLocks noChangeArrowheads="1"/>
            </p:cNvSpPr>
            <p:nvPr/>
          </p:nvSpPr>
          <p:spPr bwMode="auto">
            <a:xfrm>
              <a:off x="3521126" y="4122989"/>
              <a:ext cx="1028293"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Order Data</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21552" name="文本框 93"/>
            <p:cNvSpPr txBox="1">
              <a:spLocks noChangeArrowheads="1"/>
            </p:cNvSpPr>
            <p:nvPr/>
          </p:nvSpPr>
          <p:spPr bwMode="auto">
            <a:xfrm>
              <a:off x="7019643" y="4189593"/>
              <a:ext cx="1004633"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solidFill>
                    <a:schemeClr val="bg1"/>
                  </a:solidFill>
                  <a:latin typeface="Century Gothic" panose="020B0502020202020204" pitchFamily="34" charset="0"/>
                  <a:cs typeface="Arial" panose="020B0604020202020204" pitchFamily="34" charset="0"/>
                </a:rPr>
                <a:t>Scheduling</a:t>
              </a:r>
              <a:endParaRPr kumimoji="1" lang="zh-CN" altLang="en-US" sz="1000">
                <a:solidFill>
                  <a:schemeClr val="bg1"/>
                </a:solidFill>
                <a:latin typeface="Century Gothic" panose="020B0502020202020204" pitchFamily="34" charset="0"/>
                <a:cs typeface="Arial" panose="020B0604020202020204" pitchFamily="34" charset="0"/>
              </a:endParaRPr>
            </a:p>
          </p:txBody>
        </p:sp>
        <p:sp>
          <p:nvSpPr>
            <p:cNvPr id="140" name="文本框 94"/>
            <p:cNvSpPr txBox="1"/>
            <p:nvPr/>
          </p:nvSpPr>
          <p:spPr bwMode="auto">
            <a:xfrm>
              <a:off x="1879600" y="4189413"/>
              <a:ext cx="1860550" cy="268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defTabSz="815081" fontAlgn="auto">
                <a:lnSpc>
                  <a:spcPct val="90000"/>
                </a:lnSpc>
                <a:spcBef>
                  <a:spcPts val="600"/>
                </a:spcBef>
                <a:spcAft>
                  <a:spcPts val="0"/>
                </a:spcAft>
                <a:defRPr sz="1200" b="1">
                  <a:solidFill>
                    <a:srgbClr val="F38B00">
                      <a:lumMod val="50000"/>
                    </a:srgbClr>
                  </a:solidFill>
                  <a:latin typeface="Century Gothic" panose="020F0302020204030204"/>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altLang="zh-CN" sz="1400" b="0" dirty="0">
                  <a:solidFill>
                    <a:schemeClr val="bg1"/>
                  </a:solidFill>
                </a:rPr>
                <a:t>Data to Feature</a:t>
              </a:r>
              <a:endParaRPr lang="zh-CN" altLang="en-US" sz="1400" b="0" dirty="0">
                <a:solidFill>
                  <a:schemeClr val="bg1"/>
                </a:solidFill>
              </a:endParaRPr>
            </a:p>
          </p:txBody>
        </p:sp>
        <p:sp>
          <p:nvSpPr>
            <p:cNvPr id="141" name="上箭头 104"/>
            <p:cNvSpPr/>
            <p:nvPr/>
          </p:nvSpPr>
          <p:spPr bwMode="auto">
            <a:xfrm>
              <a:off x="5446713" y="4616450"/>
              <a:ext cx="282575" cy="390525"/>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142" name="上箭头 105"/>
            <p:cNvSpPr/>
            <p:nvPr/>
          </p:nvSpPr>
          <p:spPr bwMode="auto">
            <a:xfrm>
              <a:off x="7142163" y="4616450"/>
              <a:ext cx="280987" cy="390525"/>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143" name="矩形 107"/>
            <p:cNvSpPr/>
            <p:nvPr/>
          </p:nvSpPr>
          <p:spPr bwMode="auto">
            <a:xfrm>
              <a:off x="3721100" y="2362200"/>
              <a:ext cx="1060450" cy="388938"/>
            </a:xfrm>
            <a:prstGeom prst="rect">
              <a:avLst/>
            </a:prstGeom>
            <a:solidFill>
              <a:schemeClr val="accent2">
                <a:lumMod val="5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bg1"/>
                  </a:solidFill>
                  <a:latin typeface="Century Gothic" panose="020B0502020202020204" pitchFamily="34" charset="0"/>
                  <a:cs typeface="Arial" panose="020B0604020202020204" pitchFamily="34" charset="0"/>
                </a:rPr>
                <a:t>Cyber Machine</a:t>
              </a:r>
              <a:endParaRPr kumimoji="1" lang="zh-CN" altLang="en-US" sz="1000" dirty="0">
                <a:solidFill>
                  <a:schemeClr val="bg1"/>
                </a:solidFill>
                <a:latin typeface="Century Gothic" panose="020B0502020202020204" pitchFamily="34" charset="0"/>
                <a:cs typeface="Arial" panose="020B0604020202020204" pitchFamily="34" charset="0"/>
              </a:endParaRPr>
            </a:p>
          </p:txBody>
        </p:sp>
        <p:sp>
          <p:nvSpPr>
            <p:cNvPr id="144" name="矩形 110"/>
            <p:cNvSpPr/>
            <p:nvPr/>
          </p:nvSpPr>
          <p:spPr bwMode="auto">
            <a:xfrm>
              <a:off x="2063750" y="2362200"/>
              <a:ext cx="1201738" cy="388938"/>
            </a:xfrm>
            <a:prstGeom prst="rect">
              <a:avLst/>
            </a:prstGeom>
            <a:solidFill>
              <a:schemeClr val="accent2">
                <a:lumMod val="5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bg1"/>
                  </a:solidFill>
                  <a:latin typeface="Century Gothic" panose="020B0502020202020204" pitchFamily="34" charset="0"/>
                  <a:cs typeface="Arial" panose="020B0604020202020204" pitchFamily="34" charset="0"/>
                </a:rPr>
                <a:t>Cyber Component</a:t>
              </a:r>
              <a:endParaRPr kumimoji="1" lang="zh-CN" altLang="en-US" sz="1000" dirty="0">
                <a:solidFill>
                  <a:schemeClr val="bg1"/>
                </a:solidFill>
                <a:latin typeface="Century Gothic" panose="020B0502020202020204" pitchFamily="34" charset="0"/>
                <a:cs typeface="Arial" panose="020B0604020202020204" pitchFamily="34" charset="0"/>
              </a:endParaRPr>
            </a:p>
          </p:txBody>
        </p:sp>
        <p:pic>
          <p:nvPicPr>
            <p:cNvPr id="21558" name="Picture 15" descr="robotCV.tif"/>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3467" t="-8136" r="-3848" b="-8070"/>
            <a:stretch>
              <a:fillRect/>
            </a:stretch>
          </p:blipFill>
          <p:spPr bwMode="auto">
            <a:xfrm>
              <a:off x="1916399" y="2819676"/>
              <a:ext cx="1496030" cy="81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1559" name="文本框 113"/>
            <p:cNvSpPr txBox="1">
              <a:spLocks noChangeArrowheads="1"/>
            </p:cNvSpPr>
            <p:nvPr/>
          </p:nvSpPr>
          <p:spPr bwMode="auto">
            <a:xfrm>
              <a:off x="2154498" y="3663333"/>
              <a:ext cx="1019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Degradation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Assessment</a:t>
              </a:r>
              <a:endParaRPr kumimoji="1" lang="zh-CN" altLang="en-US" sz="1000" dirty="0">
                <a:latin typeface="Century Gothic" panose="020B0502020202020204" pitchFamily="34" charset="0"/>
                <a:cs typeface="Arial" panose="020B0604020202020204" pitchFamily="34" charset="0"/>
              </a:endParaRPr>
            </a:p>
          </p:txBody>
        </p:sp>
        <p:pic>
          <p:nvPicPr>
            <p:cNvPr id="21560"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45288" y="2895325"/>
              <a:ext cx="1412311" cy="66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1" name="文本框 115"/>
            <p:cNvSpPr txBox="1">
              <a:spLocks noChangeArrowheads="1"/>
            </p:cNvSpPr>
            <p:nvPr/>
          </p:nvSpPr>
          <p:spPr bwMode="auto">
            <a:xfrm>
              <a:off x="3818286" y="3663333"/>
              <a:ext cx="864493"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Health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Prognosis</a:t>
              </a:r>
              <a:endParaRPr kumimoji="1" lang="zh-CN" altLang="en-US" sz="1000">
                <a:latin typeface="Century Gothic" panose="020B0502020202020204" pitchFamily="34" charset="0"/>
                <a:cs typeface="Arial" panose="020B0604020202020204" pitchFamily="34" charset="0"/>
              </a:endParaRPr>
            </a:p>
          </p:txBody>
        </p:sp>
        <p:sp>
          <p:nvSpPr>
            <p:cNvPr id="149" name="矩形 108"/>
            <p:cNvSpPr/>
            <p:nvPr/>
          </p:nvSpPr>
          <p:spPr bwMode="auto">
            <a:xfrm>
              <a:off x="7505700" y="2362200"/>
              <a:ext cx="1060450" cy="388938"/>
            </a:xfrm>
            <a:prstGeom prst="rect">
              <a:avLst/>
            </a:prstGeom>
            <a:solidFill>
              <a:schemeClr val="accent2">
                <a:lumMod val="5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bg1"/>
                  </a:solidFill>
                  <a:latin typeface="Century Gothic" panose="020B0502020202020204" pitchFamily="34" charset="0"/>
                  <a:cs typeface="Arial" panose="020B0604020202020204" pitchFamily="34" charset="0"/>
                </a:rPr>
                <a:t>Cyber Process</a:t>
              </a:r>
              <a:endParaRPr kumimoji="1" lang="zh-CN" altLang="en-US" sz="1000" dirty="0">
                <a:solidFill>
                  <a:schemeClr val="bg1"/>
                </a:solidFill>
                <a:latin typeface="Century Gothic" panose="020B0502020202020204" pitchFamily="34" charset="0"/>
                <a:cs typeface="Arial" panose="020B0604020202020204" pitchFamily="34" charset="0"/>
              </a:endParaRPr>
            </a:p>
          </p:txBody>
        </p:sp>
        <p:sp>
          <p:nvSpPr>
            <p:cNvPr id="21563" name="文本框 119"/>
            <p:cNvSpPr txBox="1">
              <a:spLocks noChangeArrowheads="1"/>
            </p:cNvSpPr>
            <p:nvPr/>
          </p:nvSpPr>
          <p:spPr bwMode="auto">
            <a:xfrm>
              <a:off x="7512861" y="3663333"/>
              <a:ext cx="1046493"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Correlation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Analysis</a:t>
              </a:r>
              <a:endParaRPr kumimoji="1" lang="zh-CN" altLang="en-US" sz="1000">
                <a:latin typeface="Century Gothic" panose="020B0502020202020204" pitchFamily="34" charset="0"/>
                <a:cs typeface="Arial" panose="020B0604020202020204" pitchFamily="34" charset="0"/>
              </a:endParaRPr>
            </a:p>
          </p:txBody>
        </p:sp>
        <p:pic>
          <p:nvPicPr>
            <p:cNvPr id="21564" name="图片 120" descr="Gaussian_compar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10941" y="2778562"/>
              <a:ext cx="1250330" cy="89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矩形 109"/>
            <p:cNvSpPr/>
            <p:nvPr/>
          </p:nvSpPr>
          <p:spPr bwMode="auto">
            <a:xfrm>
              <a:off x="9024938" y="2362200"/>
              <a:ext cx="1325562" cy="388938"/>
            </a:xfrm>
            <a:prstGeom prst="rect">
              <a:avLst/>
            </a:prstGeom>
            <a:solidFill>
              <a:schemeClr val="accent2">
                <a:lumMod val="5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bg1"/>
                  </a:solidFill>
                  <a:latin typeface="Century Gothic" panose="020B0502020202020204" pitchFamily="34" charset="0"/>
                  <a:cs typeface="Arial" panose="020B0604020202020204" pitchFamily="34" charset="0"/>
                </a:rPr>
                <a:t>Cyber Product</a:t>
              </a:r>
              <a:endParaRPr kumimoji="1" lang="zh-CN" altLang="en-US" sz="1000" dirty="0">
                <a:solidFill>
                  <a:schemeClr val="bg1"/>
                </a:solidFill>
                <a:latin typeface="Century Gothic" panose="020B0502020202020204" pitchFamily="34" charset="0"/>
                <a:cs typeface="Arial" panose="020B0604020202020204" pitchFamily="34" charset="0"/>
              </a:endParaRPr>
            </a:p>
          </p:txBody>
        </p:sp>
        <p:pic>
          <p:nvPicPr>
            <p:cNvPr id="2156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883310" y="2757183"/>
              <a:ext cx="1466909" cy="93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7" name="文本框 122"/>
            <p:cNvSpPr txBox="1">
              <a:spLocks noChangeArrowheads="1"/>
            </p:cNvSpPr>
            <p:nvPr/>
          </p:nvSpPr>
          <p:spPr bwMode="auto">
            <a:xfrm>
              <a:off x="8883231" y="3663333"/>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Predict &amp;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Root Cause Tracking</a:t>
              </a:r>
              <a:endParaRPr kumimoji="1" lang="zh-CN" altLang="en-US" sz="1000" dirty="0">
                <a:latin typeface="Century Gothic" panose="020B0502020202020204" pitchFamily="34" charset="0"/>
                <a:cs typeface="Arial" panose="020B0604020202020204" pitchFamily="34" charset="0"/>
              </a:endParaRPr>
            </a:p>
          </p:txBody>
        </p:sp>
        <p:sp>
          <p:nvSpPr>
            <p:cNvPr id="155" name="矩形 111"/>
            <p:cNvSpPr/>
            <p:nvPr/>
          </p:nvSpPr>
          <p:spPr bwMode="auto">
            <a:xfrm>
              <a:off x="5330825" y="2371725"/>
              <a:ext cx="1608138" cy="379413"/>
            </a:xfrm>
            <a:prstGeom prst="rect">
              <a:avLst/>
            </a:prstGeom>
            <a:solidFill>
              <a:schemeClr val="accent2">
                <a:lumMod val="50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zh-CN" sz="1000" dirty="0">
                  <a:solidFill>
                    <a:schemeClr val="bg1"/>
                  </a:solidFill>
                  <a:latin typeface="Century Gothic" panose="020B0502020202020204" pitchFamily="34" charset="0"/>
                  <a:cs typeface="Arial" panose="020B0604020202020204" pitchFamily="34" charset="0"/>
                </a:rPr>
                <a:t>Cyber </a:t>
              </a:r>
            </a:p>
            <a:p>
              <a:pPr algn="ctr">
                <a:defRPr/>
              </a:pPr>
              <a:r>
                <a:rPr kumimoji="1" lang="en-US" altLang="zh-CN" sz="1000" dirty="0">
                  <a:solidFill>
                    <a:schemeClr val="bg1"/>
                  </a:solidFill>
                  <a:latin typeface="Century Gothic" panose="020B0502020202020204" pitchFamily="34" charset="0"/>
                  <a:cs typeface="Arial" panose="020B0604020202020204" pitchFamily="34" charset="0"/>
                </a:rPr>
                <a:t>Production Line</a:t>
              </a:r>
              <a:endParaRPr kumimoji="1" lang="zh-CN" altLang="en-US" sz="1000" dirty="0">
                <a:solidFill>
                  <a:schemeClr val="bg1"/>
                </a:solidFill>
                <a:latin typeface="Century Gothic" panose="020B0502020202020204" pitchFamily="34" charset="0"/>
                <a:cs typeface="Arial" panose="020B0604020202020204" pitchFamily="34" charset="0"/>
              </a:endParaRPr>
            </a:p>
          </p:txBody>
        </p:sp>
        <p:pic>
          <p:nvPicPr>
            <p:cNvPr id="21569" name="图片 12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52635" y="2829544"/>
              <a:ext cx="1364990" cy="7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0" name="文本框 124"/>
            <p:cNvSpPr txBox="1">
              <a:spLocks noChangeArrowheads="1"/>
            </p:cNvSpPr>
            <p:nvPr/>
          </p:nvSpPr>
          <p:spPr bwMode="auto">
            <a:xfrm>
              <a:off x="5498134" y="3663333"/>
              <a:ext cx="1275812" cy="41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Reconfigure &amp; </a:t>
              </a:r>
            </a:p>
            <a:p>
              <a:pPr algn="ct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Scheduling</a:t>
              </a:r>
              <a:endParaRPr kumimoji="1" lang="zh-CN" altLang="en-US" sz="1000">
                <a:latin typeface="Century Gothic" panose="020B0502020202020204" pitchFamily="34" charset="0"/>
                <a:cs typeface="Arial" panose="020B0604020202020204" pitchFamily="34" charset="0"/>
              </a:endParaRPr>
            </a:p>
          </p:txBody>
        </p:sp>
        <p:sp>
          <p:nvSpPr>
            <p:cNvPr id="158" name="文本框 125"/>
            <p:cNvSpPr txBox="1"/>
            <p:nvPr/>
          </p:nvSpPr>
          <p:spPr bwMode="auto">
            <a:xfrm>
              <a:off x="1752600" y="1987550"/>
              <a:ext cx="1550988"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defTabSz="815081" fontAlgn="auto">
                <a:lnSpc>
                  <a:spcPct val="90000"/>
                </a:lnSpc>
                <a:spcBef>
                  <a:spcPts val="600"/>
                </a:spcBef>
                <a:spcAft>
                  <a:spcPts val="0"/>
                </a:spcAft>
                <a:defRPr sz="1200" b="1">
                  <a:solidFill>
                    <a:srgbClr val="F38B00">
                      <a:lumMod val="50000"/>
                    </a:srgbClr>
                  </a:solidFill>
                  <a:latin typeface="Century Gothic" panose="020F0302020204030204"/>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en-US" altLang="zh-CN" sz="1400" b="0" dirty="0"/>
                <a:t>Cyber World</a:t>
              </a:r>
              <a:endParaRPr lang="zh-CN" altLang="en-US" sz="1400" b="0" dirty="0"/>
            </a:p>
          </p:txBody>
        </p:sp>
        <p:sp>
          <p:nvSpPr>
            <p:cNvPr id="159" name="矩形 126"/>
            <p:cNvSpPr/>
            <p:nvPr/>
          </p:nvSpPr>
          <p:spPr bwMode="auto">
            <a:xfrm>
              <a:off x="2064624" y="1520825"/>
              <a:ext cx="1179689"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Maintenance Order </a:t>
              </a:r>
              <a:endParaRPr lang="zh-CN" altLang="en-US" sz="1000" dirty="0">
                <a:solidFill>
                  <a:srgbClr val="FFFFFF"/>
                </a:solidFill>
                <a:latin typeface="Century Gothic" panose="020F0302020204030204"/>
              </a:endParaRPr>
            </a:p>
          </p:txBody>
        </p:sp>
        <p:sp>
          <p:nvSpPr>
            <p:cNvPr id="160" name="矩形 127"/>
            <p:cNvSpPr/>
            <p:nvPr/>
          </p:nvSpPr>
          <p:spPr bwMode="auto">
            <a:xfrm>
              <a:off x="3403806" y="1520825"/>
              <a:ext cx="1200515"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Supplier Management </a:t>
              </a:r>
              <a:endParaRPr lang="zh-CN" altLang="en-US" sz="1000">
                <a:solidFill>
                  <a:srgbClr val="FFFFFF"/>
                </a:solidFill>
                <a:latin typeface="Century Gothic" panose="020F0302020204030204"/>
              </a:endParaRPr>
            </a:p>
          </p:txBody>
        </p:sp>
        <p:sp>
          <p:nvSpPr>
            <p:cNvPr id="161" name="矩形 128"/>
            <p:cNvSpPr/>
            <p:nvPr/>
          </p:nvSpPr>
          <p:spPr bwMode="auto">
            <a:xfrm>
              <a:off x="8903099" y="1520825"/>
              <a:ext cx="1447120"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Quality Management</a:t>
              </a:r>
              <a:endParaRPr lang="zh-CN" altLang="en-US" sz="1000" dirty="0">
                <a:solidFill>
                  <a:srgbClr val="FFFFFF"/>
                </a:solidFill>
                <a:latin typeface="Century Gothic" panose="020F0302020204030204"/>
              </a:endParaRPr>
            </a:p>
          </p:txBody>
        </p:sp>
        <p:sp>
          <p:nvSpPr>
            <p:cNvPr id="162" name="矩形 129"/>
            <p:cNvSpPr/>
            <p:nvPr/>
          </p:nvSpPr>
          <p:spPr bwMode="auto">
            <a:xfrm>
              <a:off x="7518046" y="1520825"/>
              <a:ext cx="1225559"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Process Improvement</a:t>
              </a:r>
              <a:endParaRPr lang="zh-CN" altLang="en-US" sz="1000" dirty="0">
                <a:solidFill>
                  <a:srgbClr val="FFFFFF"/>
                </a:solidFill>
                <a:latin typeface="Century Gothic" panose="020F0302020204030204"/>
              </a:endParaRPr>
            </a:p>
          </p:txBody>
        </p:sp>
        <p:sp>
          <p:nvSpPr>
            <p:cNvPr id="163" name="矩形 130"/>
            <p:cNvSpPr/>
            <p:nvPr/>
          </p:nvSpPr>
          <p:spPr bwMode="auto">
            <a:xfrm>
              <a:off x="5841349" y="1520825"/>
              <a:ext cx="1517205"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Production Plan Optimize</a:t>
              </a:r>
              <a:endParaRPr lang="zh-CN" altLang="en-US" sz="1000" dirty="0">
                <a:solidFill>
                  <a:srgbClr val="FFFFFF"/>
                </a:solidFill>
                <a:latin typeface="Century Gothic" panose="020F0302020204030204"/>
              </a:endParaRPr>
            </a:p>
          </p:txBody>
        </p:sp>
        <p:sp>
          <p:nvSpPr>
            <p:cNvPr id="164" name="矩形 132"/>
            <p:cNvSpPr/>
            <p:nvPr/>
          </p:nvSpPr>
          <p:spPr bwMode="auto">
            <a:xfrm>
              <a:off x="4763815" y="1520825"/>
              <a:ext cx="918040" cy="389007"/>
            </a:xfrm>
            <a:prstGeom prst="rect">
              <a:avLst/>
            </a:prstGeom>
            <a:solidFill>
              <a:srgbClr val="0070C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5081" fontAlgn="auto">
                <a:lnSpc>
                  <a:spcPct val="90000"/>
                </a:lnSpc>
                <a:spcBef>
                  <a:spcPts val="600"/>
                </a:spcBef>
                <a:spcAft>
                  <a:spcPts val="0"/>
                </a:spcAft>
                <a:defRPr/>
              </a:pPr>
              <a:r>
                <a:rPr lang="en-US" altLang="zh-CN" sz="1000" dirty="0">
                  <a:solidFill>
                    <a:srgbClr val="FFFFFF"/>
                  </a:solidFill>
                  <a:latin typeface="Century Gothic" panose="020F0302020204030204"/>
                </a:rPr>
                <a:t>ERP</a:t>
              </a:r>
              <a:endParaRPr lang="zh-CN" altLang="en-US" sz="1000">
                <a:solidFill>
                  <a:srgbClr val="FFFFFF"/>
                </a:solidFill>
                <a:latin typeface="Century Gothic" panose="020F0302020204030204"/>
              </a:endParaRPr>
            </a:p>
          </p:txBody>
        </p:sp>
        <p:sp>
          <p:nvSpPr>
            <p:cNvPr id="21590" name="文本框 134"/>
            <p:cNvSpPr txBox="1">
              <a:spLocks noChangeArrowheads="1"/>
            </p:cNvSpPr>
            <p:nvPr/>
          </p:nvSpPr>
          <p:spPr bwMode="auto">
            <a:xfrm>
              <a:off x="5305215" y="4990492"/>
              <a:ext cx="575116"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Data</a:t>
              </a:r>
              <a:endParaRPr kumimoji="1" lang="zh-CN" altLang="en-US" sz="1000">
                <a:latin typeface="Century Gothic" panose="020B0502020202020204" pitchFamily="34" charset="0"/>
                <a:cs typeface="Arial" panose="020B0604020202020204" pitchFamily="34" charset="0"/>
              </a:endParaRPr>
            </a:p>
          </p:txBody>
        </p:sp>
        <p:sp>
          <p:nvSpPr>
            <p:cNvPr id="21591" name="文本框 135"/>
            <p:cNvSpPr txBox="1">
              <a:spLocks noChangeArrowheads="1"/>
            </p:cNvSpPr>
            <p:nvPr/>
          </p:nvSpPr>
          <p:spPr bwMode="auto">
            <a:xfrm>
              <a:off x="7001443" y="4990492"/>
              <a:ext cx="573297"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Data</a:t>
              </a:r>
              <a:endParaRPr kumimoji="1" lang="zh-CN" altLang="en-US" sz="1000">
                <a:latin typeface="Century Gothic" panose="020B0502020202020204" pitchFamily="34" charset="0"/>
                <a:cs typeface="Arial" panose="020B0604020202020204" pitchFamily="34" charset="0"/>
              </a:endParaRPr>
            </a:p>
          </p:txBody>
        </p:sp>
        <p:sp>
          <p:nvSpPr>
            <p:cNvPr id="167" name="上箭头 138"/>
            <p:cNvSpPr/>
            <p:nvPr/>
          </p:nvSpPr>
          <p:spPr bwMode="auto">
            <a:xfrm>
              <a:off x="3365500" y="1981200"/>
              <a:ext cx="280988" cy="387350"/>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en-US" altLang="zh-CN" dirty="0">
                <a:latin typeface="Century Gothic" panose="020B0502020202020204" pitchFamily="34" charset="0"/>
                <a:cs typeface="Arial" panose="020B0604020202020204" pitchFamily="34" charset="0"/>
              </a:endParaRPr>
            </a:p>
            <a:p>
              <a:pPr algn="ctr">
                <a:defRPr/>
              </a:pPr>
              <a:endParaRPr kumimoji="1" lang="zh-CN" altLang="en-US" dirty="0">
                <a:latin typeface="Century Gothic" panose="020B0502020202020204" pitchFamily="34" charset="0"/>
                <a:cs typeface="Arial" panose="020B0604020202020204" pitchFamily="34" charset="0"/>
              </a:endParaRPr>
            </a:p>
          </p:txBody>
        </p:sp>
        <p:sp>
          <p:nvSpPr>
            <p:cNvPr id="168" name="上箭头 140"/>
            <p:cNvSpPr/>
            <p:nvPr/>
          </p:nvSpPr>
          <p:spPr bwMode="auto">
            <a:xfrm>
              <a:off x="7069138" y="1981200"/>
              <a:ext cx="284162" cy="387350"/>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169" name="上箭头 141"/>
            <p:cNvSpPr/>
            <p:nvPr/>
          </p:nvSpPr>
          <p:spPr bwMode="auto">
            <a:xfrm>
              <a:off x="8675688" y="1981200"/>
              <a:ext cx="282575" cy="387350"/>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21595" name="文本框 142"/>
            <p:cNvSpPr txBox="1">
              <a:spLocks noChangeArrowheads="1"/>
            </p:cNvSpPr>
            <p:nvPr/>
          </p:nvSpPr>
          <p:spPr bwMode="auto">
            <a:xfrm>
              <a:off x="3265010" y="2372356"/>
              <a:ext cx="476837"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Info</a:t>
              </a:r>
              <a:endParaRPr kumimoji="1" lang="zh-CN" altLang="en-US" sz="1000">
                <a:latin typeface="Century Gothic" panose="020B0502020202020204" pitchFamily="34" charset="0"/>
                <a:cs typeface="Arial" panose="020B0604020202020204" pitchFamily="34" charset="0"/>
              </a:endParaRPr>
            </a:p>
          </p:txBody>
        </p:sp>
        <p:sp>
          <p:nvSpPr>
            <p:cNvPr id="21596" name="文本框 144"/>
            <p:cNvSpPr txBox="1">
              <a:spLocks noChangeArrowheads="1"/>
            </p:cNvSpPr>
            <p:nvPr/>
          </p:nvSpPr>
          <p:spPr bwMode="auto">
            <a:xfrm>
              <a:off x="6981424" y="2372356"/>
              <a:ext cx="476837"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Info</a:t>
              </a:r>
              <a:endParaRPr kumimoji="1" lang="zh-CN" altLang="en-US" sz="1000">
                <a:latin typeface="Century Gothic" panose="020B0502020202020204" pitchFamily="34" charset="0"/>
                <a:cs typeface="Arial" panose="020B0604020202020204" pitchFamily="34" charset="0"/>
              </a:endParaRPr>
            </a:p>
          </p:txBody>
        </p:sp>
        <p:sp>
          <p:nvSpPr>
            <p:cNvPr id="21597" name="文本框 145"/>
            <p:cNvSpPr txBox="1">
              <a:spLocks noChangeArrowheads="1"/>
            </p:cNvSpPr>
            <p:nvPr/>
          </p:nvSpPr>
          <p:spPr bwMode="auto">
            <a:xfrm>
              <a:off x="8575733" y="2372356"/>
              <a:ext cx="475016"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Info</a:t>
              </a:r>
              <a:endParaRPr kumimoji="1" lang="zh-CN" altLang="en-US" sz="1000">
                <a:latin typeface="Century Gothic" panose="020B0502020202020204" pitchFamily="34" charset="0"/>
                <a:cs typeface="Arial" panose="020B0604020202020204" pitchFamily="34" charset="0"/>
              </a:endParaRPr>
            </a:p>
          </p:txBody>
        </p:sp>
        <p:sp>
          <p:nvSpPr>
            <p:cNvPr id="173" name="上箭头 104"/>
            <p:cNvSpPr/>
            <p:nvPr/>
          </p:nvSpPr>
          <p:spPr bwMode="auto">
            <a:xfrm>
              <a:off x="3757613" y="4616450"/>
              <a:ext cx="282575" cy="390525"/>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21599" name="文本框 134"/>
            <p:cNvSpPr txBox="1">
              <a:spLocks noChangeArrowheads="1"/>
            </p:cNvSpPr>
            <p:nvPr/>
          </p:nvSpPr>
          <p:spPr bwMode="auto">
            <a:xfrm>
              <a:off x="3629008" y="4990492"/>
              <a:ext cx="573296" cy="2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Data</a:t>
              </a:r>
              <a:endParaRPr kumimoji="1" lang="zh-CN" altLang="en-US" sz="1000">
                <a:latin typeface="Century Gothic" panose="020B0502020202020204" pitchFamily="34" charset="0"/>
                <a:cs typeface="Arial" panose="020B0604020202020204" pitchFamily="34" charset="0"/>
              </a:endParaRPr>
            </a:p>
          </p:txBody>
        </p:sp>
        <p:sp>
          <p:nvSpPr>
            <p:cNvPr id="175" name="上箭头 105"/>
            <p:cNvSpPr/>
            <p:nvPr/>
          </p:nvSpPr>
          <p:spPr bwMode="auto">
            <a:xfrm>
              <a:off x="9247188" y="4611688"/>
              <a:ext cx="284162" cy="388937"/>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21601" name="文本框 135"/>
            <p:cNvSpPr txBox="1">
              <a:spLocks noChangeArrowheads="1"/>
            </p:cNvSpPr>
            <p:nvPr/>
          </p:nvSpPr>
          <p:spPr bwMode="auto">
            <a:xfrm>
              <a:off x="9107170" y="4985558"/>
              <a:ext cx="573296" cy="25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Data</a:t>
              </a:r>
              <a:endParaRPr kumimoji="1" lang="zh-CN" altLang="en-US" sz="1000">
                <a:latin typeface="Century Gothic" panose="020B0502020202020204" pitchFamily="34" charset="0"/>
                <a:cs typeface="Arial" panose="020B0604020202020204" pitchFamily="34" charset="0"/>
              </a:endParaRPr>
            </a:p>
          </p:txBody>
        </p:sp>
        <p:pic>
          <p:nvPicPr>
            <p:cNvPr id="21602" name="Picture 176"/>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07698" y="5605557"/>
              <a:ext cx="1115651" cy="62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上箭头 140"/>
            <p:cNvSpPr/>
            <p:nvPr/>
          </p:nvSpPr>
          <p:spPr bwMode="auto">
            <a:xfrm>
              <a:off x="4884738" y="1981200"/>
              <a:ext cx="284162" cy="387350"/>
            </a:xfrm>
            <a:prstGeom prst="up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zh-CN" altLang="en-US">
                <a:latin typeface="Century Gothic" panose="020B0502020202020204" pitchFamily="34" charset="0"/>
                <a:cs typeface="Arial" panose="020B0604020202020204" pitchFamily="34" charset="0"/>
              </a:endParaRPr>
            </a:p>
          </p:txBody>
        </p:sp>
        <p:sp>
          <p:nvSpPr>
            <p:cNvPr id="21604" name="文本框 144"/>
            <p:cNvSpPr txBox="1">
              <a:spLocks noChangeArrowheads="1"/>
            </p:cNvSpPr>
            <p:nvPr/>
          </p:nvSpPr>
          <p:spPr bwMode="auto">
            <a:xfrm>
              <a:off x="4797439" y="2364133"/>
              <a:ext cx="476837" cy="2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kumimoji="1" lang="en-US" altLang="zh-CN" sz="1000" dirty="0">
                  <a:latin typeface="Century Gothic" panose="020B0502020202020204" pitchFamily="34" charset="0"/>
                  <a:cs typeface="Arial" panose="020B0604020202020204" pitchFamily="34" charset="0"/>
                </a:rPr>
                <a:t>Info</a:t>
              </a:r>
              <a:endParaRPr kumimoji="1" lang="zh-CN" altLang="en-US" sz="1000">
                <a:latin typeface="Century Gothic" panose="020B0502020202020204" pitchFamily="34" charset="0"/>
                <a:cs typeface="Arial" panose="020B0604020202020204" pitchFamily="34" charset="0"/>
              </a:endParaRPr>
            </a:p>
          </p:txBody>
        </p:sp>
      </p:grpSp>
      <p:sp>
        <p:nvSpPr>
          <p:cNvPr id="89" name="Rectangle 88"/>
          <p:cNvSpPr/>
          <p:nvPr/>
        </p:nvSpPr>
        <p:spPr>
          <a:xfrm>
            <a:off x="0" y="6120862"/>
            <a:ext cx="2286000" cy="338554"/>
          </a:xfrm>
          <a:prstGeom prst="rect">
            <a:avLst/>
          </a:prstGeom>
        </p:spPr>
        <p:txBody>
          <a:bodyPr wrap="square">
            <a:spAutoFit/>
          </a:bodyPr>
          <a:lstStyle/>
          <a:p>
            <a:r>
              <a:rPr lang="en-US" sz="800" dirty="0">
                <a:solidFill>
                  <a:srgbClr val="002060"/>
                </a:solidFill>
              </a:rPr>
              <a:t>Reference:  </a:t>
            </a:r>
          </a:p>
          <a:p>
            <a:r>
              <a:rPr lang="en-US" sz="800" dirty="0">
                <a:solidFill>
                  <a:srgbClr val="002060"/>
                </a:solidFill>
              </a:rPr>
              <a:t>Prof. Jay Lee, IMS Director &amp; Frank Zahiri </a:t>
            </a:r>
          </a:p>
        </p:txBody>
      </p:sp>
      <p:sp>
        <p:nvSpPr>
          <p:cNvPr id="90" name="TextBox 89">
            <a:extLst>
              <a:ext uri="{FF2B5EF4-FFF2-40B4-BE49-F238E27FC236}">
                <a16:creationId xmlns:a16="http://schemas.microsoft.com/office/drawing/2014/main" id="{E102593E-69B8-4D7A-A9E7-2AB960951145}"/>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68960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4F9E4C-6D68-4D91-BC13-6276E8E64283}"/>
              </a:ext>
            </a:extLst>
          </p:cNvPr>
          <p:cNvSpPr/>
          <p:nvPr/>
        </p:nvSpPr>
        <p:spPr>
          <a:xfrm>
            <a:off x="2438400" y="76200"/>
            <a:ext cx="7315200" cy="10341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altLang="zh-CN" sz="3600" dirty="0">
                <a:latin typeface="+mj-lt"/>
                <a:ea typeface="+mj-ea"/>
                <a:cs typeface="Times New Roman" panose="02020603050405020304" pitchFamily="18" charset="0"/>
              </a:rPr>
              <a:t>Smart Manufacturing Technologies</a:t>
            </a:r>
            <a:endParaRPr lang="en-US" sz="3600" dirty="0">
              <a:latin typeface="+mj-lt"/>
              <a:ea typeface="+mj-ea"/>
              <a:cs typeface="Times New Roman" panose="02020603050405020304" pitchFamily="18" charset="0"/>
            </a:endParaRPr>
          </a:p>
        </p:txBody>
      </p:sp>
      <p:sp>
        <p:nvSpPr>
          <p:cNvPr id="6" name="Rectangle 4099"/>
          <p:cNvSpPr txBox="1">
            <a:spLocks noChangeArrowheads="1"/>
          </p:cNvSpPr>
          <p:nvPr/>
        </p:nvSpPr>
        <p:spPr bwMode="auto">
          <a:xfrm>
            <a:off x="1066800" y="1998779"/>
            <a:ext cx="10058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2800" b="1" i="1">
                <a:solidFill>
                  <a:schemeClr val="accent2"/>
                </a:solidFill>
                <a:latin typeface="+mj-lt"/>
                <a:ea typeface="+mj-ea"/>
                <a:cs typeface="Times New Roman" panose="02020603050405020304" pitchFamily="18" charset="0"/>
              </a:defRPr>
            </a:lvl1pPr>
            <a:lvl2pPr algn="ctr" eaLnBrk="0" hangingPunct="0">
              <a:lnSpc>
                <a:spcPct val="85000"/>
              </a:lnSpc>
              <a:defRPr sz="3600" b="1" i="1">
                <a:solidFill>
                  <a:srgbClr val="000099"/>
                </a:solidFill>
              </a:defRPr>
            </a:lvl2pPr>
            <a:lvl3pPr algn="ctr" eaLnBrk="0" hangingPunct="0">
              <a:lnSpc>
                <a:spcPct val="85000"/>
              </a:lnSpc>
              <a:defRPr sz="3600" b="1" i="1">
                <a:solidFill>
                  <a:srgbClr val="000099"/>
                </a:solidFill>
              </a:defRPr>
            </a:lvl3pPr>
            <a:lvl4pPr algn="ctr" eaLnBrk="0" hangingPunct="0">
              <a:lnSpc>
                <a:spcPct val="85000"/>
              </a:lnSpc>
              <a:defRPr sz="3600" b="1" i="1">
                <a:solidFill>
                  <a:srgbClr val="000099"/>
                </a:solidFill>
              </a:defRPr>
            </a:lvl4pPr>
            <a:lvl5pPr algn="ctr" eaLnBrk="0" hangingPunct="0">
              <a:lnSpc>
                <a:spcPct val="85000"/>
              </a:lnSpc>
              <a:defRPr sz="3600" b="1" i="1">
                <a:solidFill>
                  <a:srgbClr val="000099"/>
                </a:solidFill>
              </a:defRPr>
            </a:lvl5pPr>
            <a:lvl6pPr marL="457200" algn="ctr" fontAlgn="base">
              <a:lnSpc>
                <a:spcPct val="85000"/>
              </a:lnSpc>
              <a:spcBef>
                <a:spcPct val="0"/>
              </a:spcBef>
              <a:spcAft>
                <a:spcPct val="0"/>
              </a:spcAft>
              <a:defRPr sz="3600" b="1" i="1">
                <a:solidFill>
                  <a:srgbClr val="000099"/>
                </a:solidFill>
              </a:defRPr>
            </a:lvl6pPr>
            <a:lvl7pPr marL="914400" algn="ctr" fontAlgn="base">
              <a:lnSpc>
                <a:spcPct val="85000"/>
              </a:lnSpc>
              <a:spcBef>
                <a:spcPct val="0"/>
              </a:spcBef>
              <a:spcAft>
                <a:spcPct val="0"/>
              </a:spcAft>
              <a:defRPr sz="3600" b="1" i="1">
                <a:solidFill>
                  <a:srgbClr val="000099"/>
                </a:solidFill>
              </a:defRPr>
            </a:lvl7pPr>
            <a:lvl8pPr marL="1371600" algn="ctr" fontAlgn="base">
              <a:lnSpc>
                <a:spcPct val="85000"/>
              </a:lnSpc>
              <a:spcBef>
                <a:spcPct val="0"/>
              </a:spcBef>
              <a:spcAft>
                <a:spcPct val="0"/>
              </a:spcAft>
              <a:defRPr sz="3600" b="1" i="1">
                <a:solidFill>
                  <a:srgbClr val="000099"/>
                </a:solidFill>
              </a:defRPr>
            </a:lvl8pPr>
            <a:lvl9pPr marL="1828800" algn="ctr" fontAlgn="base">
              <a:lnSpc>
                <a:spcPct val="85000"/>
              </a:lnSpc>
              <a:spcBef>
                <a:spcPct val="0"/>
              </a:spcBef>
              <a:spcAft>
                <a:spcPct val="0"/>
              </a:spcAft>
              <a:defRPr sz="3600" b="1" i="1">
                <a:solidFill>
                  <a:srgbClr val="000099"/>
                </a:solidFill>
              </a:defRPr>
            </a:lvl9pPr>
          </a:lstStyle>
          <a:p>
            <a:pPr algn="l"/>
            <a:r>
              <a:rPr lang="en-US" dirty="0"/>
              <a:t>Key Enabling Technologies</a:t>
            </a:r>
          </a:p>
          <a:p>
            <a:pPr algn="l"/>
            <a:r>
              <a:rPr lang="en-US" sz="2400" dirty="0">
                <a:solidFill>
                  <a:srgbClr val="0070C0"/>
                </a:solidFill>
              </a:rPr>
              <a:t>Predictive Maintenance/Digital Twin Framework</a:t>
            </a:r>
          </a:p>
        </p:txBody>
      </p:sp>
      <p:sp>
        <p:nvSpPr>
          <p:cNvPr id="5" name="TextBox 4">
            <a:extLst>
              <a:ext uri="{FF2B5EF4-FFF2-40B4-BE49-F238E27FC236}">
                <a16:creationId xmlns:a16="http://schemas.microsoft.com/office/drawing/2014/main" id="{A6AD51BF-D3C9-4797-A285-028CB792F9F1}"/>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9030338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Arrow 18"/>
          <p:cNvSpPr/>
          <p:nvPr/>
        </p:nvSpPr>
        <p:spPr bwMode="auto">
          <a:xfrm rot="20330008">
            <a:off x="1981200" y="2689649"/>
            <a:ext cx="8516938" cy="2317761"/>
          </a:xfrm>
          <a:prstGeom prst="right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idx="4294967295"/>
          </p:nvPr>
        </p:nvSpPr>
        <p:spPr>
          <a:xfrm>
            <a:off x="1790700" y="304800"/>
            <a:ext cx="8610600" cy="609600"/>
          </a:xfrm>
          <a:noFill/>
          <a:ln w="9525">
            <a:noFill/>
            <a:miter lim="800000"/>
            <a:headEnd/>
            <a:tailEnd/>
          </a:ln>
        </p:spPr>
        <p:txBody>
          <a:bodyPr vert="horz" wrap="square" lIns="91440" tIns="45720" rIns="91440" bIns="45720" numCol="1" anchor="ctr" anchorCtr="0" compatLnSpc="1">
            <a:prstTxWarp prst="textNoShape">
              <a:avLst/>
            </a:prstTxWarp>
          </a:bodyPr>
          <a:lstStyle/>
          <a:p>
            <a:r>
              <a:rPr b="0" i="0" kern="1200" dirty="0">
                <a:solidFill>
                  <a:schemeClr val="tx1"/>
                </a:solidFill>
                <a:cs typeface="Times New Roman" panose="02020603050405020304" pitchFamily="18" charset="0"/>
              </a:rPr>
              <a:t>Evolution of Maintenance Practices</a:t>
            </a:r>
          </a:p>
        </p:txBody>
      </p:sp>
      <p:sp>
        <p:nvSpPr>
          <p:cNvPr id="5" name="Text Placeholder 4"/>
          <p:cNvSpPr>
            <a:spLocks noGrp="1"/>
          </p:cNvSpPr>
          <p:nvPr>
            <p:ph type="body" sz="quarter" idx="4294967295"/>
          </p:nvPr>
        </p:nvSpPr>
        <p:spPr>
          <a:xfrm>
            <a:off x="756143" y="1435984"/>
            <a:ext cx="4031409" cy="330200"/>
          </a:xfrm>
        </p:spPr>
        <p:txBody>
          <a:bodyPr>
            <a:noAutofit/>
          </a:bodyPr>
          <a:lstStyle/>
          <a:p>
            <a:pPr>
              <a:defRPr/>
            </a:pPr>
            <a:r>
              <a:rPr lang="en-US" sz="2000" dirty="0"/>
              <a:t>From Reactive to Preemptive</a:t>
            </a:r>
          </a:p>
        </p:txBody>
      </p:sp>
      <p:sp>
        <p:nvSpPr>
          <p:cNvPr id="21" name="Right Arrow 20"/>
          <p:cNvSpPr/>
          <p:nvPr/>
        </p:nvSpPr>
        <p:spPr bwMode="auto">
          <a:xfrm>
            <a:off x="2028031" y="5884114"/>
            <a:ext cx="8382000" cy="57944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Benefits (Availability, Cost Savings, Maintenance Scheduling…)</a:t>
            </a:r>
          </a:p>
        </p:txBody>
      </p:sp>
      <p:sp>
        <p:nvSpPr>
          <p:cNvPr id="22" name="Right Arrow 21"/>
          <p:cNvSpPr/>
          <p:nvPr/>
        </p:nvSpPr>
        <p:spPr bwMode="auto">
          <a:xfrm rot="16200000">
            <a:off x="-308421" y="3911947"/>
            <a:ext cx="4215705" cy="152400"/>
          </a:xfrm>
          <a:prstGeom prs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75000"/>
                    <a:lumOff val="25000"/>
                  </a:schemeClr>
                </a:solidFill>
              </a:rPr>
              <a:t>Complexity (Cost, Implementation, Infrastructure…)</a:t>
            </a:r>
          </a:p>
        </p:txBody>
      </p:sp>
      <p:sp>
        <p:nvSpPr>
          <p:cNvPr id="7" name="Rectangle 6"/>
          <p:cNvSpPr/>
          <p:nvPr/>
        </p:nvSpPr>
        <p:spPr>
          <a:xfrm>
            <a:off x="2391569" y="4786313"/>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Repair/ Replace When Broken</a:t>
            </a:r>
          </a:p>
        </p:txBody>
      </p:sp>
      <p:sp>
        <p:nvSpPr>
          <p:cNvPr id="8" name="Rectangle 7"/>
          <p:cNvSpPr/>
          <p:nvPr/>
        </p:nvSpPr>
        <p:spPr bwMode="auto">
          <a:xfrm>
            <a:off x="4220369" y="4100513"/>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Reliability Centered Maintenance</a:t>
            </a:r>
          </a:p>
        </p:txBody>
      </p:sp>
      <p:sp>
        <p:nvSpPr>
          <p:cNvPr id="10" name="Line Callout 3 (Accent Bar) 9"/>
          <p:cNvSpPr/>
          <p:nvPr/>
        </p:nvSpPr>
        <p:spPr bwMode="auto">
          <a:xfrm>
            <a:off x="4296569" y="1890713"/>
            <a:ext cx="1600200" cy="1143000"/>
          </a:xfrm>
          <a:prstGeom prst="accentCallout3">
            <a:avLst>
              <a:gd name="adj1" fmla="val 18750"/>
              <a:gd name="adj2" fmla="val -8333"/>
              <a:gd name="adj3" fmla="val 18750"/>
              <a:gd name="adj4" fmla="val -16667"/>
              <a:gd name="adj5" fmla="val 100000"/>
              <a:gd name="adj6" fmla="val -16667"/>
              <a:gd name="adj7" fmla="val 192763"/>
              <a:gd name="adj8" fmla="val 42462"/>
            </a:avLst>
          </a:prstGeom>
          <a:solidFill>
            <a:srgbClr val="FFFF00"/>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solidFill>
              </a:rPr>
              <a:t>Systematic approach to defining routine maintenance to preserve important functions</a:t>
            </a:r>
          </a:p>
        </p:txBody>
      </p:sp>
      <p:sp>
        <p:nvSpPr>
          <p:cNvPr id="15" name="Rectangle 14"/>
          <p:cNvSpPr/>
          <p:nvPr/>
        </p:nvSpPr>
        <p:spPr bwMode="auto">
          <a:xfrm>
            <a:off x="6125369" y="3338513"/>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Enhanced Diagnostics</a:t>
            </a:r>
          </a:p>
        </p:txBody>
      </p:sp>
      <p:sp>
        <p:nvSpPr>
          <p:cNvPr id="16" name="Line Callout 3 (Accent Bar) 15"/>
          <p:cNvSpPr/>
          <p:nvPr/>
        </p:nvSpPr>
        <p:spPr bwMode="auto">
          <a:xfrm>
            <a:off x="6658769" y="4862513"/>
            <a:ext cx="1600200" cy="1143000"/>
          </a:xfrm>
          <a:prstGeom prst="accentCallout3">
            <a:avLst>
              <a:gd name="adj1" fmla="val 18750"/>
              <a:gd name="adj2" fmla="val -8333"/>
              <a:gd name="adj3" fmla="val 18750"/>
              <a:gd name="adj4" fmla="val -16667"/>
              <a:gd name="adj5" fmla="val -5359"/>
              <a:gd name="adj6" fmla="val -16667"/>
              <a:gd name="adj7" fmla="val -58118"/>
              <a:gd name="adj8" fmla="val 10766"/>
            </a:avLst>
          </a:prstGeom>
          <a:solidFill>
            <a:srgbClr val="FFFF00"/>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solidFill>
              </a:rPr>
              <a:t>Process of determining the ability of a component to perform its function</a:t>
            </a:r>
          </a:p>
        </p:txBody>
      </p:sp>
      <p:sp>
        <p:nvSpPr>
          <p:cNvPr id="17" name="Rectangle 16"/>
          <p:cNvSpPr/>
          <p:nvPr/>
        </p:nvSpPr>
        <p:spPr bwMode="auto">
          <a:xfrm>
            <a:off x="8030369" y="2576513"/>
            <a:ext cx="14478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t>Condition-Based Maintenance</a:t>
            </a:r>
          </a:p>
        </p:txBody>
      </p:sp>
      <p:sp>
        <p:nvSpPr>
          <p:cNvPr id="18" name="Line Callout 3 (Accent Bar) 17"/>
          <p:cNvSpPr/>
          <p:nvPr/>
        </p:nvSpPr>
        <p:spPr bwMode="auto">
          <a:xfrm>
            <a:off x="8868569" y="4252913"/>
            <a:ext cx="1600200" cy="1295400"/>
          </a:xfrm>
          <a:prstGeom prst="accentCallout3">
            <a:avLst>
              <a:gd name="adj1" fmla="val 18750"/>
              <a:gd name="adj2" fmla="val -8333"/>
              <a:gd name="adj3" fmla="val 18750"/>
              <a:gd name="adj4" fmla="val -16667"/>
              <a:gd name="adj5" fmla="val -20901"/>
              <a:gd name="adj6" fmla="val -15451"/>
              <a:gd name="adj7" fmla="val -64959"/>
              <a:gd name="adj8" fmla="val -2522"/>
            </a:avLst>
          </a:prstGeom>
          <a:solidFill>
            <a:srgbClr val="FFFF00"/>
          </a:solidFill>
          <a:ln>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solidFill>
              </a:rPr>
              <a:t>Predicting the future health of a component so that maintenance is done based on the actual material condition of the component</a:t>
            </a:r>
          </a:p>
        </p:txBody>
      </p:sp>
      <p:sp>
        <p:nvSpPr>
          <p:cNvPr id="23" name="Donut 22"/>
          <p:cNvSpPr/>
          <p:nvPr/>
        </p:nvSpPr>
        <p:spPr bwMode="auto">
          <a:xfrm>
            <a:off x="7971631" y="2209800"/>
            <a:ext cx="1600200" cy="1600200"/>
          </a:xfrm>
          <a:prstGeom prst="donut">
            <a:avLst>
              <a:gd name="adj" fmla="val 4923"/>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55307" name="TextBox 23"/>
          <p:cNvSpPr txBox="1">
            <a:spLocks noChangeArrowheads="1"/>
          </p:cNvSpPr>
          <p:nvPr/>
        </p:nvSpPr>
        <p:spPr bwMode="auto">
          <a:xfrm>
            <a:off x="5360446" y="1407472"/>
            <a:ext cx="3478754" cy="38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5425" indent="-225425" eaLnBrk="0" hangingPunct="0">
              <a:lnSpc>
                <a:spcPct val="90000"/>
              </a:lnSpc>
              <a:spcBef>
                <a:spcPct val="20000"/>
              </a:spcBef>
              <a:buClr>
                <a:schemeClr val="tx1"/>
              </a:buClr>
              <a:buFont typeface="Wingdings" pitchFamily="2" charset="2"/>
              <a:buChar char="Ø"/>
              <a:defRPr sz="2000">
                <a:latin typeface="+mn-lt"/>
                <a:cs typeface="+mn-cs"/>
              </a:defRPr>
            </a:lvl1pPr>
            <a:lvl2pPr marL="676275" indent="-228600" eaLnBrk="0" hangingPunct="0">
              <a:lnSpc>
                <a:spcPct val="90000"/>
              </a:lnSpc>
              <a:spcBef>
                <a:spcPct val="20000"/>
              </a:spcBef>
              <a:buClr>
                <a:schemeClr val="tx1"/>
              </a:buClr>
              <a:buChar char="•"/>
              <a:defRPr sz="2400">
                <a:latin typeface="+mn-lt"/>
              </a:defRPr>
            </a:lvl2pPr>
            <a:lvl3pPr marL="973138" indent="-120650" eaLnBrk="0" hangingPunct="0">
              <a:lnSpc>
                <a:spcPct val="90000"/>
              </a:lnSpc>
              <a:spcBef>
                <a:spcPct val="20000"/>
              </a:spcBef>
              <a:buClr>
                <a:schemeClr val="tx1"/>
              </a:buClr>
              <a:buFont typeface="Times New Roman" pitchFamily="18" charset="0"/>
              <a:buChar char="–"/>
              <a:defRPr sz="2000">
                <a:latin typeface="+mn-lt"/>
              </a:defRPr>
            </a:lvl3pPr>
            <a:lvl4pPr marL="1546225" indent="-174625" eaLnBrk="0" hangingPunct="0">
              <a:lnSpc>
                <a:spcPct val="90000"/>
              </a:lnSpc>
              <a:spcBef>
                <a:spcPct val="20000"/>
              </a:spcBef>
              <a:buClr>
                <a:schemeClr val="tx1"/>
              </a:buClr>
              <a:buChar char="•"/>
              <a:defRPr sz="2000">
                <a:latin typeface="+mn-lt"/>
              </a:defRPr>
            </a:lvl4pPr>
            <a:lvl5pPr marL="1946275" indent="-117475" eaLnBrk="0" hangingPunct="0">
              <a:spcBef>
                <a:spcPct val="20000"/>
              </a:spcBef>
              <a:buClr>
                <a:schemeClr val="tx1"/>
              </a:buClr>
              <a:buFont typeface="Times New Roman" pitchFamily="18" charset="0"/>
              <a:buChar char="»"/>
              <a:defRPr sz="2000">
                <a:latin typeface="+mn-lt"/>
              </a:defRPr>
            </a:lvl5pPr>
            <a:lvl6pPr marL="2403475" indent="-117475" fontAlgn="base">
              <a:spcBef>
                <a:spcPct val="20000"/>
              </a:spcBef>
              <a:spcAft>
                <a:spcPct val="0"/>
              </a:spcAft>
              <a:buClr>
                <a:schemeClr val="tx1"/>
              </a:buClr>
              <a:buFont typeface="Times New Roman" pitchFamily="18" charset="0"/>
              <a:buChar char="»"/>
              <a:defRPr sz="2000">
                <a:latin typeface="+mn-lt"/>
              </a:defRPr>
            </a:lvl6pPr>
            <a:lvl7pPr marL="2860675" indent="-117475" fontAlgn="base">
              <a:spcBef>
                <a:spcPct val="20000"/>
              </a:spcBef>
              <a:spcAft>
                <a:spcPct val="0"/>
              </a:spcAft>
              <a:buClr>
                <a:schemeClr val="tx1"/>
              </a:buClr>
              <a:buFont typeface="Times New Roman" pitchFamily="18" charset="0"/>
              <a:buChar char="»"/>
              <a:defRPr sz="2000">
                <a:latin typeface="+mn-lt"/>
              </a:defRPr>
            </a:lvl7pPr>
            <a:lvl8pPr marL="3317875" indent="-117475" fontAlgn="base">
              <a:spcBef>
                <a:spcPct val="20000"/>
              </a:spcBef>
              <a:spcAft>
                <a:spcPct val="0"/>
              </a:spcAft>
              <a:buClr>
                <a:schemeClr val="tx1"/>
              </a:buClr>
              <a:buFont typeface="Times New Roman" pitchFamily="18" charset="0"/>
              <a:buChar char="»"/>
              <a:defRPr sz="2000">
                <a:latin typeface="+mn-lt"/>
              </a:defRPr>
            </a:lvl8pPr>
            <a:lvl9pPr marL="3775075" indent="-117475" fontAlgn="base">
              <a:spcBef>
                <a:spcPct val="20000"/>
              </a:spcBef>
              <a:spcAft>
                <a:spcPct val="0"/>
              </a:spcAft>
              <a:buClr>
                <a:schemeClr val="tx1"/>
              </a:buClr>
              <a:buFont typeface="Times New Roman" pitchFamily="18" charset="0"/>
              <a:buChar char="»"/>
              <a:defRPr sz="2000">
                <a:latin typeface="+mn-lt"/>
              </a:defRPr>
            </a:lvl9pPr>
          </a:lstStyle>
          <a:p>
            <a:r>
              <a:rPr lang="en-US" altLang="en-US" dirty="0"/>
              <a:t>Key Enabler:  Prognostics!</a:t>
            </a:r>
          </a:p>
        </p:txBody>
      </p:sp>
      <p:cxnSp>
        <p:nvCxnSpPr>
          <p:cNvPr id="26" name="Straight Connector 25"/>
          <p:cNvCxnSpPr>
            <a:cxnSpLocks/>
            <a:stCxn id="55307" idx="2"/>
            <a:endCxn id="23" idx="1"/>
          </p:cNvCxnSpPr>
          <p:nvPr/>
        </p:nvCxnSpPr>
        <p:spPr bwMode="auto">
          <a:xfrm>
            <a:off x="7099823" y="1794697"/>
            <a:ext cx="1106152" cy="64944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0336" y="6112160"/>
            <a:ext cx="1732826" cy="338554"/>
          </a:xfrm>
          <a:prstGeom prst="rect">
            <a:avLst/>
          </a:prstGeom>
        </p:spPr>
        <p:txBody>
          <a:bodyPr wrap="square">
            <a:spAutoFit/>
          </a:bodyPr>
          <a:lstStyle/>
          <a:p>
            <a:r>
              <a:rPr lang="en-US" sz="800" dirty="0">
                <a:solidFill>
                  <a:srgbClr val="002060"/>
                </a:solidFill>
              </a:rPr>
              <a:t>Reference:  </a:t>
            </a:r>
          </a:p>
          <a:p>
            <a:r>
              <a:rPr lang="en-US" sz="800" dirty="0">
                <a:solidFill>
                  <a:srgbClr val="002060"/>
                </a:solidFill>
              </a:rPr>
              <a:t>George J. Vachtsevanos, Ph.D. </a:t>
            </a:r>
          </a:p>
        </p:txBody>
      </p:sp>
      <p:sp>
        <p:nvSpPr>
          <p:cNvPr id="24" name="TextBox 23">
            <a:extLst>
              <a:ext uri="{FF2B5EF4-FFF2-40B4-BE49-F238E27FC236}">
                <a16:creationId xmlns:a16="http://schemas.microsoft.com/office/drawing/2014/main" id="{B0B2384A-E8C1-48F0-AB05-140D9F89890C}"/>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12600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828800" y="127001"/>
            <a:ext cx="8534400" cy="102076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b="0" i="0" kern="1200" dirty="0">
                <a:solidFill>
                  <a:schemeClr val="tx1"/>
                </a:solidFill>
                <a:cs typeface="Times New Roman" panose="02020603050405020304" pitchFamily="18" charset="0"/>
              </a:rPr>
              <a:t>Predictive Maintenance</a:t>
            </a:r>
          </a:p>
        </p:txBody>
      </p:sp>
      <p:sp>
        <p:nvSpPr>
          <p:cNvPr id="7" name="TextBox 6">
            <a:extLst>
              <a:ext uri="{FF2B5EF4-FFF2-40B4-BE49-F238E27FC236}">
                <a16:creationId xmlns:a16="http://schemas.microsoft.com/office/drawing/2014/main" id="{5A78DA5F-9A4C-432D-A8CA-62F8BA05E0ED}"/>
              </a:ext>
            </a:extLst>
          </p:cNvPr>
          <p:cNvSpPr txBox="1"/>
          <p:nvPr/>
        </p:nvSpPr>
        <p:spPr>
          <a:xfrm>
            <a:off x="76200" y="1350126"/>
            <a:ext cx="11125200" cy="4778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85750" indent="-285750" eaLnBrk="0" hangingPunct="0">
              <a:spcBef>
                <a:spcPct val="50000"/>
              </a:spcBef>
              <a:buClr>
                <a:srgbClr val="151C77"/>
              </a:buClr>
              <a:buSzPct val="80000"/>
              <a:buFont typeface="Wingdings" pitchFamily="2" charset="2"/>
              <a:buChar char="n"/>
              <a:defRPr sz="2000" b="1">
                <a:latin typeface="+mn-lt"/>
                <a:cs typeface="+mn-cs"/>
              </a:defRPr>
            </a:lvl1pPr>
            <a:lvl2pPr marL="688975" lvl="1" indent="-282575" eaLnBrk="0" hangingPunct="0">
              <a:spcBef>
                <a:spcPct val="25000"/>
              </a:spcBef>
              <a:buClr>
                <a:srgbClr val="151C77"/>
              </a:buClr>
              <a:buSzPct val="80000"/>
              <a:buFont typeface="Wingdings" panose="05000000000000000000" pitchFamily="2" charset="2"/>
              <a:buChar char="Ø"/>
              <a:defRPr sz="2800" b="0">
                <a:latin typeface="+mn-lt"/>
              </a:defRPr>
            </a:lvl2pPr>
            <a:lvl3pPr marL="1027113" lvl="2" indent="-223838" eaLnBrk="0" hangingPunct="0">
              <a:spcBef>
                <a:spcPct val="25000"/>
              </a:spcBef>
              <a:buClr>
                <a:srgbClr val="151C77"/>
              </a:buClr>
              <a:buSzPct val="80000"/>
              <a:buFont typeface="Wingdings" panose="05000000000000000000" pitchFamily="2" charset="2"/>
              <a:buChar char="Ø"/>
              <a:defRPr sz="2400" b="0">
                <a:latin typeface="+mn-lt"/>
              </a:defRPr>
            </a:lvl3pPr>
            <a:lvl4pPr marL="1600200" lvl="3" indent="-228600" eaLnBrk="0" hangingPunct="0">
              <a:spcBef>
                <a:spcPct val="25000"/>
              </a:spcBef>
              <a:buClr>
                <a:srgbClr val="151C77"/>
              </a:buClr>
              <a:buSzPct val="80000"/>
              <a:buFont typeface="Wingdings" panose="05000000000000000000" pitchFamily="2" charset="2"/>
              <a:buChar char="Ø"/>
              <a:defRPr sz="2400" b="0">
                <a:latin typeface="+mn-lt"/>
              </a:defRPr>
            </a:lvl4pPr>
            <a:lvl5pPr marL="2057400" indent="-228600" eaLnBrk="0" hangingPunct="0">
              <a:spcBef>
                <a:spcPct val="20000"/>
              </a:spcBef>
              <a:buClr>
                <a:srgbClr val="003399"/>
              </a:buClr>
              <a:buSzPct val="80000"/>
              <a:buFont typeface="Wingdings" pitchFamily="2" charset="2"/>
              <a:buChar char="n"/>
              <a:defRPr sz="2000">
                <a:latin typeface="+mn-lt"/>
              </a:defRPr>
            </a:lvl5pPr>
            <a:lvl6pPr marL="2514600" indent="-228600" eaLnBrk="0" fontAlgn="base" hangingPunct="0">
              <a:spcBef>
                <a:spcPct val="20000"/>
              </a:spcBef>
              <a:spcAft>
                <a:spcPct val="0"/>
              </a:spcAft>
              <a:buClr>
                <a:srgbClr val="003399"/>
              </a:buClr>
              <a:buSzPct val="80000"/>
              <a:buFont typeface="Wingdings" pitchFamily="2" charset="2"/>
              <a:buChar char="n"/>
              <a:defRPr sz="2000">
                <a:latin typeface="+mn-lt"/>
              </a:defRPr>
            </a:lvl6pPr>
            <a:lvl7pPr marL="2971800" indent="-228600" eaLnBrk="0" fontAlgn="base" hangingPunct="0">
              <a:spcBef>
                <a:spcPct val="20000"/>
              </a:spcBef>
              <a:spcAft>
                <a:spcPct val="0"/>
              </a:spcAft>
              <a:buClr>
                <a:srgbClr val="003399"/>
              </a:buClr>
              <a:buSzPct val="80000"/>
              <a:buFont typeface="Wingdings" pitchFamily="2" charset="2"/>
              <a:buChar char="n"/>
              <a:defRPr sz="2000">
                <a:latin typeface="+mn-lt"/>
              </a:defRPr>
            </a:lvl7pPr>
            <a:lvl8pPr marL="3429000" indent="-228600" eaLnBrk="0" fontAlgn="base" hangingPunct="0">
              <a:spcBef>
                <a:spcPct val="20000"/>
              </a:spcBef>
              <a:spcAft>
                <a:spcPct val="0"/>
              </a:spcAft>
              <a:buClr>
                <a:srgbClr val="003399"/>
              </a:buClr>
              <a:buSzPct val="80000"/>
              <a:buFont typeface="Wingdings" pitchFamily="2" charset="2"/>
              <a:buChar char="n"/>
              <a:defRPr sz="2000">
                <a:latin typeface="+mn-lt"/>
              </a:defRPr>
            </a:lvl8pPr>
            <a:lvl9pPr marL="3886200" indent="-228600" eaLnBrk="0" fontAlgn="base" hangingPunct="0">
              <a:spcBef>
                <a:spcPct val="20000"/>
              </a:spcBef>
              <a:spcAft>
                <a:spcPct val="0"/>
              </a:spcAft>
              <a:buClr>
                <a:srgbClr val="003399"/>
              </a:buClr>
              <a:buSzPct val="80000"/>
              <a:buFont typeface="Wingdings" pitchFamily="2" charset="2"/>
              <a:buChar char="n"/>
              <a:defRPr sz="2000">
                <a:latin typeface="+mn-lt"/>
              </a:defRPr>
            </a:lvl9pPr>
          </a:lstStyle>
          <a:p>
            <a:pPr lvl="1"/>
            <a:r>
              <a:rPr lang="en-US" dirty="0"/>
              <a:t>Building trust, confidence, and risk mitigation in predictive maintenance </a:t>
            </a:r>
          </a:p>
          <a:p>
            <a:pPr lvl="1"/>
            <a:r>
              <a:rPr lang="en-US" dirty="0"/>
              <a:t>Innovative technologies:</a:t>
            </a:r>
          </a:p>
          <a:p>
            <a:pPr lvl="2"/>
            <a:r>
              <a:rPr lang="en-US" dirty="0"/>
              <a:t>Data Analytics:  data mining, data pre-processing, feature extraction/detection, fusion </a:t>
            </a:r>
          </a:p>
          <a:p>
            <a:pPr lvl="2"/>
            <a:r>
              <a:rPr lang="en-US" dirty="0"/>
              <a:t>Fault Diagnosis:  early detection of incipient failure</a:t>
            </a:r>
          </a:p>
          <a:p>
            <a:pPr lvl="2"/>
            <a:r>
              <a:rPr lang="en-US" dirty="0"/>
              <a:t>Failure Prognosis:  accurate prediction of time to failure</a:t>
            </a:r>
          </a:p>
          <a:p>
            <a:pPr lvl="2"/>
            <a:r>
              <a:rPr lang="en-US" dirty="0"/>
              <a:t>Predictive Maintenance:  optimum maintenance strategies</a:t>
            </a:r>
          </a:p>
        </p:txBody>
      </p:sp>
      <p:sp>
        <p:nvSpPr>
          <p:cNvPr id="4" name="TextBox 3">
            <a:extLst>
              <a:ext uri="{FF2B5EF4-FFF2-40B4-BE49-F238E27FC236}">
                <a16:creationId xmlns:a16="http://schemas.microsoft.com/office/drawing/2014/main" id="{36098BF8-C729-478A-B8B5-6252BFF3D840}"/>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5115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28800" y="127001"/>
            <a:ext cx="8534400" cy="1020763"/>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0" i="0" kern="1200" dirty="0">
                <a:solidFill>
                  <a:schemeClr val="tx1"/>
                </a:solidFill>
                <a:cs typeface="Times New Roman" panose="02020603050405020304" pitchFamily="18" charset="0"/>
              </a:rPr>
              <a:t>Asset Reliability</a:t>
            </a:r>
          </a:p>
        </p:txBody>
      </p:sp>
      <p:sp>
        <p:nvSpPr>
          <p:cNvPr id="8195" name="Rectangle 3"/>
          <p:cNvSpPr>
            <a:spLocks noGrp="1" noChangeArrowheads="1"/>
          </p:cNvSpPr>
          <p:nvPr>
            <p:ph idx="4294967295"/>
          </p:nvPr>
        </p:nvSpPr>
        <p:spPr>
          <a:xfrm>
            <a:off x="102581" y="1453664"/>
            <a:ext cx="10735408" cy="4800600"/>
          </a:xfrm>
          <a:noFill/>
          <a:ln w="9525">
            <a:noFill/>
            <a:miter lim="800000"/>
            <a:headEnd/>
            <a:tailEnd/>
          </a:ln>
        </p:spPr>
        <p:txBody>
          <a:bodyPr vert="horz" wrap="square" lIns="91440" tIns="45720" rIns="91440" bIns="45720" numCol="1" anchor="t" anchorCtr="0" compatLnSpc="1">
            <a:prstTxWarp prst="textNoShape">
              <a:avLst/>
            </a:prstTxWarp>
          </a:bodyPr>
          <a:lstStyle/>
          <a:p>
            <a:pPr marL="688975" lvl="1" indent="-282575">
              <a:spcBef>
                <a:spcPct val="25000"/>
              </a:spcBef>
              <a:buClr>
                <a:srgbClr val="151C77"/>
              </a:buClr>
              <a:buSzPct val="80000"/>
              <a:buFont typeface="Wingdings" panose="05000000000000000000" pitchFamily="2" charset="2"/>
              <a:buChar char="Ø"/>
            </a:pPr>
            <a:r>
              <a:rPr lang="en-US" altLang="en-US" sz="2800" kern="1200" dirty="0">
                <a:ea typeface="+mn-ea"/>
                <a:cs typeface="Arial" charset="0"/>
              </a:rPr>
              <a:t>Expresses percent confidence that system (asset) can execute a mission (task) over a designated period</a:t>
            </a:r>
          </a:p>
          <a:p>
            <a:pPr lvl="3">
              <a:spcBef>
                <a:spcPct val="25000"/>
              </a:spcBef>
              <a:buClr>
                <a:srgbClr val="151C77"/>
              </a:buClr>
              <a:buSzPct val="80000"/>
              <a:buFont typeface="Wingdings" panose="05000000000000000000" pitchFamily="2" charset="2"/>
              <a:buChar char="Ø"/>
            </a:pPr>
            <a:r>
              <a:rPr lang="en-US" altLang="en-US" sz="2400" kern="1200" dirty="0">
                <a:cs typeface="Arial" charset="0"/>
              </a:rPr>
              <a:t>Reliability under stress (fault) conditions</a:t>
            </a:r>
          </a:p>
          <a:p>
            <a:pPr lvl="3">
              <a:spcBef>
                <a:spcPct val="25000"/>
              </a:spcBef>
              <a:buClr>
                <a:srgbClr val="151C77"/>
              </a:buClr>
              <a:buSzPct val="80000"/>
              <a:buFont typeface="Wingdings" panose="05000000000000000000" pitchFamily="2" charset="2"/>
              <a:buChar char="Ø"/>
            </a:pPr>
            <a:r>
              <a:rPr lang="en-US" altLang="en-US" sz="2400" kern="1200" dirty="0">
                <a:cs typeface="Arial" charset="0"/>
              </a:rPr>
              <a:t>“One system more reliable than another”</a:t>
            </a:r>
          </a:p>
          <a:p>
            <a:pPr lvl="3">
              <a:spcBef>
                <a:spcPct val="25000"/>
              </a:spcBef>
              <a:buClr>
                <a:srgbClr val="151C77"/>
              </a:buClr>
              <a:buSzPct val="80000"/>
              <a:buFont typeface="Wingdings" panose="05000000000000000000" pitchFamily="2" charset="2"/>
              <a:buChar char="Ø"/>
            </a:pPr>
            <a:r>
              <a:rPr lang="en-US" altLang="en-US" sz="2400" kern="1200" dirty="0">
                <a:cs typeface="Arial" charset="0"/>
              </a:rPr>
              <a:t>The method:  </a:t>
            </a:r>
            <a:r>
              <a:rPr lang="en-US" sz="2400" kern="1200" dirty="0">
                <a:cs typeface="Arial" charset="0"/>
              </a:rPr>
              <a:t>fit the data to a suitable life distribution</a:t>
            </a:r>
          </a:p>
          <a:p>
            <a:pPr lvl="3">
              <a:spcBef>
                <a:spcPct val="25000"/>
              </a:spcBef>
              <a:buClr>
                <a:srgbClr val="151C77"/>
              </a:buClr>
              <a:buSzPct val="80000"/>
              <a:buFont typeface="Wingdings" panose="05000000000000000000" pitchFamily="2" charset="2"/>
              <a:buChar char="Ø"/>
            </a:pPr>
            <a:r>
              <a:rPr lang="en-US" sz="2400" kern="1200" dirty="0">
                <a:cs typeface="Arial" charset="0"/>
              </a:rPr>
              <a:t>The tool:  most used tool is the Weibull distribution</a:t>
            </a:r>
          </a:p>
        </p:txBody>
      </p:sp>
      <p:sp>
        <p:nvSpPr>
          <p:cNvPr id="4" name="TextBox 3">
            <a:extLst>
              <a:ext uri="{FF2B5EF4-FFF2-40B4-BE49-F238E27FC236}">
                <a16:creationId xmlns:a16="http://schemas.microsoft.com/office/drawing/2014/main" id="{059FEAF8-D0F3-44D4-B716-C2FB6CD54846}"/>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380976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333500" y="152400"/>
            <a:ext cx="9525000" cy="990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en-US" b="0" i="0" kern="1200" dirty="0">
                <a:solidFill>
                  <a:schemeClr val="tx1"/>
                </a:solidFill>
                <a:cs typeface="Times New Roman" panose="02020603050405020304" pitchFamily="18" charset="0"/>
              </a:rPr>
              <a:t>Reliability and Life Cycle Management</a:t>
            </a:r>
          </a:p>
        </p:txBody>
      </p:sp>
      <p:sp>
        <p:nvSpPr>
          <p:cNvPr id="27651" name="Content Placeholder 2"/>
          <p:cNvSpPr>
            <a:spLocks noGrp="1"/>
          </p:cNvSpPr>
          <p:nvPr>
            <p:ph idx="4294967295"/>
          </p:nvPr>
        </p:nvSpPr>
        <p:spPr>
          <a:xfrm>
            <a:off x="102578" y="1450728"/>
            <a:ext cx="11201400" cy="4754563"/>
          </a:xfrm>
        </p:spPr>
        <p:txBody>
          <a:bodyPr/>
          <a:lstStyle/>
          <a:p>
            <a:pPr marL="688975" lvl="1" indent="-282575">
              <a:spcBef>
                <a:spcPct val="25000"/>
              </a:spcBef>
              <a:buClr>
                <a:srgbClr val="151C77"/>
              </a:buClr>
              <a:buSzPct val="80000"/>
              <a:buFont typeface="Wingdings" panose="05000000000000000000" pitchFamily="2" charset="2"/>
              <a:buChar char="Ø"/>
            </a:pPr>
            <a:r>
              <a:rPr lang="en-US" altLang="en-US" sz="2800" kern="1200" dirty="0">
                <a:ea typeface="+mn-ea"/>
                <a:cs typeface="Arial" charset="0"/>
              </a:rPr>
              <a:t>Reliability analysis tools:</a:t>
            </a:r>
          </a:p>
          <a:p>
            <a:pPr lvl="2" eaLnBrk="1" hangingPunct="1">
              <a:buFont typeface="Wingdings" panose="05000000000000000000" pitchFamily="2" charset="2"/>
              <a:buChar char="Ø"/>
            </a:pPr>
            <a:r>
              <a:rPr lang="en-US" altLang="en-US" sz="2400" dirty="0"/>
              <a:t>Data and data mining, data-driven modeling tools/methods </a:t>
            </a:r>
          </a:p>
          <a:p>
            <a:pPr lvl="2" eaLnBrk="1" hangingPunct="1">
              <a:buFont typeface="Wingdings" panose="05000000000000000000" pitchFamily="2" charset="2"/>
              <a:buChar char="Ø"/>
            </a:pPr>
            <a:r>
              <a:rPr lang="en-US" altLang="en-US" sz="2400" dirty="0"/>
              <a:t>Prognosis of remaining useful life or time to failure of failing systems/components</a:t>
            </a:r>
          </a:p>
          <a:p>
            <a:pPr lvl="2" eaLnBrk="1" hangingPunct="1">
              <a:buFont typeface="Wingdings" panose="05000000000000000000" pitchFamily="2" charset="2"/>
              <a:buChar char="Ø"/>
            </a:pPr>
            <a:r>
              <a:rPr lang="en-US" altLang="en-US" sz="2400" dirty="0"/>
              <a:t>First-order and higher-order reliability methods</a:t>
            </a:r>
          </a:p>
          <a:p>
            <a:pPr lvl="2" eaLnBrk="1" hangingPunct="1">
              <a:buFont typeface="Wingdings" panose="05000000000000000000" pitchFamily="2" charset="2"/>
              <a:buChar char="Ø"/>
            </a:pPr>
            <a:r>
              <a:rPr lang="en-US" altLang="en-US" sz="2400" dirty="0"/>
              <a:t>Optimization tools for optimum maintenance strategies</a:t>
            </a:r>
          </a:p>
          <a:p>
            <a:pPr lvl="2" eaLnBrk="1" hangingPunct="1">
              <a:buFont typeface="Wingdings" panose="05000000000000000000" pitchFamily="2" charset="2"/>
              <a:buChar char="Ø"/>
            </a:pPr>
            <a:r>
              <a:rPr lang="en-US" altLang="en-US" sz="2400" dirty="0"/>
              <a:t>Risk assessment and risk management or risk control methods</a:t>
            </a:r>
          </a:p>
          <a:p>
            <a:pPr marL="0" indent="0" eaLnBrk="1" hangingPunct="1">
              <a:buNone/>
            </a:pPr>
            <a:endParaRPr lang="en-US" altLang="en-US" sz="2800" dirty="0"/>
          </a:p>
          <a:p>
            <a:pPr eaLnBrk="1" hangingPunct="1">
              <a:buFontTx/>
              <a:buNone/>
            </a:pPr>
            <a:endParaRPr lang="en-US" altLang="en-US" dirty="0"/>
          </a:p>
        </p:txBody>
      </p:sp>
      <p:sp>
        <p:nvSpPr>
          <p:cNvPr id="4" name="TextBox 3">
            <a:extLst>
              <a:ext uri="{FF2B5EF4-FFF2-40B4-BE49-F238E27FC236}">
                <a16:creationId xmlns:a16="http://schemas.microsoft.com/office/drawing/2014/main" id="{E2EB14C7-1AFA-4558-A771-5C6F185040B2}"/>
              </a:ext>
            </a:extLst>
          </p:cNvPr>
          <p:cNvSpPr txBox="1"/>
          <p:nvPr/>
        </p:nvSpPr>
        <p:spPr>
          <a:xfrm>
            <a:off x="8001000" y="6553200"/>
            <a:ext cx="4038600" cy="215444"/>
          </a:xfrm>
          <a:prstGeom prst="rect">
            <a:avLst/>
          </a:prstGeom>
          <a:noFill/>
        </p:spPr>
        <p:txBody>
          <a:bodyPr wrap="square" rtlCol="0">
            <a:spAutoFit/>
          </a:bodyPr>
          <a:lstStyle/>
          <a:p>
            <a:r>
              <a:rPr lang="en-US" sz="800" dirty="0"/>
              <a:t>DISTRIBUTION STATEMENT A. Approved for public release; distribution is unlimited</a:t>
            </a:r>
          </a:p>
        </p:txBody>
      </p:sp>
    </p:spTree>
    <p:extLst>
      <p:ext uri="{BB962C8B-B14F-4D97-AF65-F5344CB8AC3E}">
        <p14:creationId xmlns:p14="http://schemas.microsoft.com/office/powerpoint/2010/main" val="2652662609"/>
      </p:ext>
    </p:extLst>
  </p:cSld>
  <p:clrMapOvr>
    <a:masterClrMapping/>
  </p:clrMapOvr>
</p:sld>
</file>

<file path=ppt/theme/theme1.xml><?xml version="1.0" encoding="utf-8"?>
<a:theme xmlns:a="http://schemas.openxmlformats.org/drawingml/2006/main" name="default">
  <a:themeElements>
    <a:clrScheme name="">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FFCC00"/>
      </a:hlink>
      <a:folHlink>
        <a:srgbClr val="B2B2B2"/>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default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default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40963184D4AC409E753BABA81278A9" ma:contentTypeVersion="4" ma:contentTypeDescription="Create a new document." ma:contentTypeScope="" ma:versionID="29f3cc378404da06741301ed5090604e">
  <xsd:schema xmlns:xsd="http://www.w3.org/2001/XMLSchema" xmlns:xs="http://www.w3.org/2001/XMLSchema" xmlns:p="http://schemas.microsoft.com/office/2006/metadata/properties" xmlns:ns2="f8da0cfd-7845-4b47-abda-938e1465aec8" targetNamespace="http://schemas.microsoft.com/office/2006/metadata/properties" ma:root="true" ma:fieldsID="6a9ece862e25967e4d94d21a76b97924" ns2:_="">
    <xsd:import namespace="f8da0cfd-7845-4b47-abda-938e1465ae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a0cfd-7845-4b47-abda-938e1465a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58DE7-5B43-4CB8-8DDD-A8AC79BE970D}">
  <ds:schemaRefs>
    <ds:schemaRef ds:uri="http://schemas.microsoft.com/sharepoint/v3/contenttype/forms"/>
  </ds:schemaRefs>
</ds:datastoreItem>
</file>

<file path=customXml/itemProps2.xml><?xml version="1.0" encoding="utf-8"?>
<ds:datastoreItem xmlns:ds="http://schemas.openxmlformats.org/officeDocument/2006/customXml" ds:itemID="{6F4EC0A6-065D-45A1-8053-0B491F85A73F}">
  <ds:schemaRefs>
    <ds:schemaRef ds:uri="f8da0cfd-7845-4b47-abda-938e1465aec8"/>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D83E3447-5D3A-45A1-A907-9DF32C7FD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a0cfd-7845-4b47-abda-938e1465a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5599</TotalTime>
  <Words>2291</Words>
  <Application>Microsoft Office PowerPoint</Application>
  <PresentationFormat>Widescreen</PresentationFormat>
  <Paragraphs>392</Paragraphs>
  <Slides>31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Rounded MT Bold</vt:lpstr>
      <vt:lpstr>Calibri</vt:lpstr>
      <vt:lpstr>Century Gothic</vt:lpstr>
      <vt:lpstr>Times New Roman</vt:lpstr>
      <vt:lpstr>Wingdings</vt:lpstr>
      <vt:lpstr>default</vt:lpstr>
      <vt:lpstr>1_Default Design</vt:lpstr>
      <vt:lpstr>Advanced Manufacturing Strategies and Technologies – The Warner Robins ALC Paradigm</vt:lpstr>
      <vt:lpstr>CMXG Technology Insertion - Goals</vt:lpstr>
      <vt:lpstr>CMXG Advanced Manufacturing</vt:lpstr>
      <vt:lpstr>PowerPoint Presentation</vt:lpstr>
      <vt:lpstr>PowerPoint Presentation</vt:lpstr>
      <vt:lpstr>Evolution of Maintenance Practices</vt:lpstr>
      <vt:lpstr>Predictive Maintenance</vt:lpstr>
      <vt:lpstr>Asset Reliability</vt:lpstr>
      <vt:lpstr>Reliability and Life Cycle Management</vt:lpstr>
      <vt:lpstr>Predictive Maintenance  Reliability-Based Architecture</vt:lpstr>
      <vt:lpstr>  Risk Control</vt:lpstr>
      <vt:lpstr>Ingredients for Success</vt:lpstr>
      <vt:lpstr>Predictive Maintenance – The Cost</vt:lpstr>
      <vt:lpstr>What Is a Digital Twin?</vt:lpstr>
      <vt:lpstr>Digital Twin Functionalities</vt:lpstr>
      <vt:lpstr>PowerPoint Presentation</vt:lpstr>
      <vt:lpstr>Water Pump Digital Twin</vt:lpstr>
      <vt:lpstr>Water Pump Digital Twin Using ANSYS</vt:lpstr>
      <vt:lpstr>Machining Centers Digital Twin</vt:lpstr>
      <vt:lpstr>Solution Architecture for Real-Time Makino T4 Health Monitoring</vt:lpstr>
      <vt:lpstr>AI/ML Toolbox Components and Interfaces</vt:lpstr>
      <vt:lpstr>ECAD System Benefits </vt:lpstr>
      <vt:lpstr>ECAD System Benefits (continued)</vt:lpstr>
      <vt:lpstr>AI/ML Toolbox</vt:lpstr>
      <vt:lpstr>Technology Solution</vt:lpstr>
      <vt:lpstr>Approach</vt:lpstr>
      <vt:lpstr>Solution Benefits</vt:lpstr>
      <vt:lpstr>The Intelligent Digital Twin</vt:lpstr>
      <vt:lpstr>PowerPoint Presentation</vt:lpstr>
      <vt:lpstr>Concluding Comments</vt:lpstr>
      <vt:lpstr>PowerPoint Presentation</vt:lpstr>
    </vt:vector>
  </TitlesOfParts>
  <Company>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AFMC</dc:creator>
  <cp:lastModifiedBy>Sharon Rice</cp:lastModifiedBy>
  <cp:revision>762</cp:revision>
  <cp:lastPrinted>2021-08-27T13:41:24Z</cp:lastPrinted>
  <dcterms:created xsi:type="dcterms:W3CDTF">2005-02-09T14:00:39Z</dcterms:created>
  <dcterms:modified xsi:type="dcterms:W3CDTF">2022-03-30T16:07:20Z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0x0101004340963184D4AC409E753BABA81278A9</vt:lpwstr>
  </property>
  <property fmtid="{D5CDD505-2E9C-101B-9397-08002B2CF9AE}" pid="3" name="Order">
    <vt:r8>1700</vt:r8>
  </property>
  <property fmtid="{D5CDD505-2E9C-101B-9397-08002B2CF9AE}" pid="4" name="TemplateUrl">
    <vt:lpwstr/>
  </property>
  <property fmtid="{D5CDD505-2E9C-101B-9397-08002B2CF9AE}" pid="5" name="xd_ProgID">
    <vt:lpwstr/>
  </property>
</Properties>
</file>